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1F63"/>
    <a:srgbClr val="A04C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2" d="100"/>
          <a:sy n="112" d="100"/>
        </p:scale>
        <p:origin x="-90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B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14/11/16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14/11/16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B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14/11/16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Content Placeholder 2"/>
          <p:cNvSpPr>
            <a:spLocks noGrp="1"/>
          </p:cNvSpPr>
          <p:nvPr>
            <p:ph idx="1"/>
          </p:nvPr>
        </p:nvSpPr>
        <p:spPr/>
        <p:txBody>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14/11/16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B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14/11/16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14/11/16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14/11/16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14/11/16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14/11/16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B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14/11/16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B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14/11/16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14/11/16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microsoft.com/office/2007/relationships/hdphoto" Target="../media/hdphoto4.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4" Type="http://schemas.microsoft.com/office/2007/relationships/hdphoto" Target="../media/hdphoto5.wdp"/><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Untitled.jpg"/>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0" b="99071" l="0" r="99655"/>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0" y="1220570"/>
            <a:ext cx="6092721" cy="5662088"/>
          </a:xfrm>
          <a:prstGeom prst="rect">
            <a:avLst/>
          </a:prstGeom>
        </p:spPr>
      </p:pic>
      <p:sp>
        <p:nvSpPr>
          <p:cNvPr id="9" name="TextBox 8"/>
          <p:cNvSpPr txBox="1"/>
          <p:nvPr/>
        </p:nvSpPr>
        <p:spPr>
          <a:xfrm>
            <a:off x="135627" y="0"/>
            <a:ext cx="6904621" cy="1200329"/>
          </a:xfrm>
          <a:prstGeom prst="rect">
            <a:avLst/>
          </a:prstGeom>
          <a:noFill/>
        </p:spPr>
        <p:txBody>
          <a:bodyPr wrap="square" rtlCol="0">
            <a:spAutoFit/>
          </a:bodyPr>
          <a:lstStyle/>
          <a:p>
            <a:r>
              <a:rPr lang="en-US" sz="7200" dirty="0" smtClean="0"/>
              <a:t>Sang innocent</a:t>
            </a:r>
            <a:endParaRPr lang="en-US" sz="7200" dirty="0"/>
          </a:p>
        </p:txBody>
      </p:sp>
      <p:sp>
        <p:nvSpPr>
          <p:cNvPr id="10" name="TextBox 9"/>
          <p:cNvSpPr txBox="1"/>
          <p:nvPr/>
        </p:nvSpPr>
        <p:spPr>
          <a:xfrm>
            <a:off x="5975272" y="2860325"/>
            <a:ext cx="3168728" cy="3093154"/>
          </a:xfrm>
          <a:prstGeom prst="rect">
            <a:avLst/>
          </a:prstGeom>
          <a:noFill/>
        </p:spPr>
        <p:txBody>
          <a:bodyPr wrap="square" rtlCol="0">
            <a:spAutoFit/>
          </a:bodyPr>
          <a:lstStyle/>
          <a:p>
            <a:pPr>
              <a:spcAft>
                <a:spcPts val="1800"/>
              </a:spcAft>
            </a:pPr>
            <a:r>
              <a:rPr lang="en-US" sz="3600" dirty="0" smtClean="0"/>
              <a:t>1/ </a:t>
            </a:r>
            <a:r>
              <a:rPr lang="en-US" sz="3600" dirty="0" err="1" smtClean="0"/>
              <a:t>Dieu</a:t>
            </a:r>
            <a:r>
              <a:rPr lang="en-US" sz="3600" dirty="0" smtClean="0"/>
              <a:t> </a:t>
            </a:r>
            <a:r>
              <a:rPr lang="en-US" sz="3600" dirty="0" err="1" smtClean="0"/>
              <a:t>contrôle</a:t>
            </a:r>
            <a:r>
              <a:rPr lang="en-US" sz="3600" dirty="0" smtClean="0"/>
              <a:t> tout</a:t>
            </a:r>
          </a:p>
          <a:p>
            <a:r>
              <a:rPr lang="en-US" sz="3600" dirty="0" smtClean="0"/>
              <a:t>2/ </a:t>
            </a:r>
            <a:r>
              <a:rPr lang="en-US" sz="3600" dirty="0" err="1" smtClean="0"/>
              <a:t>Chacun</a:t>
            </a:r>
            <a:r>
              <a:rPr lang="en-US" sz="3600" dirty="0" smtClean="0"/>
              <a:t> </a:t>
            </a:r>
          </a:p>
          <a:p>
            <a:r>
              <a:rPr lang="en-US" sz="3600" dirty="0" err="1" smtClean="0"/>
              <a:t>reçoit</a:t>
            </a:r>
            <a:r>
              <a:rPr lang="en-US" sz="3600" dirty="0" smtClean="0"/>
              <a:t> </a:t>
            </a:r>
            <a:r>
              <a:rPr lang="en-US" sz="3600" dirty="0" err="1" smtClean="0"/>
              <a:t>ce</a:t>
            </a:r>
            <a:r>
              <a:rPr lang="en-US" sz="3600" dirty="0" smtClean="0"/>
              <a:t> </a:t>
            </a:r>
            <a:r>
              <a:rPr lang="en-US" sz="3600" dirty="0" err="1" smtClean="0"/>
              <a:t>qu’il</a:t>
            </a:r>
            <a:r>
              <a:rPr lang="en-US" sz="3600" dirty="0" smtClean="0"/>
              <a:t> </a:t>
            </a:r>
            <a:r>
              <a:rPr lang="en-US" sz="3600" dirty="0" err="1" smtClean="0"/>
              <a:t>mérite</a:t>
            </a:r>
            <a:endParaRPr lang="en-US" sz="3600" dirty="0"/>
          </a:p>
        </p:txBody>
      </p:sp>
    </p:spTree>
    <p:extLst>
      <p:ext uri="{BB962C8B-B14F-4D97-AF65-F5344CB8AC3E}">
        <p14:creationId xmlns:p14="http://schemas.microsoft.com/office/powerpoint/2010/main" val="34275562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ymozeno_prvni_vymahaci_spolecnost.jpg"/>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0" b="99435" l="0" r="100000">
                        <a14:foregroundMark x1="2956" y1="39831" x2="985" y2="78531"/>
                        <a14:foregroundMark x1="3202" y1="6497" x2="9360" y2="32486"/>
                        <a14:foregroundMark x1="3695" y1="1977" x2="13300" y2="8757"/>
                        <a14:foregroundMark x1="17488" y1="20056" x2="20443" y2="33616"/>
                        <a14:foregroundMark x1="985" y1="5650" x2="985" y2="47458"/>
                        <a14:foregroundMark x1="1232" y1="50282" x2="739" y2="72316"/>
                        <a14:foregroundMark x1="2956" y1="97740" x2="23153" y2="91243"/>
                        <a14:foregroundMark x1="15517" y1="96045" x2="21921" y2="96328"/>
                        <a14:foregroundMark x1="15025" y1="97458" x2="23153" y2="98588"/>
                      </a14:backgroundRemoval>
                    </a14:imgEffect>
                  </a14:imgLayer>
                </a14:imgProps>
              </a:ext>
              <a:ext uri="{28A0092B-C50C-407E-A947-70E740481C1C}">
                <a14:useLocalDpi xmlns:a14="http://schemas.microsoft.com/office/drawing/2010/main"/>
              </a:ext>
            </a:extLst>
          </a:blip>
          <a:srcRect/>
          <a:stretch/>
        </p:blipFill>
        <p:spPr>
          <a:xfrm>
            <a:off x="0" y="2116859"/>
            <a:ext cx="5442733" cy="4741141"/>
          </a:xfrm>
          <a:prstGeom prst="rect">
            <a:avLst/>
          </a:prstGeom>
        </p:spPr>
      </p:pic>
      <p:sp>
        <p:nvSpPr>
          <p:cNvPr id="4" name="TextBox 3"/>
          <p:cNvSpPr txBox="1"/>
          <p:nvPr/>
        </p:nvSpPr>
        <p:spPr>
          <a:xfrm>
            <a:off x="0" y="-62260"/>
            <a:ext cx="9243612" cy="1323439"/>
          </a:xfrm>
          <a:prstGeom prst="rect">
            <a:avLst/>
          </a:prstGeom>
          <a:noFill/>
        </p:spPr>
        <p:txBody>
          <a:bodyPr wrap="square" rtlCol="0">
            <a:spAutoFit/>
          </a:bodyPr>
          <a:lstStyle/>
          <a:p>
            <a:pPr algn="ctr"/>
            <a:r>
              <a:rPr lang="en-US" sz="4000" dirty="0" smtClean="0">
                <a:effectLst>
                  <a:outerShdw blurRad="50800" dist="12700" dir="2700000" sx="101000" sy="101000" algn="tl" rotWithShape="0">
                    <a:srgbClr val="000000"/>
                  </a:outerShdw>
                </a:effectLst>
              </a:rPr>
              <a:t>4/ </a:t>
            </a:r>
            <a:r>
              <a:rPr lang="en-US" sz="4000" dirty="0" smtClean="0">
                <a:effectLst>
                  <a:outerShdw blurRad="50800" dist="12700" dir="2700000" sx="101000" sy="101000" algn="tl" rotWithShape="0">
                    <a:srgbClr val="000000"/>
                  </a:outerShdw>
                </a:effectLst>
              </a:rPr>
              <a:t>Un </a:t>
            </a:r>
            <a:r>
              <a:rPr lang="en-US" sz="4000" dirty="0" err="1" smtClean="0">
                <a:effectLst>
                  <a:outerShdw blurRad="50800" dist="12700" dir="2700000" sx="101000" sy="101000" algn="tl" rotWithShape="0">
                    <a:srgbClr val="000000"/>
                  </a:outerShdw>
                </a:effectLst>
              </a:rPr>
              <a:t>dieu</a:t>
            </a:r>
            <a:r>
              <a:rPr lang="en-US" sz="4000" dirty="0" smtClean="0">
                <a:effectLst>
                  <a:outerShdw blurRad="50800" dist="12700" dir="2700000" sx="101000" sy="101000" algn="tl" rotWithShape="0">
                    <a:srgbClr val="000000"/>
                  </a:outerShdw>
                </a:effectLst>
              </a:rPr>
              <a:t> qui se </a:t>
            </a:r>
            <a:r>
              <a:rPr lang="en-US" sz="4000" dirty="0" err="1" smtClean="0">
                <a:effectLst>
                  <a:outerShdw blurRad="50800" dist="12700" dir="2700000" sx="101000" sy="101000" algn="tl" rotWithShape="0">
                    <a:srgbClr val="000000"/>
                  </a:outerShdw>
                </a:effectLst>
              </a:rPr>
              <a:t>focalise</a:t>
            </a:r>
            <a:r>
              <a:rPr lang="en-US" sz="4000" dirty="0" smtClean="0">
                <a:effectLst>
                  <a:outerShdw blurRad="50800" dist="12700" dir="2700000" sx="101000" sy="101000" algn="tl" rotWithShape="0">
                    <a:srgbClr val="000000"/>
                  </a:outerShdw>
                </a:effectLst>
              </a:rPr>
              <a:t> </a:t>
            </a:r>
            <a:r>
              <a:rPr lang="en-US" sz="4000" dirty="0" err="1" smtClean="0">
                <a:effectLst>
                  <a:outerShdw blurRad="50800" dist="12700" dir="2700000" sx="101000" sy="101000" algn="tl" rotWithShape="0">
                    <a:srgbClr val="000000"/>
                  </a:outerShdw>
                </a:effectLst>
              </a:rPr>
              <a:t>sur</a:t>
            </a:r>
            <a:r>
              <a:rPr lang="en-US" sz="4000" dirty="0" smtClean="0">
                <a:effectLst>
                  <a:outerShdw blurRad="50800" dist="12700" dir="2700000" sx="101000" sy="101000" algn="tl" rotWithShape="0">
                    <a:srgbClr val="000000"/>
                  </a:outerShdw>
                </a:effectLst>
              </a:rPr>
              <a:t> le </a:t>
            </a:r>
            <a:r>
              <a:rPr lang="en-US" sz="4000" dirty="0" err="1" smtClean="0">
                <a:effectLst>
                  <a:outerShdw blurRad="50800" dist="12700" dir="2700000" sx="101000" sy="101000" algn="tl" rotWithShape="0">
                    <a:srgbClr val="000000"/>
                  </a:outerShdw>
                </a:effectLst>
              </a:rPr>
              <a:t>péché</a:t>
            </a:r>
            <a:r>
              <a:rPr lang="en-US" sz="4000" dirty="0" smtClean="0">
                <a:effectLst>
                  <a:outerShdw blurRad="50800" dist="12700" dir="2700000" sx="101000" sy="101000" algn="tl" rotWithShape="0">
                    <a:srgbClr val="000000"/>
                  </a:outerShdw>
                </a:effectLst>
              </a:rPr>
              <a:t> </a:t>
            </a:r>
          </a:p>
          <a:p>
            <a:pPr algn="ctr"/>
            <a:r>
              <a:rPr lang="en-US" sz="4000" dirty="0" smtClean="0">
                <a:effectLst>
                  <a:outerShdw blurRad="50800" dist="12700" dir="2700000" sx="101000" sy="101000" algn="tl" rotWithShape="0">
                    <a:srgbClr val="000000"/>
                  </a:outerShdw>
                </a:effectLst>
              </a:rPr>
              <a:t>et la </a:t>
            </a:r>
            <a:r>
              <a:rPr lang="en-US" sz="4000" dirty="0" err="1" smtClean="0">
                <a:effectLst>
                  <a:outerShdw blurRad="50800" dist="12700" dir="2700000" sx="101000" sy="101000" algn="tl" rotWithShape="0">
                    <a:srgbClr val="000000"/>
                  </a:outerShdw>
                </a:effectLst>
              </a:rPr>
              <a:t>faute</a:t>
            </a:r>
            <a:r>
              <a:rPr lang="en-US" sz="4000" dirty="0" smtClean="0">
                <a:effectLst>
                  <a:outerShdw blurRad="50800" dist="12700" dir="2700000" sx="101000" sy="101000" algn="tl" rotWithShape="0">
                    <a:srgbClr val="000000"/>
                  </a:outerShdw>
                </a:effectLst>
              </a:rPr>
              <a:t>??</a:t>
            </a:r>
            <a:endParaRPr lang="en-US" sz="4000" dirty="0">
              <a:effectLst>
                <a:outerShdw blurRad="50800" dist="12700" dir="2700000" sx="101000" sy="101000" algn="tl" rotWithShape="0">
                  <a:srgbClr val="000000"/>
                </a:outerShdw>
              </a:effectLst>
            </a:endParaRPr>
          </a:p>
        </p:txBody>
      </p:sp>
      <p:sp>
        <p:nvSpPr>
          <p:cNvPr id="5" name="Rectangle 4"/>
          <p:cNvSpPr/>
          <p:nvPr/>
        </p:nvSpPr>
        <p:spPr>
          <a:xfrm>
            <a:off x="2483381" y="2042142"/>
            <a:ext cx="6506535" cy="1384995"/>
          </a:xfrm>
          <a:prstGeom prst="rect">
            <a:avLst/>
          </a:prstGeom>
          <a:ln>
            <a:solidFill>
              <a:srgbClr val="FFFFFF"/>
            </a:solidFill>
          </a:ln>
        </p:spPr>
        <p:txBody>
          <a:bodyPr wrap="square">
            <a:spAutoFit/>
          </a:bodyPr>
          <a:lstStyle/>
          <a:p>
            <a:r>
              <a:rPr lang="nl-NL" sz="2800" dirty="0" err="1" smtClean="0"/>
              <a:t>Péché</a:t>
            </a:r>
            <a:r>
              <a:rPr lang="nl-NL" sz="2800" dirty="0" smtClean="0"/>
              <a:t>: </a:t>
            </a:r>
            <a:r>
              <a:rPr lang="en-US" sz="2800" dirty="0" smtClean="0">
                <a:latin typeface="ＭＳ ゴシック"/>
                <a:ea typeface="ＭＳ ゴシック"/>
                <a:cs typeface="ＭＳ ゴシック"/>
              </a:rPr>
              <a:t>≠</a:t>
            </a:r>
            <a:r>
              <a:rPr lang="nl-NL" sz="2800" dirty="0" err="1" smtClean="0"/>
              <a:t>une</a:t>
            </a:r>
            <a:r>
              <a:rPr lang="nl-NL" sz="2800" dirty="0" smtClean="0"/>
              <a:t> </a:t>
            </a:r>
            <a:r>
              <a:rPr lang="nl-NL" sz="2800" dirty="0" err="1" smtClean="0"/>
              <a:t>notion</a:t>
            </a:r>
            <a:r>
              <a:rPr lang="nl-NL" sz="2800" dirty="0" smtClean="0"/>
              <a:t> </a:t>
            </a:r>
            <a:r>
              <a:rPr lang="nl-NL" sz="2800" dirty="0" err="1" smtClean="0"/>
              <a:t>juridique</a:t>
            </a:r>
            <a:r>
              <a:rPr lang="nl-NL" sz="2800" dirty="0" smtClean="0"/>
              <a:t> (</a:t>
            </a:r>
            <a:r>
              <a:rPr lang="nl-NL" sz="2800" dirty="0" err="1" smtClean="0"/>
              <a:t>culpabilité</a:t>
            </a:r>
            <a:r>
              <a:rPr lang="nl-NL" sz="2800" dirty="0" smtClean="0"/>
              <a:t>)</a:t>
            </a:r>
            <a:r>
              <a:rPr lang="nl-NL" sz="2800" dirty="0" smtClean="0"/>
              <a:t>,</a:t>
            </a:r>
          </a:p>
          <a:p>
            <a:r>
              <a:rPr lang="nl-NL" sz="2800" dirty="0" smtClean="0"/>
              <a:t>= </a:t>
            </a:r>
            <a:r>
              <a:rPr lang="nl-NL" sz="2800" dirty="0" err="1" smtClean="0"/>
              <a:t>notion</a:t>
            </a:r>
            <a:r>
              <a:rPr lang="nl-NL" sz="2800" dirty="0" smtClean="0"/>
              <a:t> </a:t>
            </a:r>
            <a:r>
              <a:rPr lang="nl-NL" sz="2800" dirty="0" err="1" smtClean="0"/>
              <a:t>pratique</a:t>
            </a:r>
            <a:r>
              <a:rPr lang="nl-NL" sz="2800" dirty="0" smtClean="0"/>
              <a:t> : </a:t>
            </a:r>
            <a:r>
              <a:rPr lang="nl-NL" sz="2800" dirty="0" err="1" smtClean="0"/>
              <a:t>conséquences</a:t>
            </a:r>
            <a:r>
              <a:rPr lang="nl-NL" sz="2800" dirty="0" smtClean="0"/>
              <a:t> </a:t>
            </a:r>
            <a:r>
              <a:rPr lang="nl-NL" sz="2800" dirty="0" err="1" smtClean="0"/>
              <a:t>concrètes</a:t>
            </a:r>
            <a:r>
              <a:rPr lang="nl-NL" sz="2800" dirty="0" smtClean="0"/>
              <a:t> 		      </a:t>
            </a:r>
            <a:r>
              <a:rPr lang="nl-NL" sz="2800" dirty="0" err="1" smtClean="0"/>
              <a:t>lorsqu’on</a:t>
            </a:r>
            <a:r>
              <a:rPr lang="nl-NL" sz="2800" dirty="0" smtClean="0"/>
              <a:t> </a:t>
            </a:r>
            <a:r>
              <a:rPr lang="nl-NL" sz="2800" dirty="0" err="1" smtClean="0"/>
              <a:t>manque</a:t>
            </a:r>
            <a:r>
              <a:rPr lang="nl-NL" sz="2800" dirty="0" smtClean="0"/>
              <a:t> </a:t>
            </a:r>
            <a:r>
              <a:rPr lang="nl-NL" sz="2800" dirty="0" err="1" smtClean="0"/>
              <a:t>le</a:t>
            </a:r>
            <a:r>
              <a:rPr lang="nl-NL" sz="2800" dirty="0" smtClean="0"/>
              <a:t> but</a:t>
            </a:r>
            <a:endParaRPr lang="en-US" sz="2800" dirty="0"/>
          </a:p>
        </p:txBody>
      </p:sp>
      <p:sp>
        <p:nvSpPr>
          <p:cNvPr id="3" name="Rectangle 2"/>
          <p:cNvSpPr/>
          <p:nvPr/>
        </p:nvSpPr>
        <p:spPr>
          <a:xfrm>
            <a:off x="492999" y="1081803"/>
            <a:ext cx="8496916" cy="954107"/>
          </a:xfrm>
          <a:prstGeom prst="rect">
            <a:avLst/>
          </a:prstGeom>
        </p:spPr>
        <p:txBody>
          <a:bodyPr wrap="square">
            <a:spAutoFit/>
          </a:bodyPr>
          <a:lstStyle/>
          <a:p>
            <a:pPr algn="ctr"/>
            <a:r>
              <a:rPr lang="nl-NL" sz="2800" dirty="0" smtClean="0">
                <a:solidFill>
                  <a:srgbClr val="FFFF00"/>
                </a:solidFill>
              </a:rPr>
              <a:t>“</a:t>
            </a:r>
            <a:r>
              <a:rPr lang="fr-BE" sz="2800" dirty="0">
                <a:solidFill>
                  <a:srgbClr val="FFFF00"/>
                </a:solidFill>
              </a:rPr>
              <a:t>si je pèche, tu m’observes, et tu ne me tiens pas pour innocent de ma faute.</a:t>
            </a:r>
            <a:r>
              <a:rPr lang="en-GB" sz="2800" dirty="0">
                <a:solidFill>
                  <a:srgbClr val="FFFF00"/>
                </a:solidFill>
              </a:rPr>
              <a:t> </a:t>
            </a:r>
            <a:r>
              <a:rPr lang="nl-NL" sz="2400" dirty="0" smtClean="0">
                <a:solidFill>
                  <a:srgbClr val="FFFF00"/>
                </a:solidFill>
              </a:rPr>
              <a:t>” </a:t>
            </a:r>
            <a:r>
              <a:rPr lang="nl-NL" sz="2800" dirty="0" smtClean="0">
                <a:solidFill>
                  <a:srgbClr val="FFFF00"/>
                </a:solidFill>
              </a:rPr>
              <a:t>– Job 10:14</a:t>
            </a:r>
            <a:endParaRPr lang="en-US" sz="2800" dirty="0">
              <a:solidFill>
                <a:srgbClr val="FFFF00"/>
              </a:solidFill>
            </a:endParaRPr>
          </a:p>
        </p:txBody>
      </p:sp>
      <p:sp>
        <p:nvSpPr>
          <p:cNvPr id="7" name="Rectangle 6"/>
          <p:cNvSpPr/>
          <p:nvPr/>
        </p:nvSpPr>
        <p:spPr>
          <a:xfrm>
            <a:off x="4768888" y="3952578"/>
            <a:ext cx="4221027" cy="2677656"/>
          </a:xfrm>
          <a:prstGeom prst="rect">
            <a:avLst/>
          </a:prstGeom>
          <a:ln>
            <a:solidFill>
              <a:srgbClr val="FFFFFF"/>
            </a:solidFill>
          </a:ln>
        </p:spPr>
        <p:txBody>
          <a:bodyPr wrap="square">
            <a:spAutoFit/>
          </a:bodyPr>
          <a:lstStyle/>
          <a:p>
            <a:r>
              <a:rPr lang="nl-NL" sz="2800" dirty="0" err="1" smtClean="0"/>
              <a:t>Dieu</a:t>
            </a:r>
            <a:r>
              <a:rPr lang="nl-NL" sz="2800" dirty="0" smtClean="0"/>
              <a:t> ne </a:t>
            </a:r>
            <a:r>
              <a:rPr lang="nl-NL" sz="2800" dirty="0" err="1" smtClean="0"/>
              <a:t>nous</a:t>
            </a:r>
            <a:r>
              <a:rPr lang="nl-NL" sz="2800" dirty="0" smtClean="0"/>
              <a:t> </a:t>
            </a:r>
            <a:r>
              <a:rPr lang="nl-NL" sz="2800" dirty="0" err="1" smtClean="0"/>
              <a:t>enferme</a:t>
            </a:r>
            <a:r>
              <a:rPr lang="nl-NL" sz="2800" dirty="0" smtClean="0"/>
              <a:t> pas dans </a:t>
            </a:r>
            <a:r>
              <a:rPr lang="nl-NL" sz="2800" dirty="0" err="1" smtClean="0"/>
              <a:t>le</a:t>
            </a:r>
            <a:r>
              <a:rPr lang="nl-NL" sz="2800" dirty="0" smtClean="0"/>
              <a:t> passé (</a:t>
            </a:r>
            <a:r>
              <a:rPr lang="nl-NL" sz="2800" dirty="0" err="1" smtClean="0"/>
              <a:t>nos</a:t>
            </a:r>
            <a:r>
              <a:rPr lang="nl-NL" sz="2800" dirty="0" smtClean="0"/>
              <a:t> </a:t>
            </a:r>
            <a:r>
              <a:rPr lang="nl-NL" sz="2800" dirty="0" err="1" smtClean="0"/>
              <a:t>fautes</a:t>
            </a:r>
            <a:r>
              <a:rPr lang="nl-NL" sz="2800" dirty="0" smtClean="0"/>
              <a:t>), </a:t>
            </a:r>
            <a:r>
              <a:rPr lang="nl-NL" sz="2800" dirty="0" err="1" smtClean="0"/>
              <a:t>il</a:t>
            </a:r>
            <a:r>
              <a:rPr lang="nl-NL" sz="2800" dirty="0" smtClean="0"/>
              <a:t> </a:t>
            </a:r>
            <a:r>
              <a:rPr lang="nl-NL" sz="2800" dirty="0" err="1" smtClean="0"/>
              <a:t>regarde</a:t>
            </a:r>
            <a:r>
              <a:rPr lang="nl-NL" sz="2800" dirty="0" smtClean="0"/>
              <a:t> vers </a:t>
            </a:r>
            <a:r>
              <a:rPr lang="nl-NL" sz="2800" dirty="0" err="1" smtClean="0"/>
              <a:t>l’avenir</a:t>
            </a:r>
            <a:r>
              <a:rPr lang="nl-NL" sz="2800" dirty="0" smtClean="0"/>
              <a:t>!</a:t>
            </a:r>
            <a:endParaRPr lang="nl-NL" sz="2800" dirty="0" smtClean="0"/>
          </a:p>
          <a:p>
            <a:r>
              <a:rPr lang="nl-NL" sz="2800" i="1" dirty="0" smtClean="0"/>
              <a:t>“</a:t>
            </a:r>
            <a:r>
              <a:rPr lang="fr-BE" sz="2800" dirty="0"/>
              <a:t>Tu as rejeté derrière ton dos tous mes péchés</a:t>
            </a:r>
            <a:r>
              <a:rPr lang="fr-BE" sz="2800" dirty="0" smtClean="0"/>
              <a:t>.</a:t>
            </a:r>
            <a:r>
              <a:rPr lang="nl-NL" sz="2800" i="1" dirty="0" smtClean="0"/>
              <a:t>”  </a:t>
            </a:r>
          </a:p>
          <a:p>
            <a:r>
              <a:rPr lang="nl-NL" sz="2800" i="1" dirty="0" smtClean="0"/>
              <a:t>(</a:t>
            </a:r>
            <a:r>
              <a:rPr lang="nl-NL" sz="2800" i="1" dirty="0" err="1" smtClean="0"/>
              <a:t>Esa</a:t>
            </a:r>
            <a:r>
              <a:rPr lang="nl-NL" sz="2800" i="1" dirty="0" err="1" smtClean="0"/>
              <a:t>ïe</a:t>
            </a:r>
            <a:r>
              <a:rPr lang="nl-NL" sz="2800" i="1" dirty="0" smtClean="0"/>
              <a:t> </a:t>
            </a:r>
            <a:r>
              <a:rPr lang="nl-NL" sz="2800" i="1" dirty="0" smtClean="0"/>
              <a:t>38</a:t>
            </a:r>
            <a:r>
              <a:rPr lang="nl-NL" sz="2800" i="1" dirty="0"/>
              <a:t>:17)</a:t>
            </a:r>
            <a:r>
              <a:rPr lang="en-GB" sz="2800" i="1" dirty="0"/>
              <a:t> </a:t>
            </a:r>
            <a:endParaRPr lang="en-US" sz="2800" i="1" dirty="0"/>
          </a:p>
        </p:txBody>
      </p:sp>
    </p:spTree>
    <p:extLst>
      <p:ext uri="{BB962C8B-B14F-4D97-AF65-F5344CB8AC3E}">
        <p14:creationId xmlns:p14="http://schemas.microsoft.com/office/powerpoint/2010/main" val="176593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p:cNvPicPr>
            <a:picLocks noChangeAspect="1"/>
          </p:cNvPicPr>
          <p:nvPr/>
        </p:nvPicPr>
        <p:blipFill>
          <a:blip r:embed="rId2" cstate="email">
            <a:lum contrast="20000"/>
            <a:extLst>
              <a:ext uri="{28A0092B-C50C-407E-A947-70E740481C1C}">
                <a14:useLocalDpi xmlns:a14="http://schemas.microsoft.com/office/drawing/2010/main"/>
              </a:ext>
            </a:extLst>
          </a:blip>
          <a:srcRect/>
          <a:stretch>
            <a:fillRect/>
          </a:stretch>
        </p:blipFill>
        <p:spPr bwMode="auto">
          <a:xfrm>
            <a:off x="6903720" y="-49497"/>
            <a:ext cx="1977445" cy="120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2968" y="2244070"/>
            <a:ext cx="8852711" cy="2477601"/>
          </a:xfrm>
          <a:prstGeom prst="rect">
            <a:avLst/>
          </a:prstGeom>
        </p:spPr>
        <p:txBody>
          <a:bodyPr wrap="square">
            <a:spAutoFit/>
          </a:bodyPr>
          <a:lstStyle/>
          <a:p>
            <a:pPr marL="514350" lvl="0" indent="-514350" fontAlgn="base">
              <a:spcAft>
                <a:spcPts val="1800"/>
              </a:spcAft>
              <a:buFont typeface="+mj-lt"/>
              <a:buAutoNum type="arabicPeriod"/>
            </a:pPr>
            <a:r>
              <a:rPr lang="fr-BE" sz="2800" dirty="0"/>
              <a:t>Quelle place, quel rôle la ‘culpabilité’ tient-elle dans ta pensée, ta foi, ton ressenti? Doit-elle jouer un rôle important?</a:t>
            </a:r>
            <a:endParaRPr lang="en-GB" sz="2800" dirty="0"/>
          </a:p>
          <a:p>
            <a:pPr marL="514350" lvl="0" indent="-514350" fontAlgn="base">
              <a:spcAft>
                <a:spcPts val="1800"/>
              </a:spcAft>
              <a:buFont typeface="+mj-lt"/>
              <a:buAutoNum type="arabicPeriod"/>
            </a:pPr>
            <a:r>
              <a:rPr lang="fr-BE" sz="2800" dirty="0"/>
              <a:t>Partagez vos réflexions sur les citations du rabbin H. Kushner (voir dernière page).</a:t>
            </a:r>
            <a:endParaRPr lang="en-GB" sz="2800" dirty="0"/>
          </a:p>
        </p:txBody>
      </p:sp>
    </p:spTree>
    <p:extLst>
      <p:ext uri="{BB962C8B-B14F-4D97-AF65-F5344CB8AC3E}">
        <p14:creationId xmlns:p14="http://schemas.microsoft.com/office/powerpoint/2010/main" val="2724650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537"/>
            <a:ext cx="9144000" cy="7108356"/>
          </a:xfrm>
          <a:prstGeom prst="rect">
            <a:avLst/>
          </a:prstGeom>
        </p:spPr>
        <p:txBody>
          <a:bodyPr wrap="square">
            <a:spAutoFit/>
          </a:bodyPr>
          <a:lstStyle/>
          <a:p>
            <a:r>
              <a:rPr lang="fr-BE" sz="2600" dirty="0"/>
              <a:t>“Les enfants, d’où qu’ils soient, méritent mieux que d’être confrontés à l’image d’un Dieu qui éveille toutes sortes de </a:t>
            </a:r>
            <a:r>
              <a:rPr lang="fr-BE" sz="2600" b="1" dirty="0"/>
              <a:t>sentiments de culpabilité</a:t>
            </a:r>
            <a:r>
              <a:rPr lang="fr-BE" sz="2600" dirty="0"/>
              <a:t>, un Dieu qui lit dans leurs pensées et est prêt à les punir dès qu’ils pensent à quelque chose de mal. Les enfants devraient voir Dieu comme la Source de leur capacité à grandir et comme Celui qui pardonne quand ils font de leur mieux pour s’améliorer, mais s’ils n’y arrivent pas.”</a:t>
            </a:r>
            <a:endParaRPr lang="en-GB" sz="2600" dirty="0"/>
          </a:p>
          <a:p>
            <a:r>
              <a:rPr lang="fr-BE" sz="2600" dirty="0"/>
              <a:t> </a:t>
            </a:r>
            <a:endParaRPr lang="en-GB" sz="2600" dirty="0"/>
          </a:p>
          <a:p>
            <a:r>
              <a:rPr lang="fr-BE" sz="2500" u="sng" dirty="0"/>
              <a:t>“Quelque chose ne va pas</a:t>
            </a:r>
            <a:r>
              <a:rPr lang="fr-BE" sz="2500" dirty="0"/>
              <a:t> quand une religion ou une image de Dieu met l’accent sur la peur et la culpabilité. Les êtres humains ne sont pas faits pour être pétrifiés par la peur ou pour se soumettre </a:t>
            </a:r>
            <a:r>
              <a:rPr lang="fr-BE" sz="2500" dirty="0" smtClean="0"/>
              <a:t>docile-ment</a:t>
            </a:r>
            <a:r>
              <a:rPr lang="fr-BE" sz="2500" dirty="0"/>
              <a:t>. Ils ne peuvent être pleinement humains s’ils vivent en </a:t>
            </a:r>
            <a:r>
              <a:rPr lang="fr-BE" sz="2500" dirty="0" smtClean="0"/>
              <a:t>perma-nence </a:t>
            </a:r>
            <a:r>
              <a:rPr lang="fr-BE" sz="2500" dirty="0"/>
              <a:t>dans la crainte d’avoir enfreint l’une ou l’autre règle, et d’avoir perdu ainsi l’amour de leurs parents, de leurs chefs religieux ou de Dieu.</a:t>
            </a:r>
            <a:r>
              <a:rPr lang="fr-BE" sz="2500" dirty="0" smtClean="0"/>
              <a:t>” (</a:t>
            </a:r>
            <a:r>
              <a:rPr lang="fr-BE" sz="2500" dirty="0"/>
              <a:t>…) Une telle religion fait de ce monde un lieu sinistre, dur, cruel, sans joie, où l’obsession du péché chasse tout rêve de </a:t>
            </a:r>
            <a:r>
              <a:rPr lang="fr-BE" sz="2500" dirty="0" smtClean="0"/>
              <a:t>créativi-té</a:t>
            </a:r>
            <a:r>
              <a:rPr lang="fr-BE" sz="2500" dirty="0"/>
              <a:t>, et où la crainte d’une punition éclipse tout espoir de récompense.</a:t>
            </a:r>
            <a:endParaRPr lang="en-GB" sz="2500" dirty="0"/>
          </a:p>
          <a:p>
            <a:pPr>
              <a:lnSpc>
                <a:spcPct val="90000"/>
              </a:lnSpc>
            </a:pPr>
            <a:r>
              <a:rPr lang="nl-NL" sz="2500" dirty="0"/>
              <a:t> </a:t>
            </a:r>
            <a:endParaRPr lang="en-GB" sz="2500" dirty="0"/>
          </a:p>
        </p:txBody>
      </p:sp>
    </p:spTree>
    <p:extLst>
      <p:ext uri="{BB962C8B-B14F-4D97-AF65-F5344CB8AC3E}">
        <p14:creationId xmlns:p14="http://schemas.microsoft.com/office/powerpoint/2010/main" val="1793031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076" y="16537"/>
            <a:ext cx="9007924" cy="6555642"/>
          </a:xfrm>
          <a:prstGeom prst="rect">
            <a:avLst/>
          </a:prstGeom>
        </p:spPr>
        <p:txBody>
          <a:bodyPr wrap="square">
            <a:spAutoFit/>
          </a:bodyPr>
          <a:lstStyle/>
          <a:p>
            <a:r>
              <a:rPr lang="nl-NL" sz="2800" dirty="0"/>
              <a:t> </a:t>
            </a:r>
            <a:endParaRPr lang="en-GB" sz="2800" dirty="0"/>
          </a:p>
          <a:p>
            <a:r>
              <a:rPr lang="nl-NL" sz="2800" dirty="0" smtClean="0"/>
              <a:t>“</a:t>
            </a:r>
            <a:r>
              <a:rPr lang="fr-BE" sz="2800" dirty="0" smtClean="0"/>
              <a:t>J’aimerais </a:t>
            </a:r>
            <a:r>
              <a:rPr lang="fr-BE" sz="2800" dirty="0"/>
              <a:t>que ce livre ait un effet libérateur, car je crois que le message essentiel de la religion est un message libérateur et non un message de contraintes et de punitions. Je crois que le message fondamental de la religion n’est pas dire que nous sommes pécheurs parce que nous ne sommes pas parfaits, mais que le défi de l’humanité est tellement complexe, que Dieu attend autre chose de nous que la perfection. La religion veut nous libérer de notre sentiment d’indignité et nous assurer que nous n’avons pas perdu l’amour de Dieu si nous avons essayé de bien vivre, même si nous avons fait moins bien que nous l’aurions espéré. (…) Peut-être est-ce là ce que la religion peut nous offrir de meilleur.”</a:t>
            </a:r>
            <a:endParaRPr lang="en-GB" sz="2800" dirty="0"/>
          </a:p>
          <a:p>
            <a:endParaRPr lang="en-GB" sz="2800" dirty="0"/>
          </a:p>
        </p:txBody>
      </p:sp>
    </p:spTree>
    <p:extLst>
      <p:ext uri="{BB962C8B-B14F-4D97-AF65-F5344CB8AC3E}">
        <p14:creationId xmlns:p14="http://schemas.microsoft.com/office/powerpoint/2010/main" val="1130859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FAKE-SMILE-facebook-e145344956817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88296"/>
            <a:ext cx="9144000" cy="4572000"/>
          </a:xfrm>
          <a:prstGeom prst="rect">
            <a:avLst/>
          </a:prstGeom>
        </p:spPr>
      </p:pic>
      <p:sp>
        <p:nvSpPr>
          <p:cNvPr id="4" name="Rectangle 3"/>
          <p:cNvSpPr/>
          <p:nvPr/>
        </p:nvSpPr>
        <p:spPr>
          <a:xfrm>
            <a:off x="319978" y="118855"/>
            <a:ext cx="8963160" cy="769441"/>
          </a:xfrm>
          <a:prstGeom prst="rect">
            <a:avLst/>
          </a:prstGeom>
        </p:spPr>
        <p:txBody>
          <a:bodyPr wrap="none">
            <a:spAutoFit/>
          </a:bodyPr>
          <a:lstStyle/>
          <a:p>
            <a:r>
              <a:rPr lang="nl-NL" sz="4400" dirty="0" smtClean="0"/>
              <a:t>5/ </a:t>
            </a:r>
            <a:r>
              <a:rPr lang="fr-BE" sz="4400" dirty="0"/>
              <a:t>Un Dieu bienveillant, une illusion</a:t>
            </a:r>
            <a:r>
              <a:rPr lang="en-GB" sz="4400" dirty="0"/>
              <a:t> </a:t>
            </a:r>
            <a:r>
              <a:rPr lang="nl-NL" sz="4400" dirty="0" smtClean="0"/>
              <a:t>?</a:t>
            </a:r>
            <a:r>
              <a:rPr lang="en-GB" sz="4400" dirty="0" smtClean="0"/>
              <a:t> </a:t>
            </a:r>
            <a:endParaRPr lang="en-US" sz="4400" dirty="0"/>
          </a:p>
        </p:txBody>
      </p:sp>
      <p:sp>
        <p:nvSpPr>
          <p:cNvPr id="5" name="Rectangle 4"/>
          <p:cNvSpPr/>
          <p:nvPr/>
        </p:nvSpPr>
        <p:spPr>
          <a:xfrm>
            <a:off x="5454366" y="1508038"/>
            <a:ext cx="3481347" cy="3416320"/>
          </a:xfrm>
          <a:prstGeom prst="rect">
            <a:avLst/>
          </a:prstGeom>
        </p:spPr>
        <p:txBody>
          <a:bodyPr wrap="square">
            <a:spAutoFit/>
          </a:bodyPr>
          <a:lstStyle/>
          <a:p>
            <a:pPr lvl="0"/>
            <a:r>
              <a:rPr lang="nl-NL" sz="2400" dirty="0"/>
              <a:t>“ </a:t>
            </a:r>
            <a:r>
              <a:rPr lang="fr-BE" sz="2400" dirty="0"/>
              <a:t>Tu m’as accordé vie et vigueur, tes soins ont gardé mon souffle. </a:t>
            </a:r>
            <a:r>
              <a:rPr lang="fr-BE" sz="2400" dirty="0">
                <a:solidFill>
                  <a:srgbClr val="FFFF00"/>
                </a:solidFill>
              </a:rPr>
              <a:t>Mais voilà ce que tu réservais dans ton cœur</a:t>
            </a:r>
            <a:r>
              <a:rPr lang="fr-BE" sz="2400" dirty="0"/>
              <a:t>, je sais ce qui était dans ta pensée : si je pèche, tu m’observes, et tu ne me tiens pas pour innocent de ma faute.</a:t>
            </a:r>
            <a:r>
              <a:rPr lang="en-GB" sz="2400" dirty="0"/>
              <a:t> </a:t>
            </a:r>
            <a:r>
              <a:rPr lang="nl-NL" sz="2400" dirty="0" smtClean="0"/>
              <a:t>” </a:t>
            </a:r>
            <a:endParaRPr lang="en-GB" sz="2400" dirty="0"/>
          </a:p>
        </p:txBody>
      </p:sp>
      <p:sp>
        <p:nvSpPr>
          <p:cNvPr id="7" name="Rectangle 6"/>
          <p:cNvSpPr/>
          <p:nvPr/>
        </p:nvSpPr>
        <p:spPr>
          <a:xfrm>
            <a:off x="90717" y="5460296"/>
            <a:ext cx="8946974" cy="1200328"/>
          </a:xfrm>
          <a:prstGeom prst="rect">
            <a:avLst/>
          </a:prstGeom>
        </p:spPr>
        <p:txBody>
          <a:bodyPr wrap="square">
            <a:spAutoFit/>
          </a:bodyPr>
          <a:lstStyle/>
          <a:p>
            <a:pPr algn="ctr"/>
            <a:r>
              <a:rPr lang="nl-NL" sz="2400" dirty="0" smtClean="0"/>
              <a:t>“</a:t>
            </a:r>
            <a:r>
              <a:rPr lang="fr-BE" sz="2400" dirty="0"/>
              <a:t>Je connais, moi, les plans que je prépare à votre intention – déclaration du Seigneur – non pas des plans de malheur, mais des plans de paix, afin de vous donner un avenir et un espoir.</a:t>
            </a:r>
            <a:r>
              <a:rPr lang="en-GB" sz="2400" dirty="0"/>
              <a:t> </a:t>
            </a:r>
            <a:r>
              <a:rPr lang="en-US" sz="2400" dirty="0" smtClean="0"/>
              <a:t>” </a:t>
            </a:r>
            <a:r>
              <a:rPr lang="en-US" sz="2400" dirty="0"/>
              <a:t>(</a:t>
            </a:r>
            <a:r>
              <a:rPr lang="en-US" sz="2400" dirty="0" err="1"/>
              <a:t>Jer</a:t>
            </a:r>
            <a:r>
              <a:rPr lang="en-US" sz="2400" dirty="0"/>
              <a:t> 29:11)</a:t>
            </a:r>
            <a:r>
              <a:rPr lang="en-GB" sz="2400" dirty="0"/>
              <a:t> </a:t>
            </a:r>
            <a:endParaRPr lang="en-US" sz="2400" dirty="0"/>
          </a:p>
        </p:txBody>
      </p:sp>
    </p:spTree>
    <p:extLst>
      <p:ext uri="{BB962C8B-B14F-4D97-AF65-F5344CB8AC3E}">
        <p14:creationId xmlns:p14="http://schemas.microsoft.com/office/powerpoint/2010/main" val="2282160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78ca44.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1092" y="236590"/>
            <a:ext cx="4457603" cy="3343202"/>
          </a:xfrm>
          <a:prstGeom prst="rect">
            <a:avLst/>
          </a:prstGeom>
          <a:ln w="28575" cmpd="sng">
            <a:solidFill>
              <a:srgbClr val="FFFFFF"/>
            </a:solidFill>
          </a:ln>
        </p:spPr>
      </p:pic>
      <p:sp>
        <p:nvSpPr>
          <p:cNvPr id="6" name="Rectangle 5"/>
          <p:cNvSpPr/>
          <p:nvPr/>
        </p:nvSpPr>
        <p:spPr>
          <a:xfrm>
            <a:off x="4980563" y="-5998"/>
            <a:ext cx="3610906" cy="3293209"/>
          </a:xfrm>
          <a:prstGeom prst="rect">
            <a:avLst/>
          </a:prstGeom>
        </p:spPr>
        <p:txBody>
          <a:bodyPr wrap="square">
            <a:spAutoFit/>
          </a:bodyPr>
          <a:lstStyle/>
          <a:p>
            <a:pPr algn="ctr"/>
            <a:r>
              <a:rPr lang="nl-NL" sz="4000" dirty="0" smtClean="0"/>
              <a:t>6/ </a:t>
            </a:r>
          </a:p>
          <a:p>
            <a:pPr algn="ctr"/>
            <a:r>
              <a:rPr lang="nl-NL" sz="3200" dirty="0" smtClean="0"/>
              <a:t>“</a:t>
            </a:r>
            <a:r>
              <a:rPr lang="fr-BE" sz="3200" dirty="0"/>
              <a:t>Qu’il me laisse ! Qu’il se retire loin de moi, et que je reprenne un peu de </a:t>
            </a:r>
            <a:r>
              <a:rPr lang="fr-BE" sz="3200" dirty="0" smtClean="0"/>
              <a:t>courage (litt.: joie)</a:t>
            </a:r>
            <a:r>
              <a:rPr lang="nl-NL" sz="4000" dirty="0" smtClean="0"/>
              <a:t>”</a:t>
            </a:r>
            <a:r>
              <a:rPr lang="en-GB" sz="4000" dirty="0" smtClean="0"/>
              <a:t> </a:t>
            </a:r>
            <a:endParaRPr lang="en-US" sz="4000" dirty="0"/>
          </a:p>
        </p:txBody>
      </p:sp>
      <p:pic>
        <p:nvPicPr>
          <p:cNvPr id="8" name="Picture 7" descr="picdump-1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69663" y="3356881"/>
            <a:ext cx="4245931" cy="3304106"/>
          </a:xfrm>
          <a:prstGeom prst="rect">
            <a:avLst/>
          </a:prstGeom>
          <a:ln w="28575" cmpd="sng">
            <a:solidFill>
              <a:srgbClr val="FFFFFF"/>
            </a:solidFill>
          </a:ln>
        </p:spPr>
      </p:pic>
      <p:sp>
        <p:nvSpPr>
          <p:cNvPr id="9" name="Rectangle 8"/>
          <p:cNvSpPr/>
          <p:nvPr/>
        </p:nvSpPr>
        <p:spPr>
          <a:xfrm>
            <a:off x="311284" y="3725257"/>
            <a:ext cx="4258379" cy="3170099"/>
          </a:xfrm>
          <a:prstGeom prst="rect">
            <a:avLst/>
          </a:prstGeom>
        </p:spPr>
        <p:txBody>
          <a:bodyPr wrap="square">
            <a:spAutoFit/>
          </a:bodyPr>
          <a:lstStyle/>
          <a:p>
            <a:pPr algn="ctr"/>
            <a:r>
              <a:rPr lang="nl-BE" sz="4000" dirty="0" smtClean="0"/>
              <a:t>‘TOV’ (Gen 1)</a:t>
            </a:r>
          </a:p>
          <a:p>
            <a:pPr algn="ctr"/>
            <a:r>
              <a:rPr lang="nl-BE" sz="4000" dirty="0" smtClean="0"/>
              <a:t>= </a:t>
            </a:r>
            <a:r>
              <a:rPr lang="nl-BE" sz="4000" dirty="0" smtClean="0"/>
              <a:t>bon, bien, beau</a:t>
            </a:r>
            <a:endParaRPr lang="nl-BE" sz="4000" dirty="0" smtClean="0"/>
          </a:p>
          <a:p>
            <a:pPr algn="ctr"/>
            <a:r>
              <a:rPr lang="nl-BE" sz="4000" dirty="0" smtClean="0"/>
              <a:t>+ </a:t>
            </a:r>
            <a:r>
              <a:rPr lang="nl-BE" sz="4000" dirty="0" smtClean="0"/>
              <a:t>agréable</a:t>
            </a:r>
            <a:endParaRPr lang="nl-BE" sz="4000" dirty="0" smtClean="0"/>
          </a:p>
          <a:p>
            <a:pPr algn="ctr"/>
            <a:r>
              <a:rPr lang="nl-BE" sz="4000" dirty="0" smtClean="0"/>
              <a:t>qui rend heureux</a:t>
            </a:r>
            <a:endParaRPr lang="nl-BE" sz="4000" dirty="0" smtClean="0"/>
          </a:p>
          <a:p>
            <a:pPr algn="ctr"/>
            <a:r>
              <a:rPr lang="nl-BE" sz="4000" dirty="0" smtClean="0">
                <a:sym typeface="Wingdings"/>
              </a:rPr>
              <a:t>=&gt; </a:t>
            </a:r>
            <a:r>
              <a:rPr lang="nl-BE" sz="4000" dirty="0" smtClean="0">
                <a:sym typeface="Wingdings"/>
              </a:rPr>
              <a:t>jouir</a:t>
            </a:r>
            <a:endParaRPr lang="en-US" sz="4000" dirty="0"/>
          </a:p>
        </p:txBody>
      </p:sp>
    </p:spTree>
    <p:extLst>
      <p:ext uri="{BB962C8B-B14F-4D97-AF65-F5344CB8AC3E}">
        <p14:creationId xmlns:p14="http://schemas.microsoft.com/office/powerpoint/2010/main" val="481786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p:cNvPicPr>
            <a:picLocks noChangeAspect="1"/>
          </p:cNvPicPr>
          <p:nvPr/>
        </p:nvPicPr>
        <p:blipFill>
          <a:blip r:embed="rId2" cstate="email">
            <a:lum contrast="20000"/>
            <a:extLst>
              <a:ext uri="{28A0092B-C50C-407E-A947-70E740481C1C}">
                <a14:useLocalDpi xmlns:a14="http://schemas.microsoft.com/office/drawing/2010/main"/>
              </a:ext>
            </a:extLst>
          </a:blip>
          <a:srcRect/>
          <a:stretch>
            <a:fillRect/>
          </a:stretch>
        </p:blipFill>
        <p:spPr bwMode="auto">
          <a:xfrm>
            <a:off x="6903720" y="-49497"/>
            <a:ext cx="1977445" cy="120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61479" y="1357280"/>
            <a:ext cx="8619686" cy="3847207"/>
          </a:xfrm>
          <a:prstGeom prst="rect">
            <a:avLst/>
          </a:prstGeom>
        </p:spPr>
        <p:txBody>
          <a:bodyPr wrap="square">
            <a:spAutoFit/>
          </a:bodyPr>
          <a:lstStyle/>
          <a:p>
            <a:pPr marL="514350" lvl="0" indent="-514350" fontAlgn="base">
              <a:spcAft>
                <a:spcPts val="2400"/>
              </a:spcAft>
              <a:buFont typeface="+mj-lt"/>
              <a:buAutoNum type="arabicPeriod"/>
            </a:pPr>
            <a:r>
              <a:rPr lang="fr-BE" sz="3200" dirty="0"/>
              <a:t>Se pourrait-il que des idées ‘païennes’ sur Dieu jouent des tours à certains croyants? Des exemples?</a:t>
            </a:r>
            <a:endParaRPr lang="en-GB" sz="3200" dirty="0"/>
          </a:p>
          <a:p>
            <a:pPr marL="514350" lvl="0" indent="-514350" fontAlgn="base">
              <a:spcAft>
                <a:spcPts val="2400"/>
              </a:spcAft>
              <a:buFont typeface="+mj-lt"/>
              <a:buAutoNum type="arabicPeriod"/>
            </a:pPr>
            <a:r>
              <a:rPr lang="fr-BE" sz="3200" dirty="0"/>
              <a:t>Pas mal de jeunes pensent que Dieu (la foi, la religion) gâche le plaisir et le bonheur… Comment est-ce possible? Comment changer cela?</a:t>
            </a:r>
            <a:endParaRPr lang="en-GB" sz="3200" dirty="0"/>
          </a:p>
        </p:txBody>
      </p:sp>
    </p:spTree>
    <p:extLst>
      <p:ext uri="{BB962C8B-B14F-4D97-AF65-F5344CB8AC3E}">
        <p14:creationId xmlns:p14="http://schemas.microsoft.com/office/powerpoint/2010/main" val="131364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named.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7136" y="170165"/>
            <a:ext cx="5039614" cy="3355790"/>
          </a:xfrm>
          <a:prstGeom prst="rect">
            <a:avLst/>
          </a:prstGeom>
          <a:ln w="28575" cmpd="sng">
            <a:solidFill>
              <a:srgbClr val="FFFFFF"/>
            </a:solidFill>
          </a:ln>
        </p:spPr>
      </p:pic>
      <p:sp>
        <p:nvSpPr>
          <p:cNvPr id="5" name="Rectangle 4"/>
          <p:cNvSpPr/>
          <p:nvPr/>
        </p:nvSpPr>
        <p:spPr>
          <a:xfrm>
            <a:off x="5864610" y="182836"/>
            <a:ext cx="3038143" cy="3046988"/>
          </a:xfrm>
          <a:prstGeom prst="rect">
            <a:avLst/>
          </a:prstGeom>
        </p:spPr>
        <p:txBody>
          <a:bodyPr wrap="square">
            <a:spAutoFit/>
          </a:bodyPr>
          <a:lstStyle/>
          <a:p>
            <a:r>
              <a:rPr lang="nl-NL" sz="2800" dirty="0" smtClean="0"/>
              <a:t>”</a:t>
            </a:r>
            <a:r>
              <a:rPr lang="nl-NL" sz="2800" dirty="0" err="1" smtClean="0"/>
              <a:t>Qui</a:t>
            </a:r>
            <a:r>
              <a:rPr lang="nl-NL" sz="2800" dirty="0" smtClean="0"/>
              <a:t> a </a:t>
            </a:r>
            <a:r>
              <a:rPr lang="nl-NL" sz="2800" dirty="0" err="1" smtClean="0"/>
              <a:t>péché</a:t>
            </a:r>
            <a:r>
              <a:rPr lang="nl-NL" sz="2800" dirty="0" smtClean="0"/>
              <a:t>, lui </a:t>
            </a:r>
            <a:r>
              <a:rPr lang="nl-NL" sz="2800" dirty="0" err="1" smtClean="0"/>
              <a:t>ou</a:t>
            </a:r>
            <a:r>
              <a:rPr lang="nl-NL" sz="2800" dirty="0" smtClean="0"/>
              <a:t> </a:t>
            </a:r>
            <a:r>
              <a:rPr lang="nl-NL" sz="2800" dirty="0" err="1" smtClean="0"/>
              <a:t>ses</a:t>
            </a:r>
            <a:r>
              <a:rPr lang="nl-NL" sz="2800" dirty="0" smtClean="0"/>
              <a:t> </a:t>
            </a:r>
            <a:r>
              <a:rPr lang="nl-NL" sz="2800" dirty="0" err="1" smtClean="0"/>
              <a:t>parents</a:t>
            </a:r>
            <a:r>
              <a:rPr lang="nl-NL" sz="2800" dirty="0" smtClean="0"/>
              <a:t>? Ni lui, ni </a:t>
            </a:r>
            <a:r>
              <a:rPr lang="nl-NL" sz="2800" dirty="0" err="1" smtClean="0"/>
              <a:t>ses</a:t>
            </a:r>
            <a:r>
              <a:rPr lang="nl-NL" sz="2800" dirty="0" smtClean="0"/>
              <a:t> </a:t>
            </a:r>
            <a:r>
              <a:rPr lang="nl-NL" sz="2800" dirty="0" err="1" smtClean="0"/>
              <a:t>parents</a:t>
            </a:r>
            <a:r>
              <a:rPr lang="nl-NL" sz="2800" dirty="0" smtClean="0"/>
              <a:t>"</a:t>
            </a:r>
            <a:r>
              <a:rPr lang="nl-NL" sz="2800" dirty="0"/>
              <a:t>, </a:t>
            </a:r>
            <a:r>
              <a:rPr lang="nl-NL" sz="2800" dirty="0" smtClean="0"/>
              <a:t>…</a:t>
            </a:r>
            <a:r>
              <a:rPr lang="fr-BE" sz="2800" dirty="0"/>
              <a:t>C’est afin que les œuvres de Dieu se manifestent en lui</a:t>
            </a:r>
            <a:r>
              <a:rPr lang="en-GB" sz="2800" dirty="0"/>
              <a:t> </a:t>
            </a:r>
            <a:r>
              <a:rPr lang="nl-NL" sz="2800" dirty="0" smtClean="0"/>
              <a:t>”</a:t>
            </a:r>
            <a:endParaRPr lang="nl-NL" sz="2800" dirty="0" smtClean="0"/>
          </a:p>
          <a:p>
            <a:pPr algn="r"/>
            <a:r>
              <a:rPr lang="nl-NL" sz="2400" i="1" dirty="0" smtClean="0"/>
              <a:t>Jean 9 </a:t>
            </a:r>
            <a:endParaRPr lang="en-US" sz="2400" i="1" dirty="0"/>
          </a:p>
        </p:txBody>
      </p:sp>
      <p:pic>
        <p:nvPicPr>
          <p:cNvPr id="7" name="Picture 6" descr="seder-olam-antonia-tower-collapse.jpg"/>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81737" y1="8444" x2="92066" y2="15111"/>
                        <a14:backgroundMark x1="10629" y1="6444" x2="18263" y2="3333"/>
                        <a14:backgroundMark x1="1048" y1="28222" x2="0" y2="70889"/>
                        <a14:backgroundMark x1="57335" y1="97333" x2="59731" y2="98444"/>
                        <a14:backgroundMark x1="28593" y1="1778" x2="71407" y2="4222"/>
                      </a14:backgroundRemoval>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746622" y="3454337"/>
            <a:ext cx="4447182" cy="2995856"/>
          </a:xfrm>
          <a:prstGeom prst="rect">
            <a:avLst/>
          </a:prstGeom>
        </p:spPr>
      </p:pic>
      <p:sp>
        <p:nvSpPr>
          <p:cNvPr id="8" name="Rectangle 7"/>
          <p:cNvSpPr/>
          <p:nvPr/>
        </p:nvSpPr>
        <p:spPr>
          <a:xfrm>
            <a:off x="90371" y="3472787"/>
            <a:ext cx="4728328" cy="2092881"/>
          </a:xfrm>
          <a:prstGeom prst="rect">
            <a:avLst/>
          </a:prstGeom>
        </p:spPr>
        <p:txBody>
          <a:bodyPr wrap="square">
            <a:spAutoFit/>
          </a:bodyPr>
          <a:lstStyle/>
          <a:p>
            <a:r>
              <a:rPr lang="nl-NL" sz="2600" dirty="0" smtClean="0"/>
              <a:t>"</a:t>
            </a:r>
            <a:r>
              <a:rPr lang="fr-BE" sz="2600" dirty="0"/>
              <a:t>Pensez-vous vraiment que ces gens étaient de plus grands pécheurs que tous les autres? Non, je vous le dis !</a:t>
            </a:r>
            <a:r>
              <a:rPr lang="en-GB" sz="2600" dirty="0"/>
              <a:t> </a:t>
            </a:r>
            <a:r>
              <a:rPr lang="en-GB" sz="2600" dirty="0" smtClean="0"/>
              <a:t>  </a:t>
            </a:r>
            <a:r>
              <a:rPr lang="en-GB" sz="2600" dirty="0" err="1" smtClean="0"/>
              <a:t>Convertissez-vous</a:t>
            </a:r>
            <a:r>
              <a:rPr lang="en-GB" sz="2600" dirty="0" smtClean="0"/>
              <a:t>! (Luc </a:t>
            </a:r>
            <a:r>
              <a:rPr lang="en-GB" sz="2600" dirty="0" smtClean="0"/>
              <a:t>13) </a:t>
            </a:r>
            <a:endParaRPr lang="en-US" sz="2600" dirty="0"/>
          </a:p>
        </p:txBody>
      </p:sp>
      <p:pic>
        <p:nvPicPr>
          <p:cNvPr id="9" name="Image 1"/>
          <p:cNvPicPr>
            <a:picLocks noChangeAspect="1"/>
          </p:cNvPicPr>
          <p:nvPr/>
        </p:nvPicPr>
        <p:blipFill>
          <a:blip r:embed="rId5" cstate="email">
            <a:lum contrast="20000"/>
            <a:extLst>
              <a:ext uri="{28A0092B-C50C-407E-A947-70E740481C1C}">
                <a14:useLocalDpi xmlns:a14="http://schemas.microsoft.com/office/drawing/2010/main"/>
              </a:ext>
            </a:extLst>
          </a:blip>
          <a:srcRect/>
          <a:stretch>
            <a:fillRect/>
          </a:stretch>
        </p:blipFill>
        <p:spPr bwMode="auto">
          <a:xfrm>
            <a:off x="-218483" y="5538149"/>
            <a:ext cx="1977445" cy="120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417736" y="5483760"/>
            <a:ext cx="4572000" cy="1384995"/>
          </a:xfrm>
          <a:prstGeom prst="rect">
            <a:avLst/>
          </a:prstGeom>
        </p:spPr>
        <p:txBody>
          <a:bodyPr>
            <a:spAutoFit/>
          </a:bodyPr>
          <a:lstStyle/>
          <a:p>
            <a:pPr lvl="0" fontAlgn="base"/>
            <a:r>
              <a:rPr lang="fr-BE" sz="2800" dirty="0">
                <a:solidFill>
                  <a:srgbClr val="FFFF00"/>
                </a:solidFill>
              </a:rPr>
              <a:t>Partagez vos réflexions </a:t>
            </a:r>
            <a:r>
              <a:rPr lang="fr-BE" sz="2800" dirty="0" smtClean="0">
                <a:solidFill>
                  <a:srgbClr val="FFFF00"/>
                </a:solidFill>
              </a:rPr>
              <a:t>	     sur </a:t>
            </a:r>
            <a:r>
              <a:rPr lang="fr-BE" sz="2800" dirty="0">
                <a:solidFill>
                  <a:srgbClr val="FFFF00"/>
                </a:solidFill>
              </a:rPr>
              <a:t>ces 2 récits évangéliques: que nous enseignent-ils?</a:t>
            </a:r>
            <a:endParaRPr lang="en-GB" sz="2800" dirty="0">
              <a:solidFill>
                <a:srgbClr val="FFFF00"/>
              </a:solidFill>
            </a:endParaRPr>
          </a:p>
        </p:txBody>
      </p:sp>
    </p:spTree>
    <p:extLst>
      <p:ext uri="{BB962C8B-B14F-4D97-AF65-F5344CB8AC3E}">
        <p14:creationId xmlns:p14="http://schemas.microsoft.com/office/powerpoint/2010/main" val="321282806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titled.jpg"/>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1779" r="100000">
                        <a14:foregroundMark x1="68775" y1="35135" x2="70553" y2="35135"/>
                        <a14:foregroundMark x1="23715" y1="3119" x2="3360" y2="53222"/>
                        <a14:foregroundMark x1="3360" y1="75676" x2="5138" y2="94179"/>
                        <a14:foregroundMark x1="9684" y1="87110" x2="35375" y2="95218"/>
                        <a14:foregroundMark x1="2964" y1="95842" x2="20553" y2="95010"/>
                      </a14:backgroundRemoval>
                    </a14:imgEffect>
                    <a14:imgEffect>
                      <a14:sharpenSoften amount="50000"/>
                    </a14:imgEffect>
                  </a14:imgLayer>
                </a14:imgProps>
              </a:ext>
              <a:ext uri="{28A0092B-C50C-407E-A947-70E740481C1C}">
                <a14:useLocalDpi xmlns:a14="http://schemas.microsoft.com/office/drawing/2010/main" val="0"/>
              </a:ext>
            </a:extLst>
          </a:blip>
          <a:srcRect l="17547" r="-1" b="1988"/>
          <a:stretch/>
        </p:blipFill>
        <p:spPr>
          <a:xfrm>
            <a:off x="8" y="0"/>
            <a:ext cx="4603886" cy="5202287"/>
          </a:xfrm>
          <a:prstGeom prst="rect">
            <a:avLst/>
          </a:prstGeom>
        </p:spPr>
      </p:pic>
      <p:sp>
        <p:nvSpPr>
          <p:cNvPr id="7" name="TextBox 6"/>
          <p:cNvSpPr txBox="1"/>
          <p:nvPr/>
        </p:nvSpPr>
        <p:spPr>
          <a:xfrm>
            <a:off x="3685615" y="37356"/>
            <a:ext cx="5508190" cy="2046714"/>
          </a:xfrm>
          <a:prstGeom prst="rect">
            <a:avLst/>
          </a:prstGeom>
          <a:noFill/>
        </p:spPr>
        <p:txBody>
          <a:bodyPr wrap="square" rtlCol="0">
            <a:spAutoFit/>
          </a:bodyPr>
          <a:lstStyle/>
          <a:p>
            <a:pPr>
              <a:spcAft>
                <a:spcPts val="1800"/>
              </a:spcAft>
            </a:pPr>
            <a:r>
              <a:rPr lang="en-US" sz="4000" dirty="0" smtClean="0"/>
              <a:t>La vie </a:t>
            </a:r>
            <a:r>
              <a:rPr lang="en-US" sz="4000" dirty="0" err="1" smtClean="0"/>
              <a:t>est</a:t>
            </a:r>
            <a:r>
              <a:rPr lang="en-US" sz="4000" dirty="0" smtClean="0"/>
              <a:t> </a:t>
            </a:r>
            <a:r>
              <a:rPr lang="en-US" sz="4000" dirty="0" err="1" smtClean="0"/>
              <a:t>injuste</a:t>
            </a:r>
            <a:r>
              <a:rPr lang="en-US" sz="4000" dirty="0" smtClean="0"/>
              <a:t>…</a:t>
            </a:r>
            <a:endParaRPr lang="en-US" sz="4000" dirty="0" smtClean="0"/>
          </a:p>
          <a:p>
            <a:pPr>
              <a:spcAft>
                <a:spcPts val="1800"/>
              </a:spcAft>
            </a:pPr>
            <a:r>
              <a:rPr lang="en-US" sz="3600" dirty="0" smtClean="0"/>
              <a:t>Il </a:t>
            </a:r>
            <a:r>
              <a:rPr lang="en-US" sz="3600" dirty="0" err="1" smtClean="0"/>
              <a:t>n’y</a:t>
            </a:r>
            <a:r>
              <a:rPr lang="en-US" sz="3600" dirty="0" smtClean="0"/>
              <a:t> a pas </a:t>
            </a:r>
            <a:r>
              <a:rPr lang="en-US" sz="3600" dirty="0" err="1" smtClean="0"/>
              <a:t>toujours</a:t>
            </a:r>
            <a:r>
              <a:rPr lang="en-US" sz="3600" dirty="0" smtClean="0"/>
              <a:t> des </a:t>
            </a:r>
            <a:r>
              <a:rPr lang="en-US" sz="3600" dirty="0" err="1" smtClean="0"/>
              <a:t>réponses</a:t>
            </a:r>
            <a:r>
              <a:rPr lang="en-US" sz="3600" dirty="0" smtClean="0"/>
              <a:t> </a:t>
            </a:r>
            <a:r>
              <a:rPr lang="en-US" sz="3600" dirty="0" err="1" smtClean="0"/>
              <a:t>satisfaisantes</a:t>
            </a:r>
            <a:endParaRPr lang="en-US" sz="3600" dirty="0"/>
          </a:p>
        </p:txBody>
      </p:sp>
      <p:sp>
        <p:nvSpPr>
          <p:cNvPr id="8" name="Rectangle 7"/>
          <p:cNvSpPr/>
          <p:nvPr/>
        </p:nvSpPr>
        <p:spPr>
          <a:xfrm>
            <a:off x="4470054" y="2084070"/>
            <a:ext cx="4352184" cy="1200328"/>
          </a:xfrm>
          <a:prstGeom prst="rect">
            <a:avLst/>
          </a:prstGeom>
        </p:spPr>
        <p:txBody>
          <a:bodyPr wrap="square">
            <a:spAutoFit/>
          </a:bodyPr>
          <a:lstStyle/>
          <a:p>
            <a:r>
              <a:rPr lang="nl-NL" sz="2400" i="1" dirty="0" smtClean="0"/>
              <a:t>“</a:t>
            </a:r>
            <a:r>
              <a:rPr lang="en-US" sz="2400" dirty="0" err="1"/>
              <a:t>Ce</a:t>
            </a:r>
            <a:r>
              <a:rPr lang="en-US" sz="2400" dirty="0"/>
              <a:t> qui </a:t>
            </a:r>
            <a:r>
              <a:rPr lang="en-US" sz="2400" dirty="0" err="1"/>
              <a:t>est</a:t>
            </a:r>
            <a:r>
              <a:rPr lang="en-US" sz="2400" dirty="0"/>
              <a:t> </a:t>
            </a:r>
            <a:r>
              <a:rPr lang="en-US" sz="2400" dirty="0" err="1"/>
              <a:t>courbé</a:t>
            </a:r>
            <a:r>
              <a:rPr lang="en-US" sz="2400" dirty="0"/>
              <a:t>, on ne </a:t>
            </a:r>
            <a:r>
              <a:rPr lang="en-US" sz="2400" dirty="0" err="1"/>
              <a:t>peut</a:t>
            </a:r>
            <a:r>
              <a:rPr lang="en-US" sz="2400" dirty="0"/>
              <a:t> le redresser</a:t>
            </a:r>
            <a:r>
              <a:rPr lang="en-US" sz="2400" dirty="0" smtClean="0"/>
              <a:t>, </a:t>
            </a:r>
            <a:r>
              <a:rPr lang="en-US" sz="2400" dirty="0" err="1" smtClean="0"/>
              <a:t>ce</a:t>
            </a:r>
            <a:r>
              <a:rPr lang="en-US" sz="2400" dirty="0" smtClean="0"/>
              <a:t> </a:t>
            </a:r>
            <a:r>
              <a:rPr lang="en-US" sz="2400" dirty="0"/>
              <a:t>qui fait </a:t>
            </a:r>
            <a:r>
              <a:rPr lang="en-US" sz="2400" dirty="0" err="1"/>
              <a:t>défaut</a:t>
            </a:r>
            <a:r>
              <a:rPr lang="en-US" sz="2400" dirty="0"/>
              <a:t> ne </a:t>
            </a:r>
            <a:r>
              <a:rPr lang="en-US" sz="2400" dirty="0" err="1"/>
              <a:t>peut</a:t>
            </a:r>
            <a:r>
              <a:rPr lang="en-US" sz="2400" dirty="0"/>
              <a:t> </a:t>
            </a:r>
            <a:r>
              <a:rPr lang="en-US" sz="2400" dirty="0" err="1"/>
              <a:t>être</a:t>
            </a:r>
            <a:r>
              <a:rPr lang="en-US" sz="2400" dirty="0"/>
              <a:t> </a:t>
            </a:r>
            <a:r>
              <a:rPr lang="en-US" sz="2400" dirty="0" err="1" smtClean="0"/>
              <a:t>compté</a:t>
            </a:r>
            <a:r>
              <a:rPr lang="nl-NL" sz="2400" i="1" dirty="0" smtClean="0"/>
              <a:t>” </a:t>
            </a:r>
            <a:r>
              <a:rPr lang="nl-NL" sz="2400" i="1" dirty="0"/>
              <a:t>(</a:t>
            </a:r>
            <a:r>
              <a:rPr lang="nl-NL" sz="2400" i="1" dirty="0" err="1"/>
              <a:t>Pred</a:t>
            </a:r>
            <a:r>
              <a:rPr lang="nl-NL" sz="2400" i="1" dirty="0"/>
              <a:t> 1:15)</a:t>
            </a:r>
            <a:r>
              <a:rPr lang="en-GB" sz="2400" i="1" dirty="0"/>
              <a:t> </a:t>
            </a:r>
            <a:endParaRPr lang="en-US" sz="2400" i="1" dirty="0"/>
          </a:p>
        </p:txBody>
      </p:sp>
      <p:sp>
        <p:nvSpPr>
          <p:cNvPr id="9" name="Rectangle 8"/>
          <p:cNvSpPr/>
          <p:nvPr/>
        </p:nvSpPr>
        <p:spPr>
          <a:xfrm>
            <a:off x="1115564" y="5314112"/>
            <a:ext cx="8011311" cy="1569660"/>
          </a:xfrm>
          <a:prstGeom prst="rect">
            <a:avLst/>
          </a:prstGeom>
        </p:spPr>
        <p:txBody>
          <a:bodyPr wrap="square">
            <a:spAutoFit/>
          </a:bodyPr>
          <a:lstStyle/>
          <a:p>
            <a:pPr lvl="0" fontAlgn="base"/>
            <a:r>
              <a:rPr lang="fr-BE" sz="2400" dirty="0">
                <a:solidFill>
                  <a:srgbClr val="FFFF00"/>
                </a:solidFill>
              </a:rPr>
              <a:t>Partagez des idées qui peuvent aider à mieux gérer et supporter les coups durs et la souffrance. Y a-t-il des passages bibliques qui peuvent aider, être utiles? Pouvons-nous nous aider mutuellement ?</a:t>
            </a:r>
            <a:endParaRPr lang="en-GB" sz="2400" dirty="0">
              <a:solidFill>
                <a:srgbClr val="FFFF00"/>
              </a:solidFill>
            </a:endParaRPr>
          </a:p>
        </p:txBody>
      </p:sp>
      <p:pic>
        <p:nvPicPr>
          <p:cNvPr id="10" name="Image 1"/>
          <p:cNvPicPr>
            <a:picLocks noChangeAspect="1"/>
          </p:cNvPicPr>
          <p:nvPr/>
        </p:nvPicPr>
        <p:blipFill>
          <a:blip r:embed="rId4" cstate="email">
            <a:lum contrast="20000"/>
            <a:extLst>
              <a:ext uri="{28A0092B-C50C-407E-A947-70E740481C1C}">
                <a14:useLocalDpi xmlns:a14="http://schemas.microsoft.com/office/drawing/2010/main"/>
              </a:ext>
            </a:extLst>
          </a:blip>
          <a:srcRect/>
          <a:stretch>
            <a:fillRect/>
          </a:stretch>
        </p:blipFill>
        <p:spPr bwMode="auto">
          <a:xfrm>
            <a:off x="-218483" y="5538149"/>
            <a:ext cx="1563235" cy="95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3314048" y="3386460"/>
            <a:ext cx="5508190" cy="1938992"/>
          </a:xfrm>
          <a:prstGeom prst="rect">
            <a:avLst/>
          </a:prstGeom>
          <a:noFill/>
        </p:spPr>
        <p:txBody>
          <a:bodyPr wrap="square" rtlCol="0">
            <a:spAutoFit/>
          </a:bodyPr>
          <a:lstStyle/>
          <a:p>
            <a:pPr lvl="1" algn="r">
              <a:spcAft>
                <a:spcPts val="1800"/>
              </a:spcAft>
            </a:pPr>
            <a:r>
              <a:rPr lang="en-US" sz="4000" dirty="0" smtClean="0"/>
              <a:t>En </a:t>
            </a:r>
            <a:r>
              <a:rPr lang="en-US" sz="4000" dirty="0" err="1" smtClean="0"/>
              <a:t>qu</a:t>
            </a:r>
            <a:r>
              <a:rPr lang="en-US" sz="4000" dirty="0" err="1" smtClean="0"/>
              <a:t>ête</a:t>
            </a:r>
            <a:r>
              <a:rPr lang="en-US" sz="4000" dirty="0" smtClean="0"/>
              <a:t> de </a:t>
            </a:r>
            <a:r>
              <a:rPr lang="en-US" sz="4000" dirty="0" err="1" smtClean="0"/>
              <a:t>sens</a:t>
            </a:r>
            <a:r>
              <a:rPr lang="en-US" sz="4000" dirty="0" smtClean="0"/>
              <a:t> de la vie (</a:t>
            </a:r>
            <a:r>
              <a:rPr lang="en-US" sz="4000" dirty="0" err="1" smtClean="0"/>
              <a:t>aussi</a:t>
            </a:r>
            <a:r>
              <a:rPr lang="en-US" sz="4000" dirty="0" smtClean="0"/>
              <a:t>) </a:t>
            </a:r>
            <a:r>
              <a:rPr lang="en-US" sz="4000" dirty="0" err="1" smtClean="0"/>
              <a:t>dans</a:t>
            </a:r>
            <a:r>
              <a:rPr lang="en-US" sz="4000" dirty="0" smtClean="0"/>
              <a:t> la </a:t>
            </a:r>
            <a:r>
              <a:rPr lang="en-US" sz="4000" dirty="0" err="1" smtClean="0"/>
              <a:t>souffrance</a:t>
            </a:r>
            <a:endParaRPr lang="en-US" sz="3600" dirty="0"/>
          </a:p>
        </p:txBody>
      </p:sp>
    </p:spTree>
    <p:extLst>
      <p:ext uri="{BB962C8B-B14F-4D97-AF65-F5344CB8AC3E}">
        <p14:creationId xmlns:p14="http://schemas.microsoft.com/office/powerpoint/2010/main" val="36726772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loud-1140375_960_720.jpg"/>
          <p:cNvPicPr>
            <a:picLocks noChangeAspect="1"/>
          </p:cNvPicPr>
          <p:nvPr/>
        </p:nvPicPr>
        <p:blipFill>
          <a:blip r:embed="rId2" cstate="print">
            <a:alphaModFix amt="79000"/>
            <a:extLst>
              <a:ext uri="{28A0092B-C50C-407E-A947-70E740481C1C}">
                <a14:useLocalDpi xmlns:a14="http://schemas.microsoft.com/office/drawing/2010/main"/>
              </a:ext>
            </a:extLst>
          </a:blip>
          <a:stretch>
            <a:fillRect/>
          </a:stretch>
        </p:blipFill>
        <p:spPr>
          <a:xfrm flipV="1">
            <a:off x="-24658" y="9346"/>
            <a:ext cx="9168657" cy="6848654"/>
          </a:xfrm>
          <a:prstGeom prst="rect">
            <a:avLst/>
          </a:prstGeom>
        </p:spPr>
      </p:pic>
      <p:sp>
        <p:nvSpPr>
          <p:cNvPr id="7" name="TextBox 6"/>
          <p:cNvSpPr txBox="1"/>
          <p:nvPr/>
        </p:nvSpPr>
        <p:spPr>
          <a:xfrm>
            <a:off x="0" y="-240682"/>
            <a:ext cx="9144001" cy="1107996"/>
          </a:xfrm>
          <a:prstGeom prst="rect">
            <a:avLst/>
          </a:prstGeom>
          <a:noFill/>
        </p:spPr>
        <p:txBody>
          <a:bodyPr wrap="square" rtlCol="0">
            <a:spAutoFit/>
          </a:bodyPr>
          <a:lstStyle/>
          <a:p>
            <a:r>
              <a:rPr lang="en-US" sz="6600" dirty="0" err="1" smtClean="0">
                <a:effectLst>
                  <a:outerShdw blurRad="50800" dist="12700" dir="2700000" sx="101000" sy="101000" algn="tl" rotWithShape="0">
                    <a:srgbClr val="000000"/>
                  </a:outerShdw>
                </a:effectLst>
              </a:rPr>
              <a:t>L’image</a:t>
            </a:r>
            <a:r>
              <a:rPr lang="en-US" sz="6600" dirty="0" smtClean="0">
                <a:effectLst>
                  <a:outerShdw blurRad="50800" dist="12700" dir="2700000" sx="101000" sy="101000" algn="tl" rotWithShape="0">
                    <a:srgbClr val="000000"/>
                  </a:outerShdw>
                </a:effectLst>
              </a:rPr>
              <a:t> </a:t>
            </a:r>
            <a:r>
              <a:rPr lang="en-US" sz="6600" dirty="0" err="1" smtClean="0">
                <a:effectLst>
                  <a:outerShdw blurRad="50800" dist="12700" dir="2700000" sx="101000" sy="101000" algn="tl" rotWithShape="0">
                    <a:srgbClr val="000000"/>
                  </a:outerShdw>
                </a:effectLst>
              </a:rPr>
              <a:t>que</a:t>
            </a:r>
            <a:r>
              <a:rPr lang="en-US" sz="6600" dirty="0" smtClean="0">
                <a:effectLst>
                  <a:outerShdw blurRad="50800" dist="12700" dir="2700000" sx="101000" sy="101000" algn="tl" rotWithShape="0">
                    <a:srgbClr val="000000"/>
                  </a:outerShdw>
                </a:effectLst>
              </a:rPr>
              <a:t> Job a de </a:t>
            </a:r>
            <a:r>
              <a:rPr lang="en-US" sz="6600" dirty="0" err="1" smtClean="0">
                <a:effectLst>
                  <a:outerShdw blurRad="50800" dist="12700" dir="2700000" sx="101000" sy="101000" algn="tl" rotWithShape="0">
                    <a:srgbClr val="000000"/>
                  </a:outerShdw>
                </a:effectLst>
              </a:rPr>
              <a:t>Dieu</a:t>
            </a:r>
            <a:endParaRPr lang="en-US" sz="6600" dirty="0">
              <a:effectLst>
                <a:outerShdw blurRad="50800" dist="12700" dir="2700000" sx="101000" sy="101000" algn="tl" rotWithShape="0">
                  <a:srgbClr val="000000"/>
                </a:outerShdw>
              </a:effectLst>
            </a:endParaRPr>
          </a:p>
        </p:txBody>
      </p:sp>
      <p:sp>
        <p:nvSpPr>
          <p:cNvPr id="10" name="Rectangle 9"/>
          <p:cNvSpPr/>
          <p:nvPr/>
        </p:nvSpPr>
        <p:spPr>
          <a:xfrm>
            <a:off x="4170413" y="1145526"/>
            <a:ext cx="4768605" cy="1200328"/>
          </a:xfrm>
          <a:prstGeom prst="rect">
            <a:avLst/>
          </a:prstGeom>
          <a:solidFill>
            <a:schemeClr val="accent1">
              <a:lumMod val="75000"/>
            </a:schemeClr>
          </a:solidFill>
        </p:spPr>
        <p:txBody>
          <a:bodyPr wrap="square">
            <a:spAutoFit/>
          </a:bodyPr>
          <a:lstStyle/>
          <a:p>
            <a:pPr marL="457200" indent="-457200">
              <a:buFont typeface="+mj-lt"/>
              <a:buAutoNum type="arabicPeriod"/>
            </a:pPr>
            <a:r>
              <a:rPr lang="nl-NL" sz="2400" dirty="0" smtClean="0"/>
              <a:t>“</a:t>
            </a:r>
            <a:r>
              <a:rPr lang="fr-BE" sz="2400" dirty="0"/>
              <a:t>“Je dis à Dieu: Ne me condamne pas! Fais-moi savoir de quoi tu m’accuses !</a:t>
            </a:r>
            <a:r>
              <a:rPr lang="fr-BE" sz="2400" dirty="0" smtClean="0"/>
              <a:t>”</a:t>
            </a:r>
            <a:r>
              <a:rPr lang="nl-NL" sz="2400" dirty="0" smtClean="0"/>
              <a:t> </a:t>
            </a:r>
            <a:r>
              <a:rPr lang="nl-NL" sz="2400" dirty="0" smtClean="0"/>
              <a:t>(10:2)</a:t>
            </a:r>
            <a:endParaRPr lang="en-GB" sz="2400" dirty="0"/>
          </a:p>
        </p:txBody>
      </p:sp>
      <p:sp>
        <p:nvSpPr>
          <p:cNvPr id="11" name="Rectangle 10"/>
          <p:cNvSpPr/>
          <p:nvPr/>
        </p:nvSpPr>
        <p:spPr>
          <a:xfrm>
            <a:off x="3587937" y="2530824"/>
            <a:ext cx="5351081" cy="1938992"/>
          </a:xfrm>
          <a:prstGeom prst="rect">
            <a:avLst/>
          </a:prstGeom>
          <a:solidFill>
            <a:schemeClr val="accent1">
              <a:lumMod val="75000"/>
            </a:schemeClr>
          </a:solidFill>
        </p:spPr>
        <p:txBody>
          <a:bodyPr wrap="square">
            <a:spAutoFit/>
          </a:bodyPr>
          <a:lstStyle/>
          <a:p>
            <a:pPr marL="457200" indent="-457200">
              <a:buFont typeface="+mj-lt"/>
              <a:buAutoNum type="arabicPeriod" startAt="2"/>
            </a:pPr>
            <a:r>
              <a:rPr lang="nl-NL" sz="2400" dirty="0" smtClean="0"/>
              <a:t>“</a:t>
            </a:r>
            <a:r>
              <a:rPr lang="fr-BE" sz="2400" dirty="0" smtClean="0"/>
              <a:t>Te </a:t>
            </a:r>
            <a:r>
              <a:rPr lang="fr-BE" sz="2400" dirty="0"/>
              <a:t>paraît-il bien d’exercer l’oppression, de rejeter le produit de ton travail?” </a:t>
            </a:r>
            <a:r>
              <a:rPr lang="fr-BE" sz="2400" dirty="0" smtClean="0"/>
              <a:t>“</a:t>
            </a:r>
            <a:r>
              <a:rPr lang="fr-BE" sz="2400" dirty="0"/>
              <a:t>ta contrariété à mon sujet augmente, une armée prend la relève pour m’assaillir.</a:t>
            </a:r>
            <a:r>
              <a:rPr lang="fr-BE" sz="2400" dirty="0" smtClean="0"/>
              <a:t>” </a:t>
            </a:r>
            <a:r>
              <a:rPr lang="nl-NL" sz="2400" dirty="0" smtClean="0"/>
              <a:t>(</a:t>
            </a:r>
            <a:r>
              <a:rPr lang="nl-NL" sz="2400" dirty="0" smtClean="0"/>
              <a:t>10:17)</a:t>
            </a:r>
            <a:endParaRPr lang="en-GB" sz="2400" dirty="0"/>
          </a:p>
        </p:txBody>
      </p:sp>
      <p:sp>
        <p:nvSpPr>
          <p:cNvPr id="12" name="Rectangle 11"/>
          <p:cNvSpPr/>
          <p:nvPr/>
        </p:nvSpPr>
        <p:spPr>
          <a:xfrm>
            <a:off x="2519618" y="4632158"/>
            <a:ext cx="6411433" cy="2092881"/>
          </a:xfrm>
          <a:prstGeom prst="rect">
            <a:avLst/>
          </a:prstGeom>
          <a:solidFill>
            <a:schemeClr val="accent1">
              <a:lumMod val="75000"/>
            </a:schemeClr>
          </a:solidFill>
        </p:spPr>
        <p:txBody>
          <a:bodyPr wrap="square">
            <a:spAutoFit/>
          </a:bodyPr>
          <a:lstStyle/>
          <a:p>
            <a:pPr marL="457200" lvl="0" indent="-457200">
              <a:lnSpc>
                <a:spcPct val="90000"/>
              </a:lnSpc>
              <a:buFont typeface="+mj-lt"/>
              <a:buAutoNum type="arabicPeriod" startAt="3"/>
            </a:pPr>
            <a:r>
              <a:rPr lang="nl-NL" sz="2400" dirty="0" smtClean="0"/>
              <a:t>“</a:t>
            </a:r>
            <a:r>
              <a:rPr lang="fr-BE" sz="2400" dirty="0"/>
              <a:t>As-tu des yeux de chair, vois-tu comme voit un mortel ? … pour que tu cherches ma faute, pour que tu t’enquières de mon péché ! </a:t>
            </a:r>
            <a:r>
              <a:rPr lang="fr-BE" sz="2400" dirty="0" smtClean="0"/>
              <a:t>(10:4,6) </a:t>
            </a:r>
            <a:r>
              <a:rPr lang="fr-BE" sz="2400" dirty="0"/>
              <a:t>“si je pèche, tu m’observes, jamais tu ne me tiens pour innocent de ma faute</a:t>
            </a:r>
            <a:r>
              <a:rPr lang="en-GB" sz="2400" dirty="0"/>
              <a:t> </a:t>
            </a:r>
            <a:r>
              <a:rPr lang="nl-NL" sz="2400" dirty="0" smtClean="0"/>
              <a:t>”</a:t>
            </a:r>
            <a:r>
              <a:rPr lang="nl-NL" sz="2400" dirty="0" smtClean="0"/>
              <a:t>.</a:t>
            </a:r>
            <a:r>
              <a:rPr lang="en-GB" sz="2400" dirty="0" smtClean="0"/>
              <a:t> </a:t>
            </a:r>
            <a:r>
              <a:rPr lang="nl-NL" sz="2400" dirty="0" smtClean="0"/>
              <a:t>(10</a:t>
            </a:r>
            <a:r>
              <a:rPr lang="nl-NL" sz="2400" dirty="0" smtClean="0"/>
              <a:t>:14)</a:t>
            </a:r>
            <a:endParaRPr lang="en-GB" sz="2400" dirty="0"/>
          </a:p>
        </p:txBody>
      </p:sp>
      <p:pic>
        <p:nvPicPr>
          <p:cNvPr id="8" name="Picture 7" descr="Untitled copy.jpg"/>
          <p:cNvPicPr>
            <a:picLocks noChangeAspect="1"/>
          </p:cNvPicPr>
          <p:nvPr/>
        </p:nvPicPr>
        <p:blipFill>
          <a:blip r:embed="rId3">
            <a:extLst>
              <a:ext uri="{BEBA8EAE-BF5A-486C-A8C5-ECC9F3942E4B}">
                <a14:imgProps xmlns:a14="http://schemas.microsoft.com/office/drawing/2010/main">
                  <a14:imgLayer r:embed="rId4">
                    <a14:imgEffect>
                      <a14:backgroundRemoval t="926" b="99444" l="0" r="100000"/>
                    </a14:imgEffect>
                    <a14:imgEffect>
                      <a14:brightnessContrast bright="30000" contrast="30000"/>
                    </a14:imgEffect>
                  </a14:imgLayer>
                </a14:imgProps>
              </a:ext>
              <a:ext uri="{28A0092B-C50C-407E-A947-70E740481C1C}">
                <a14:useLocalDpi xmlns:a14="http://schemas.microsoft.com/office/drawing/2010/main"/>
              </a:ext>
            </a:extLst>
          </a:blip>
          <a:stretch>
            <a:fillRect/>
          </a:stretch>
        </p:blipFill>
        <p:spPr>
          <a:xfrm>
            <a:off x="0" y="295895"/>
            <a:ext cx="4198346" cy="6648407"/>
          </a:xfrm>
          <a:prstGeom prst="rect">
            <a:avLst/>
          </a:prstGeom>
        </p:spPr>
      </p:pic>
    </p:spTree>
    <p:extLst>
      <p:ext uri="{BB962C8B-B14F-4D97-AF65-F5344CB8AC3E}">
        <p14:creationId xmlns:p14="http://schemas.microsoft.com/office/powerpoint/2010/main" val="41440730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55053" cy="6858000"/>
          </a:xfrm>
          <a:prstGeom prst="rect">
            <a:avLst/>
          </a:prstGeom>
        </p:spPr>
      </p:pic>
      <p:sp>
        <p:nvSpPr>
          <p:cNvPr id="10" name="Rectangle 9"/>
          <p:cNvSpPr/>
          <p:nvPr/>
        </p:nvSpPr>
        <p:spPr>
          <a:xfrm>
            <a:off x="3686575" y="2415412"/>
            <a:ext cx="5240115" cy="4308872"/>
          </a:xfrm>
          <a:prstGeom prst="rect">
            <a:avLst/>
          </a:prstGeom>
          <a:solidFill>
            <a:srgbClr val="A04C07"/>
          </a:solidFill>
        </p:spPr>
        <p:txBody>
          <a:bodyPr wrap="square">
            <a:spAutoFit/>
          </a:bodyPr>
          <a:lstStyle/>
          <a:p>
            <a:pPr marL="457200" lvl="0" indent="-457200">
              <a:spcBef>
                <a:spcPts val="600"/>
              </a:spcBef>
              <a:spcAft>
                <a:spcPts val="600"/>
              </a:spcAft>
              <a:buFont typeface="+mj-lt"/>
              <a:buAutoNum type="arabicPeriod" startAt="4"/>
            </a:pPr>
            <a:r>
              <a:rPr lang="nl-NL" sz="2400" dirty="0" smtClean="0"/>
              <a:t>“</a:t>
            </a:r>
            <a:r>
              <a:rPr lang="fr-BE" sz="2400" dirty="0"/>
              <a:t>Tu sais que je ne suis pas coupable, mais rien ne peut me délivrer de ta main.</a:t>
            </a:r>
            <a:r>
              <a:rPr lang="en-GB" sz="2400" dirty="0"/>
              <a:t> </a:t>
            </a:r>
            <a:r>
              <a:rPr lang="nl-NL" sz="2400" dirty="0" smtClean="0"/>
              <a:t>” </a:t>
            </a:r>
            <a:r>
              <a:rPr lang="nl-NL" sz="2400" dirty="0" smtClean="0"/>
              <a:t>(10:7)  		               </a:t>
            </a:r>
          </a:p>
          <a:p>
            <a:pPr lvl="1">
              <a:spcBef>
                <a:spcPts val="600"/>
              </a:spcBef>
            </a:pPr>
            <a:r>
              <a:rPr lang="nl-NL" sz="2400" dirty="0" smtClean="0"/>
              <a:t>“</a:t>
            </a:r>
            <a:r>
              <a:rPr lang="fr-BE" sz="2400" dirty="0"/>
              <a:t>Si je suis un méchant, quel malheur pour moi ! Si je suis un juste, je n’ose lever la tête, rassasié de mépris et absorbé dans mon affliction. Et si j’ose la redresser, tu me pourchasses comme un lion ; tu fais encore à mes dépens des exploits étonnants.</a:t>
            </a:r>
            <a:r>
              <a:rPr lang="en-GB" sz="2400" dirty="0"/>
              <a:t> </a:t>
            </a:r>
            <a:r>
              <a:rPr lang="nl-NL" sz="2400" dirty="0" smtClean="0"/>
              <a:t>”</a:t>
            </a:r>
            <a:r>
              <a:rPr lang="en-GB" sz="2400" dirty="0" smtClean="0"/>
              <a:t>  </a:t>
            </a:r>
            <a:r>
              <a:rPr lang="en-GB" sz="2400" dirty="0" smtClean="0"/>
              <a:t>(10:15,16)</a:t>
            </a:r>
            <a:endParaRPr lang="en-GB" sz="2400" dirty="0"/>
          </a:p>
        </p:txBody>
      </p:sp>
      <p:sp>
        <p:nvSpPr>
          <p:cNvPr id="6" name="TextBox 5"/>
          <p:cNvSpPr txBox="1"/>
          <p:nvPr/>
        </p:nvSpPr>
        <p:spPr>
          <a:xfrm>
            <a:off x="0" y="-240682"/>
            <a:ext cx="9144001" cy="1107996"/>
          </a:xfrm>
          <a:prstGeom prst="rect">
            <a:avLst/>
          </a:prstGeom>
          <a:noFill/>
        </p:spPr>
        <p:txBody>
          <a:bodyPr wrap="square" rtlCol="0">
            <a:spAutoFit/>
          </a:bodyPr>
          <a:lstStyle/>
          <a:p>
            <a:r>
              <a:rPr lang="en-US" sz="6600" dirty="0" err="1" smtClean="0">
                <a:effectLst>
                  <a:outerShdw blurRad="50800" dist="12700" dir="2700000" sx="101000" sy="101000" algn="tl" rotWithShape="0">
                    <a:srgbClr val="000000"/>
                  </a:outerShdw>
                </a:effectLst>
              </a:rPr>
              <a:t>L’image</a:t>
            </a:r>
            <a:r>
              <a:rPr lang="en-US" sz="6600" dirty="0" smtClean="0">
                <a:effectLst>
                  <a:outerShdw blurRad="50800" dist="12700" dir="2700000" sx="101000" sy="101000" algn="tl" rotWithShape="0">
                    <a:srgbClr val="000000"/>
                  </a:outerShdw>
                </a:effectLst>
              </a:rPr>
              <a:t> </a:t>
            </a:r>
            <a:r>
              <a:rPr lang="en-US" sz="6600" dirty="0" err="1" smtClean="0">
                <a:effectLst>
                  <a:outerShdw blurRad="50800" dist="12700" dir="2700000" sx="101000" sy="101000" algn="tl" rotWithShape="0">
                    <a:srgbClr val="000000"/>
                  </a:outerShdw>
                </a:effectLst>
              </a:rPr>
              <a:t>que</a:t>
            </a:r>
            <a:r>
              <a:rPr lang="en-US" sz="6600" dirty="0" smtClean="0">
                <a:effectLst>
                  <a:outerShdw blurRad="50800" dist="12700" dir="2700000" sx="101000" sy="101000" algn="tl" rotWithShape="0">
                    <a:srgbClr val="000000"/>
                  </a:outerShdw>
                </a:effectLst>
              </a:rPr>
              <a:t> Job a de </a:t>
            </a:r>
            <a:r>
              <a:rPr lang="en-US" sz="6600" dirty="0" err="1" smtClean="0">
                <a:effectLst>
                  <a:outerShdw blurRad="50800" dist="12700" dir="2700000" sx="101000" sy="101000" algn="tl" rotWithShape="0">
                    <a:srgbClr val="000000"/>
                  </a:outerShdw>
                </a:effectLst>
              </a:rPr>
              <a:t>Dieu</a:t>
            </a:r>
            <a:endParaRPr lang="en-US" sz="6600" dirty="0">
              <a:effectLst>
                <a:outerShdw blurRad="50800" dist="12700" dir="2700000" sx="101000" sy="101000" algn="tl" rotWithShape="0">
                  <a:srgbClr val="000000"/>
                </a:outerShdw>
              </a:effectLst>
            </a:endParaRPr>
          </a:p>
        </p:txBody>
      </p:sp>
      <p:pic>
        <p:nvPicPr>
          <p:cNvPr id="8" name="Picture 7" descr="Untitled copy.jpg"/>
          <p:cNvPicPr>
            <a:picLocks noChangeAspect="1"/>
          </p:cNvPicPr>
          <p:nvPr/>
        </p:nvPicPr>
        <p:blipFill>
          <a:blip r:embed="rId3">
            <a:extLst>
              <a:ext uri="{BEBA8EAE-BF5A-486C-A8C5-ECC9F3942E4B}">
                <a14:imgProps xmlns:a14="http://schemas.microsoft.com/office/drawing/2010/main">
                  <a14:imgLayer r:embed="rId4">
                    <a14:imgEffect>
                      <a14:backgroundRemoval t="926" b="99444" l="0" r="100000"/>
                    </a14:imgEffect>
                    <a14:imgEffect>
                      <a14:brightnessContrast bright="30000" contrast="30000"/>
                    </a14:imgEffect>
                  </a14:imgLayer>
                </a14:imgProps>
              </a:ext>
              <a:ext uri="{28A0092B-C50C-407E-A947-70E740481C1C}">
                <a14:useLocalDpi xmlns:a14="http://schemas.microsoft.com/office/drawing/2010/main"/>
              </a:ext>
            </a:extLst>
          </a:blip>
          <a:stretch>
            <a:fillRect/>
          </a:stretch>
        </p:blipFill>
        <p:spPr>
          <a:xfrm>
            <a:off x="0" y="295895"/>
            <a:ext cx="4198346" cy="6648407"/>
          </a:xfrm>
          <a:prstGeom prst="rect">
            <a:avLst/>
          </a:prstGeom>
        </p:spPr>
      </p:pic>
    </p:spTree>
    <p:extLst>
      <p:ext uri="{BB962C8B-B14F-4D97-AF65-F5344CB8AC3E}">
        <p14:creationId xmlns:p14="http://schemas.microsoft.com/office/powerpoint/2010/main" val="11009177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16024-landschaften-sonnenutnergang-sky-cloud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10" name="Rectangle 9"/>
          <p:cNvSpPr/>
          <p:nvPr/>
        </p:nvSpPr>
        <p:spPr>
          <a:xfrm>
            <a:off x="3731935" y="1031665"/>
            <a:ext cx="5240115" cy="2677656"/>
          </a:xfrm>
          <a:prstGeom prst="rect">
            <a:avLst/>
          </a:prstGeom>
          <a:solidFill>
            <a:srgbClr val="6F1F63"/>
          </a:solidFill>
        </p:spPr>
        <p:txBody>
          <a:bodyPr wrap="square">
            <a:spAutoFit/>
          </a:bodyPr>
          <a:lstStyle/>
          <a:p>
            <a:pPr marL="457200" lvl="0" indent="-457200">
              <a:spcBef>
                <a:spcPts val="600"/>
              </a:spcBef>
              <a:spcAft>
                <a:spcPts val="600"/>
              </a:spcAft>
              <a:buFont typeface="+mj-lt"/>
              <a:buAutoNum type="arabicPeriod" startAt="5"/>
            </a:pPr>
            <a:r>
              <a:rPr lang="nl-NL" sz="2400" dirty="0" smtClean="0"/>
              <a:t>“</a:t>
            </a:r>
            <a:r>
              <a:rPr lang="fr-BE" sz="2400" dirty="0"/>
              <a:t>Tu m’as accordé vie et vigueur, tes soins ont gardé mon souffle. Mais voilà ce que tu réservais dans ton cœur, je sais ce qui était dans ta pensée : si je pèche, tu m’observes, et tu ne me tiens pas pour innocent de ma faute.</a:t>
            </a:r>
            <a:r>
              <a:rPr lang="en-GB" sz="2400" dirty="0"/>
              <a:t> </a:t>
            </a:r>
            <a:r>
              <a:rPr lang="nl-NL" sz="2400" dirty="0" smtClean="0"/>
              <a:t>” </a:t>
            </a:r>
            <a:r>
              <a:rPr lang="en-GB" sz="2400" dirty="0" smtClean="0"/>
              <a:t>(10:15,12-14)</a:t>
            </a:r>
            <a:endParaRPr lang="en-GB" sz="2400" dirty="0"/>
          </a:p>
        </p:txBody>
      </p:sp>
      <p:sp>
        <p:nvSpPr>
          <p:cNvPr id="9" name="Rectangle 8"/>
          <p:cNvSpPr/>
          <p:nvPr/>
        </p:nvSpPr>
        <p:spPr>
          <a:xfrm>
            <a:off x="2687497" y="3842857"/>
            <a:ext cx="6307234" cy="2923878"/>
          </a:xfrm>
          <a:prstGeom prst="rect">
            <a:avLst/>
          </a:prstGeom>
          <a:solidFill>
            <a:srgbClr val="6F1F63"/>
          </a:solidFill>
        </p:spPr>
        <p:txBody>
          <a:bodyPr wrap="square">
            <a:spAutoFit/>
          </a:bodyPr>
          <a:lstStyle/>
          <a:p>
            <a:pPr marL="457200" lvl="0" indent="-457200">
              <a:spcBef>
                <a:spcPts val="600"/>
              </a:spcBef>
              <a:spcAft>
                <a:spcPts val="600"/>
              </a:spcAft>
              <a:buFont typeface="+mj-lt"/>
              <a:buAutoNum type="arabicPeriod" startAt="6"/>
            </a:pPr>
            <a:r>
              <a:rPr lang="nl-NL" sz="2300" dirty="0" smtClean="0"/>
              <a:t>“</a:t>
            </a:r>
            <a:r>
              <a:rPr lang="fr-BE" sz="2300" dirty="0"/>
              <a:t>Mes jours ne sont-ils pas en petit nombre ? Qu’il me laisse ! Qu’il se retire loin de moi, et que je reprenne un peu de courage, avant que je m’en aille, pour ne plus revenir, au pays des ténèbres et de l’ombre de mort, pays de ténèbres profondes, d’obscurité totale, ombre de mort, où ne règne aucun ordre, où la lumière est comme l’obscurité.</a:t>
            </a:r>
            <a:r>
              <a:rPr lang="fr-BE" sz="2300" dirty="0" smtClean="0"/>
              <a:t>”</a:t>
            </a:r>
            <a:r>
              <a:rPr lang="nl-NL" sz="2300" dirty="0" smtClean="0"/>
              <a:t> </a:t>
            </a:r>
            <a:r>
              <a:rPr lang="en-GB" sz="2300" dirty="0" smtClean="0"/>
              <a:t>(10:20-22)</a:t>
            </a:r>
            <a:endParaRPr lang="en-GB" sz="2300" dirty="0"/>
          </a:p>
        </p:txBody>
      </p:sp>
      <p:sp>
        <p:nvSpPr>
          <p:cNvPr id="11" name="TextBox 10"/>
          <p:cNvSpPr txBox="1"/>
          <p:nvPr/>
        </p:nvSpPr>
        <p:spPr>
          <a:xfrm>
            <a:off x="0" y="-240682"/>
            <a:ext cx="9144001" cy="1107996"/>
          </a:xfrm>
          <a:prstGeom prst="rect">
            <a:avLst/>
          </a:prstGeom>
          <a:noFill/>
        </p:spPr>
        <p:txBody>
          <a:bodyPr wrap="square" rtlCol="0">
            <a:spAutoFit/>
          </a:bodyPr>
          <a:lstStyle/>
          <a:p>
            <a:r>
              <a:rPr lang="en-US" sz="6600" dirty="0" err="1" smtClean="0">
                <a:effectLst>
                  <a:outerShdw blurRad="50800" dist="12700" dir="2700000" sx="101000" sy="101000" algn="tl" rotWithShape="0">
                    <a:srgbClr val="000000"/>
                  </a:outerShdw>
                </a:effectLst>
              </a:rPr>
              <a:t>L’image</a:t>
            </a:r>
            <a:r>
              <a:rPr lang="en-US" sz="6600" dirty="0" smtClean="0">
                <a:effectLst>
                  <a:outerShdw blurRad="50800" dist="12700" dir="2700000" sx="101000" sy="101000" algn="tl" rotWithShape="0">
                    <a:srgbClr val="000000"/>
                  </a:outerShdw>
                </a:effectLst>
              </a:rPr>
              <a:t> </a:t>
            </a:r>
            <a:r>
              <a:rPr lang="en-US" sz="6600" dirty="0" err="1" smtClean="0">
                <a:effectLst>
                  <a:outerShdw blurRad="50800" dist="12700" dir="2700000" sx="101000" sy="101000" algn="tl" rotWithShape="0">
                    <a:srgbClr val="000000"/>
                  </a:outerShdw>
                </a:effectLst>
              </a:rPr>
              <a:t>que</a:t>
            </a:r>
            <a:r>
              <a:rPr lang="en-US" sz="6600" dirty="0" smtClean="0">
                <a:effectLst>
                  <a:outerShdw blurRad="50800" dist="12700" dir="2700000" sx="101000" sy="101000" algn="tl" rotWithShape="0">
                    <a:srgbClr val="000000"/>
                  </a:outerShdw>
                </a:effectLst>
              </a:rPr>
              <a:t> Job a de </a:t>
            </a:r>
            <a:r>
              <a:rPr lang="en-US" sz="6600" dirty="0" err="1" smtClean="0">
                <a:effectLst>
                  <a:outerShdw blurRad="50800" dist="12700" dir="2700000" sx="101000" sy="101000" algn="tl" rotWithShape="0">
                    <a:srgbClr val="000000"/>
                  </a:outerShdw>
                </a:effectLst>
              </a:rPr>
              <a:t>Dieu</a:t>
            </a:r>
            <a:endParaRPr lang="en-US" sz="6600" dirty="0">
              <a:effectLst>
                <a:outerShdw blurRad="50800" dist="12700" dir="2700000" sx="101000" sy="101000" algn="tl" rotWithShape="0">
                  <a:srgbClr val="000000"/>
                </a:outerShdw>
              </a:effectLst>
            </a:endParaRPr>
          </a:p>
        </p:txBody>
      </p:sp>
      <p:pic>
        <p:nvPicPr>
          <p:cNvPr id="8" name="Picture 7" descr="Untitled copy.jpg"/>
          <p:cNvPicPr>
            <a:picLocks noChangeAspect="1"/>
          </p:cNvPicPr>
          <p:nvPr/>
        </p:nvPicPr>
        <p:blipFill>
          <a:blip r:embed="rId3">
            <a:extLst>
              <a:ext uri="{BEBA8EAE-BF5A-486C-A8C5-ECC9F3942E4B}">
                <a14:imgProps xmlns:a14="http://schemas.microsoft.com/office/drawing/2010/main">
                  <a14:imgLayer r:embed="rId4">
                    <a14:imgEffect>
                      <a14:backgroundRemoval t="926" b="99444" l="0" r="100000"/>
                    </a14:imgEffect>
                    <a14:imgEffect>
                      <a14:brightnessContrast bright="30000" contrast="30000"/>
                    </a14:imgEffect>
                  </a14:imgLayer>
                </a14:imgProps>
              </a:ext>
              <a:ext uri="{28A0092B-C50C-407E-A947-70E740481C1C}">
                <a14:useLocalDpi xmlns:a14="http://schemas.microsoft.com/office/drawing/2010/main"/>
              </a:ext>
            </a:extLst>
          </a:blip>
          <a:stretch>
            <a:fillRect/>
          </a:stretch>
        </p:blipFill>
        <p:spPr>
          <a:xfrm>
            <a:off x="0" y="295895"/>
            <a:ext cx="4198346" cy="6648407"/>
          </a:xfrm>
          <a:prstGeom prst="rect">
            <a:avLst/>
          </a:prstGeom>
        </p:spPr>
      </p:pic>
    </p:spTree>
    <p:extLst>
      <p:ext uri="{BB962C8B-B14F-4D97-AF65-F5344CB8AC3E}">
        <p14:creationId xmlns:p14="http://schemas.microsoft.com/office/powerpoint/2010/main" val="34238090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p:cNvPicPr>
            <a:picLocks noChangeAspect="1"/>
          </p:cNvPicPr>
          <p:nvPr/>
        </p:nvPicPr>
        <p:blipFill>
          <a:blip r:embed="rId2" cstate="email">
            <a:lum contrast="20000"/>
            <a:extLst>
              <a:ext uri="{28A0092B-C50C-407E-A947-70E740481C1C}">
                <a14:useLocalDpi xmlns:a14="http://schemas.microsoft.com/office/drawing/2010/main"/>
              </a:ext>
            </a:extLst>
          </a:blip>
          <a:srcRect/>
          <a:stretch>
            <a:fillRect/>
          </a:stretch>
        </p:blipFill>
        <p:spPr bwMode="auto">
          <a:xfrm>
            <a:off x="6903720" y="-49497"/>
            <a:ext cx="1977445" cy="120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 y="181924"/>
            <a:ext cx="9025326" cy="6647975"/>
          </a:xfrm>
          <a:prstGeom prst="rect">
            <a:avLst/>
          </a:prstGeom>
        </p:spPr>
        <p:txBody>
          <a:bodyPr wrap="square">
            <a:spAutoFit/>
          </a:bodyPr>
          <a:lstStyle/>
          <a:p>
            <a:pPr marL="514350" lvl="0" indent="-514350" fontAlgn="base">
              <a:spcAft>
                <a:spcPts val="600"/>
              </a:spcAft>
              <a:buFont typeface="+mj-lt"/>
              <a:buAutoNum type="arabicPeriod"/>
            </a:pPr>
            <a:r>
              <a:rPr lang="fr-BE" sz="2600" dirty="0"/>
              <a:t>Comment réagis-tu aux </a:t>
            </a:r>
            <a:r>
              <a:rPr lang="fr-BE" sz="2600" b="1" dirty="0">
                <a:solidFill>
                  <a:srgbClr val="FFFF00"/>
                </a:solidFill>
              </a:rPr>
              <a:t>théories</a:t>
            </a:r>
            <a:r>
              <a:rPr lang="fr-BE" sz="2600" dirty="0">
                <a:solidFill>
                  <a:srgbClr val="FFFF00"/>
                </a:solidFill>
              </a:rPr>
              <a:t> </a:t>
            </a:r>
            <a:r>
              <a:rPr lang="fr-BE" sz="2600" dirty="0"/>
              <a:t>qui ont été </a:t>
            </a:r>
            <a:r>
              <a:rPr lang="fr-BE" sz="2600" dirty="0" smtClean="0"/>
              <a:t>	   rappelées </a:t>
            </a:r>
            <a:r>
              <a:rPr lang="fr-BE" sz="2600" dirty="0"/>
              <a:t>dans l’introduction ci-dessus ? </a:t>
            </a:r>
            <a:r>
              <a:rPr lang="fr-BE" sz="2600" dirty="0" smtClean="0"/>
              <a:t>		                   Y </a:t>
            </a:r>
            <a:r>
              <a:rPr lang="fr-BE" sz="2600" dirty="0"/>
              <a:t>adhères-tu ou pas? Dans un cas comme dans l’autre, qu’est-ce que cela implique concrètement (il faut oser regarder les choses en face et en tirer les conséquences)? Partagez vos réflexions (sans vous empoigner, ni vous juger !)</a:t>
            </a:r>
            <a:endParaRPr lang="en-GB" sz="2600" dirty="0"/>
          </a:p>
          <a:p>
            <a:pPr marL="514350" lvl="0" indent="-514350" fontAlgn="base">
              <a:spcAft>
                <a:spcPts val="600"/>
              </a:spcAft>
              <a:buFont typeface="+mj-lt"/>
              <a:buAutoNum type="arabicPeriod"/>
            </a:pPr>
            <a:r>
              <a:rPr lang="fr-BE" sz="2600" dirty="0"/>
              <a:t>Les croyants </a:t>
            </a:r>
            <a:r>
              <a:rPr lang="fr-BE" sz="2600" b="1" dirty="0"/>
              <a:t>associent le nom de Dieu</a:t>
            </a:r>
            <a:r>
              <a:rPr lang="fr-BE" sz="2600" dirty="0"/>
              <a:t> à toutes sortes d’événements. Compare cela à ce que Dieu dit dans le Décalogue : “</a:t>
            </a:r>
            <a:r>
              <a:rPr lang="fr-BE" sz="2600" b="1" dirty="0">
                <a:solidFill>
                  <a:srgbClr val="FFFF00"/>
                </a:solidFill>
              </a:rPr>
              <a:t>Tu n’utiliseras pas mon nom en vain</a:t>
            </a:r>
            <a:r>
              <a:rPr lang="fr-BE" sz="2600" dirty="0"/>
              <a:t>!” Remarque : ‘en vain’ – en hébreu, SHAV vient de la même racine que ‘shoah’ (cf. Holocauste) : ravager, détruire,…</a:t>
            </a:r>
            <a:endParaRPr lang="en-GB" sz="2600" dirty="0"/>
          </a:p>
          <a:p>
            <a:pPr marL="514350" lvl="0" indent="-514350" fontAlgn="base">
              <a:spcAft>
                <a:spcPts val="600"/>
              </a:spcAft>
              <a:buFont typeface="+mj-lt"/>
              <a:buAutoNum type="arabicPeriod"/>
            </a:pPr>
            <a:r>
              <a:rPr lang="fr-BE" sz="2600" dirty="0"/>
              <a:t>Comment réagis-tu à </a:t>
            </a:r>
            <a:r>
              <a:rPr lang="fr-BE" sz="2600" b="1" dirty="0">
                <a:solidFill>
                  <a:srgbClr val="FFFF00"/>
                </a:solidFill>
              </a:rPr>
              <a:t>l’image de Dieu</a:t>
            </a:r>
            <a:r>
              <a:rPr lang="fr-BE" sz="2600" dirty="0">
                <a:solidFill>
                  <a:srgbClr val="FFFF00"/>
                </a:solidFill>
              </a:rPr>
              <a:t> </a:t>
            </a:r>
            <a:r>
              <a:rPr lang="fr-BE" sz="2600" dirty="0"/>
              <a:t>telle qu’elle est suggérée par les expressions utilisées par Job ? Pour chacun des versets cités, y a-t-il des éléments auxquels toi-même tu as déjà pensés (peut-être sans oser le dire) ou que tu as déjà entendus?</a:t>
            </a:r>
            <a:endParaRPr lang="en-GB" sz="2600" dirty="0"/>
          </a:p>
        </p:txBody>
      </p:sp>
    </p:spTree>
    <p:extLst>
      <p:ext uri="{BB962C8B-B14F-4D97-AF65-F5344CB8AC3E}">
        <p14:creationId xmlns:p14="http://schemas.microsoft.com/office/powerpoint/2010/main" val="1407432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 copy.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 y="-101600"/>
            <a:ext cx="9144000" cy="6959600"/>
          </a:xfrm>
          <a:prstGeom prst="rect">
            <a:avLst/>
          </a:prstGeom>
        </p:spPr>
      </p:pic>
      <p:sp>
        <p:nvSpPr>
          <p:cNvPr id="6" name="TextBox 5"/>
          <p:cNvSpPr txBox="1"/>
          <p:nvPr/>
        </p:nvSpPr>
        <p:spPr>
          <a:xfrm>
            <a:off x="2714407" y="-285166"/>
            <a:ext cx="6429594" cy="1107996"/>
          </a:xfrm>
          <a:prstGeom prst="rect">
            <a:avLst/>
          </a:prstGeom>
          <a:noFill/>
        </p:spPr>
        <p:txBody>
          <a:bodyPr wrap="square" rtlCol="0">
            <a:spAutoFit/>
          </a:bodyPr>
          <a:lstStyle/>
          <a:p>
            <a:r>
              <a:rPr lang="en-US" sz="6600" dirty="0" smtClean="0">
                <a:effectLst>
                  <a:outerShdw blurRad="50800" dist="12700" dir="2700000" sx="101000" sy="101000" algn="tl" rotWithShape="0">
                    <a:srgbClr val="000000"/>
                  </a:outerShdw>
                </a:effectLst>
              </a:rPr>
              <a:t>En </a:t>
            </a:r>
            <a:r>
              <a:rPr lang="en-US" sz="6600" dirty="0" err="1" smtClean="0">
                <a:effectLst>
                  <a:outerShdw blurRad="50800" dist="12700" dir="2700000" sx="101000" sy="101000" algn="tl" rotWithShape="0">
                    <a:srgbClr val="000000"/>
                  </a:outerShdw>
                </a:effectLst>
              </a:rPr>
              <a:t>qu</a:t>
            </a:r>
            <a:r>
              <a:rPr lang="en-US" sz="6600" dirty="0" err="1" smtClean="0">
                <a:effectLst>
                  <a:outerShdw blurRad="50800" dist="12700" dir="2700000" sx="101000" sy="101000" algn="tl" rotWithShape="0">
                    <a:srgbClr val="000000"/>
                  </a:outerShdw>
                </a:effectLst>
              </a:rPr>
              <a:t>ête</a:t>
            </a:r>
            <a:r>
              <a:rPr lang="en-US" sz="6600" dirty="0" smtClean="0">
                <a:effectLst>
                  <a:outerShdw blurRad="50800" dist="12700" dir="2700000" sx="101000" sy="101000" algn="tl" rotWithShape="0">
                    <a:srgbClr val="000000"/>
                  </a:outerShdw>
                </a:effectLst>
              </a:rPr>
              <a:t> de </a:t>
            </a:r>
            <a:r>
              <a:rPr lang="en-US" sz="6600" dirty="0" err="1" smtClean="0">
                <a:effectLst>
                  <a:outerShdw blurRad="50800" dist="12700" dir="2700000" sx="101000" sy="101000" algn="tl" rotWithShape="0">
                    <a:srgbClr val="000000"/>
                  </a:outerShdw>
                </a:effectLst>
              </a:rPr>
              <a:t>Dieu</a:t>
            </a:r>
            <a:endParaRPr lang="en-US" sz="6600" dirty="0">
              <a:effectLst>
                <a:outerShdw blurRad="50800" dist="12700" dir="2700000" sx="101000" sy="101000" algn="tl" rotWithShape="0">
                  <a:srgbClr val="000000"/>
                </a:outerShdw>
              </a:effectLst>
            </a:endParaRPr>
          </a:p>
        </p:txBody>
      </p:sp>
      <p:sp>
        <p:nvSpPr>
          <p:cNvPr id="7" name="Rectangle 6"/>
          <p:cNvSpPr/>
          <p:nvPr/>
        </p:nvSpPr>
        <p:spPr>
          <a:xfrm>
            <a:off x="4153711" y="1122050"/>
            <a:ext cx="4572000" cy="5016757"/>
          </a:xfrm>
          <a:prstGeom prst="rect">
            <a:avLst/>
          </a:prstGeom>
        </p:spPr>
        <p:txBody>
          <a:bodyPr>
            <a:spAutoFit/>
          </a:bodyPr>
          <a:lstStyle/>
          <a:p>
            <a:pPr algn="r"/>
            <a:r>
              <a:rPr lang="nl-NL" sz="3200" dirty="0" smtClean="0">
                <a:effectLst>
                  <a:outerShdw blurRad="50800" dist="38100" dir="2700000" algn="tl" rotWithShape="0">
                    <a:srgbClr val="000000"/>
                  </a:outerShdw>
                </a:effectLst>
              </a:rPr>
              <a:t>“</a:t>
            </a:r>
            <a:r>
              <a:rPr lang="fr-BE" sz="3200" dirty="0">
                <a:effectLst>
                  <a:outerShdw blurRad="50800" dist="38100" dir="2700000" algn="tl" rotWithShape="0">
                    <a:srgbClr val="000000"/>
                  </a:outerShdw>
                </a:effectLst>
              </a:rPr>
              <a:t>J’avais entendu parler de toi</a:t>
            </a:r>
            <a:r>
              <a:rPr lang="en-GB" sz="3200" dirty="0">
                <a:effectLst>
                  <a:outerShdw blurRad="50800" dist="38100" dir="2700000" algn="tl" rotWithShape="0">
                    <a:srgbClr val="000000"/>
                  </a:outerShdw>
                </a:effectLst>
              </a:rPr>
              <a:t> </a:t>
            </a:r>
            <a:r>
              <a:rPr lang="nl-NL" sz="3200" dirty="0" smtClean="0">
                <a:effectLst>
                  <a:outerShdw blurRad="50800" dist="38100" dir="2700000" algn="tl" rotWithShape="0">
                    <a:srgbClr val="000000"/>
                  </a:outerShdw>
                </a:effectLst>
              </a:rPr>
              <a:t>” </a:t>
            </a:r>
            <a:r>
              <a:rPr lang="nl-NL" sz="3200" dirty="0">
                <a:effectLst>
                  <a:outerShdw blurRad="50800" dist="38100" dir="2700000" algn="tl" rotWithShape="0">
                    <a:srgbClr val="000000"/>
                  </a:outerShdw>
                </a:effectLst>
              </a:rPr>
              <a:t>(</a:t>
            </a:r>
            <a:r>
              <a:rPr lang="nl-NL" sz="3200" dirty="0" smtClean="0">
                <a:effectLst>
                  <a:outerShdw blurRad="50800" dist="38100" dir="2700000" algn="tl" rotWithShape="0">
                    <a:srgbClr val="000000"/>
                  </a:outerShdw>
                </a:effectLst>
              </a:rPr>
              <a:t>42</a:t>
            </a:r>
            <a:r>
              <a:rPr lang="nl-NL" sz="3200" dirty="0">
                <a:effectLst>
                  <a:outerShdw blurRad="50800" dist="38100" dir="2700000" algn="tl" rotWithShape="0">
                    <a:srgbClr val="000000"/>
                  </a:outerShdw>
                </a:effectLst>
              </a:rPr>
              <a:t>:</a:t>
            </a:r>
            <a:r>
              <a:rPr lang="nl-NL" sz="3200" dirty="0" smtClean="0">
                <a:effectLst>
                  <a:outerShdw blurRad="50800" dist="38100" dir="2700000" algn="tl" rotWithShape="0">
                    <a:srgbClr val="000000"/>
                  </a:outerShdw>
                </a:effectLst>
              </a:rPr>
              <a:t>5)</a:t>
            </a:r>
          </a:p>
          <a:p>
            <a:pPr algn="r"/>
            <a:endParaRPr lang="nl-NL" sz="3200" dirty="0">
              <a:effectLst>
                <a:outerShdw blurRad="50800" dist="38100" dir="2700000" algn="tl" rotWithShape="0">
                  <a:srgbClr val="000000"/>
                </a:outerShdw>
              </a:effectLst>
            </a:endParaRPr>
          </a:p>
          <a:p>
            <a:pPr algn="r"/>
            <a:r>
              <a:rPr lang="nl-NL" sz="3200" dirty="0" smtClean="0">
                <a:effectLst>
                  <a:outerShdw blurRad="50800" dist="38100" dir="2700000" algn="tl" rotWithShape="0">
                    <a:srgbClr val="000000"/>
                  </a:outerShdw>
                </a:effectLst>
              </a:rPr>
              <a:t>“</a:t>
            </a:r>
            <a:r>
              <a:rPr lang="fr-BE" sz="3200" dirty="0">
                <a:effectLst>
                  <a:outerShdw blurRad="50800" dist="38100" dir="2700000" algn="tl" rotWithShape="0">
                    <a:srgbClr val="000000"/>
                  </a:outerShdw>
                </a:effectLst>
              </a:rPr>
              <a:t>C’est Dieu que j’implore de mes larmes. Puisse-t-il être l’arbitre entre l’homme et Dieu, entre l’être humain et son compagnon!</a:t>
            </a:r>
            <a:r>
              <a:rPr lang="en-GB" sz="3200" dirty="0">
                <a:effectLst>
                  <a:outerShdw blurRad="50800" dist="38100" dir="2700000" algn="tl" rotWithShape="0">
                    <a:srgbClr val="000000"/>
                  </a:outerShdw>
                </a:effectLst>
              </a:rPr>
              <a:t> </a:t>
            </a:r>
            <a:r>
              <a:rPr lang="nl-NL" sz="3200" dirty="0" smtClean="0">
                <a:effectLst>
                  <a:outerShdw blurRad="50800" dist="38100" dir="2700000" algn="tl" rotWithShape="0">
                    <a:srgbClr val="000000"/>
                  </a:outerShdw>
                </a:effectLst>
              </a:rPr>
              <a:t>” </a:t>
            </a:r>
            <a:endParaRPr lang="nl-NL" sz="3200" dirty="0" smtClean="0">
              <a:effectLst>
                <a:outerShdw blurRad="50800" dist="38100" dir="2700000" algn="tl" rotWithShape="0">
                  <a:srgbClr val="000000"/>
                </a:outerShdw>
              </a:effectLst>
            </a:endParaRPr>
          </a:p>
          <a:p>
            <a:pPr algn="r"/>
            <a:r>
              <a:rPr lang="nl-NL" sz="3200" dirty="0" smtClean="0">
                <a:effectLst>
                  <a:outerShdw blurRad="50800" dist="38100" dir="2700000" algn="tl" rotWithShape="0">
                    <a:srgbClr val="000000"/>
                  </a:outerShdw>
                </a:effectLst>
              </a:rPr>
              <a:t>(</a:t>
            </a:r>
            <a:r>
              <a:rPr lang="nl-NL" sz="3200" dirty="0">
                <a:effectLst>
                  <a:outerShdw blurRad="50800" dist="38100" dir="2700000" algn="tl" rotWithShape="0">
                    <a:srgbClr val="000000"/>
                  </a:outerShdw>
                </a:effectLst>
              </a:rPr>
              <a:t>16:</a:t>
            </a:r>
            <a:r>
              <a:rPr lang="nl-NL" sz="3200" dirty="0" smtClean="0">
                <a:effectLst>
                  <a:outerShdw blurRad="50800" dist="38100" dir="2700000" algn="tl" rotWithShape="0">
                    <a:srgbClr val="000000"/>
                  </a:outerShdw>
                </a:effectLst>
              </a:rPr>
              <a:t>20,21)</a:t>
            </a:r>
            <a:r>
              <a:rPr lang="en-GB" sz="3200" dirty="0" smtClean="0">
                <a:effectLst>
                  <a:outerShdw blurRad="50800" dist="38100" dir="2700000" algn="tl" rotWithShape="0">
                    <a:srgbClr val="000000"/>
                  </a:outerShdw>
                </a:effectLst>
              </a:rPr>
              <a:t> </a:t>
            </a:r>
            <a:endParaRPr lang="en-US" sz="3200" dirty="0">
              <a:effectLst>
                <a:outerShdw blurRad="50800" dist="38100" dir="2700000" algn="tl" rotWithShape="0">
                  <a:srgbClr val="000000"/>
                </a:outerShdw>
              </a:effectLst>
            </a:endParaRPr>
          </a:p>
        </p:txBody>
      </p:sp>
    </p:spTree>
    <p:extLst>
      <p:ext uri="{BB962C8B-B14F-4D97-AF65-F5344CB8AC3E}">
        <p14:creationId xmlns:p14="http://schemas.microsoft.com/office/powerpoint/2010/main" val="858563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161" y="0"/>
            <a:ext cx="9243612" cy="1754327"/>
          </a:xfrm>
          <a:prstGeom prst="rect">
            <a:avLst/>
          </a:prstGeom>
          <a:noFill/>
        </p:spPr>
        <p:txBody>
          <a:bodyPr wrap="square" rtlCol="0">
            <a:spAutoFit/>
          </a:bodyPr>
          <a:lstStyle/>
          <a:p>
            <a:pPr algn="ctr"/>
            <a:r>
              <a:rPr lang="en-US" sz="5400" dirty="0" smtClean="0">
                <a:effectLst>
                  <a:outerShdw blurRad="50800" dist="12700" dir="2700000" sx="101000" sy="101000" algn="tl" rotWithShape="0">
                    <a:srgbClr val="000000"/>
                  </a:outerShdw>
                </a:effectLst>
              </a:rPr>
              <a:t>1 -2/ </a:t>
            </a:r>
            <a:r>
              <a:rPr lang="en-US" sz="5400" dirty="0" err="1" smtClean="0">
                <a:effectLst>
                  <a:outerShdw blurRad="50800" dist="12700" dir="2700000" sx="101000" sy="101000" algn="tl" rotWithShape="0">
                    <a:srgbClr val="000000"/>
                  </a:outerShdw>
                </a:effectLst>
              </a:rPr>
              <a:t>Dieu</a:t>
            </a:r>
            <a:r>
              <a:rPr lang="en-US" sz="5400" dirty="0" smtClean="0">
                <a:effectLst>
                  <a:outerShdw blurRad="50800" dist="12700" dir="2700000" sx="101000" sy="101000" algn="tl" rotWithShape="0">
                    <a:srgbClr val="000000"/>
                  </a:outerShdw>
                </a:effectLst>
              </a:rPr>
              <a:t>… </a:t>
            </a:r>
            <a:endParaRPr lang="en-US" sz="5400" dirty="0" smtClean="0">
              <a:effectLst>
                <a:outerShdw blurRad="50800" dist="12700" dir="2700000" sx="101000" sy="101000" algn="tl" rotWithShape="0">
                  <a:srgbClr val="000000"/>
                </a:outerShdw>
              </a:effectLst>
            </a:endParaRPr>
          </a:p>
          <a:p>
            <a:pPr algn="ctr"/>
            <a:r>
              <a:rPr lang="en-US" sz="5400" dirty="0" smtClean="0">
                <a:effectLst>
                  <a:outerShdw blurRad="50800" dist="12700" dir="2700000" sx="101000" sy="101000" algn="tl" rotWithShape="0">
                    <a:srgbClr val="000000"/>
                  </a:outerShdw>
                </a:effectLst>
              </a:rPr>
              <a:t>un </a:t>
            </a:r>
            <a:r>
              <a:rPr lang="en-US" sz="5400" dirty="0" err="1" smtClean="0">
                <a:effectLst>
                  <a:outerShdw blurRad="50800" dist="12700" dir="2700000" sx="101000" sy="101000" algn="tl" rotWithShape="0">
                    <a:srgbClr val="000000"/>
                  </a:outerShdw>
                </a:effectLst>
              </a:rPr>
              <a:t>juge</a:t>
            </a:r>
            <a:r>
              <a:rPr lang="en-US" sz="5400" dirty="0" smtClean="0">
                <a:effectLst>
                  <a:outerShdw blurRad="50800" dist="12700" dir="2700000" sx="101000" sy="101000" algn="tl" rotWithShape="0">
                    <a:srgbClr val="000000"/>
                  </a:outerShdw>
                </a:effectLst>
              </a:rPr>
              <a:t> hostile?</a:t>
            </a:r>
            <a:endParaRPr lang="en-US" sz="5400" dirty="0">
              <a:effectLst>
                <a:outerShdw blurRad="50800" dist="12700" dir="2700000" sx="101000" sy="101000" algn="tl" rotWithShape="0">
                  <a:srgbClr val="000000"/>
                </a:outerShdw>
              </a:effectLst>
            </a:endParaRPr>
          </a:p>
        </p:txBody>
      </p:sp>
      <p:pic>
        <p:nvPicPr>
          <p:cNvPr id="5" name="Picture 4" descr="gavel.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51606" y="2104407"/>
            <a:ext cx="5892394" cy="4712294"/>
          </a:xfrm>
          <a:prstGeom prst="rect">
            <a:avLst/>
          </a:prstGeom>
        </p:spPr>
      </p:pic>
      <p:sp>
        <p:nvSpPr>
          <p:cNvPr id="6" name="TextBox 5"/>
          <p:cNvSpPr txBox="1"/>
          <p:nvPr/>
        </p:nvSpPr>
        <p:spPr>
          <a:xfrm>
            <a:off x="311285" y="1979887"/>
            <a:ext cx="3100400" cy="1815882"/>
          </a:xfrm>
          <a:prstGeom prst="rect">
            <a:avLst/>
          </a:prstGeom>
          <a:noFill/>
          <a:ln>
            <a:solidFill>
              <a:schemeClr val="tx1"/>
            </a:solidFill>
          </a:ln>
        </p:spPr>
        <p:txBody>
          <a:bodyPr wrap="square" rtlCol="0">
            <a:spAutoFit/>
          </a:bodyPr>
          <a:lstStyle/>
          <a:p>
            <a:pPr algn="ctr"/>
            <a:r>
              <a:rPr lang="en-US" sz="2800" u="sng" dirty="0" err="1" smtClean="0"/>
              <a:t>Juge</a:t>
            </a:r>
            <a:r>
              <a:rPr lang="en-US" sz="2800" u="sng" dirty="0" smtClean="0"/>
              <a:t> en </a:t>
            </a:r>
            <a:r>
              <a:rPr lang="en-US" sz="2800" u="sng" dirty="0" err="1" smtClean="0"/>
              <a:t>Israël</a:t>
            </a:r>
            <a:r>
              <a:rPr lang="en-US" sz="2800" u="sng" dirty="0" smtClean="0"/>
              <a:t> </a:t>
            </a:r>
            <a:endParaRPr lang="en-US" sz="2800" u="sng" dirty="0" smtClean="0"/>
          </a:p>
          <a:p>
            <a:pPr algn="ctr"/>
            <a:r>
              <a:rPr lang="en-US" sz="2800" dirty="0" smtClean="0"/>
              <a:t>= </a:t>
            </a:r>
            <a:r>
              <a:rPr lang="en-US" sz="2800" dirty="0" err="1" smtClean="0"/>
              <a:t>rétablir</a:t>
            </a:r>
            <a:r>
              <a:rPr lang="en-US" sz="2800" dirty="0" smtClean="0"/>
              <a:t> des situations et des relations </a:t>
            </a:r>
            <a:r>
              <a:rPr lang="en-US" sz="2800" dirty="0" err="1" smtClean="0"/>
              <a:t>tordues</a:t>
            </a:r>
            <a:endParaRPr lang="en-US" sz="2800" dirty="0"/>
          </a:p>
        </p:txBody>
      </p:sp>
      <p:sp>
        <p:nvSpPr>
          <p:cNvPr id="7" name="TextBox 6"/>
          <p:cNvSpPr txBox="1"/>
          <p:nvPr/>
        </p:nvSpPr>
        <p:spPr>
          <a:xfrm>
            <a:off x="311285" y="3983841"/>
            <a:ext cx="3294720" cy="2677656"/>
          </a:xfrm>
          <a:prstGeom prst="rect">
            <a:avLst/>
          </a:prstGeom>
          <a:noFill/>
          <a:ln>
            <a:solidFill>
              <a:schemeClr val="tx1"/>
            </a:solidFill>
          </a:ln>
        </p:spPr>
        <p:txBody>
          <a:bodyPr wrap="square" rtlCol="0">
            <a:spAutoFit/>
          </a:bodyPr>
          <a:lstStyle/>
          <a:p>
            <a:pPr algn="ctr"/>
            <a:r>
              <a:rPr lang="en-US" sz="2800" u="sng" dirty="0" smtClean="0"/>
              <a:t>gr</a:t>
            </a:r>
            <a:r>
              <a:rPr lang="en-US" sz="2800" u="sng" dirty="0" smtClean="0"/>
              <a:t>âce</a:t>
            </a:r>
            <a:endParaRPr lang="en-US" sz="2800" u="sng" dirty="0" smtClean="0"/>
          </a:p>
          <a:p>
            <a:pPr algn="ctr"/>
            <a:r>
              <a:rPr lang="en-US" sz="2400" dirty="0">
                <a:latin typeface="ＭＳ ゴシック"/>
                <a:ea typeface="ＭＳ ゴシック"/>
                <a:cs typeface="ＭＳ ゴシック"/>
              </a:rPr>
              <a:t>≠</a:t>
            </a:r>
            <a:r>
              <a:rPr lang="en-US" sz="2800" dirty="0" err="1" smtClean="0"/>
              <a:t>faveur</a:t>
            </a:r>
            <a:r>
              <a:rPr lang="en-US" sz="2800" dirty="0" smtClean="0"/>
              <a:t> non </a:t>
            </a:r>
            <a:r>
              <a:rPr lang="en-US" sz="2800" dirty="0" err="1" smtClean="0"/>
              <a:t>méritée</a:t>
            </a:r>
            <a:r>
              <a:rPr lang="en-US" sz="2800" dirty="0" smtClean="0"/>
              <a:t> = </a:t>
            </a:r>
            <a:r>
              <a:rPr lang="en-US" sz="2800" dirty="0" err="1" smtClean="0"/>
              <a:t>bienveillance</a:t>
            </a:r>
            <a:r>
              <a:rPr lang="en-US" sz="2800" dirty="0" smtClean="0"/>
              <a:t>, </a:t>
            </a:r>
            <a:r>
              <a:rPr lang="en-US" sz="2800" dirty="0" err="1" smtClean="0"/>
              <a:t>bonté</a:t>
            </a:r>
            <a:r>
              <a:rPr lang="en-US" sz="2800" dirty="0" smtClean="0"/>
              <a:t>, </a:t>
            </a:r>
            <a:r>
              <a:rPr lang="en-US" sz="2800" dirty="0" err="1" smtClean="0"/>
              <a:t>vouloir</a:t>
            </a:r>
            <a:r>
              <a:rPr lang="en-US" sz="2800" dirty="0" smtClean="0"/>
              <a:t> le </a:t>
            </a:r>
            <a:r>
              <a:rPr lang="en-US" sz="2800" dirty="0" err="1" smtClean="0"/>
              <a:t>meilleur</a:t>
            </a:r>
            <a:r>
              <a:rPr lang="en-US" sz="2800" dirty="0" smtClean="0"/>
              <a:t> pour </a:t>
            </a:r>
            <a:r>
              <a:rPr lang="en-US" sz="2800" dirty="0" err="1" smtClean="0"/>
              <a:t>quelqu’un</a:t>
            </a:r>
            <a:endParaRPr lang="en-US" sz="2800" dirty="0" smtClean="0"/>
          </a:p>
        </p:txBody>
      </p:sp>
    </p:spTree>
    <p:extLst>
      <p:ext uri="{BB962C8B-B14F-4D97-AF65-F5344CB8AC3E}">
        <p14:creationId xmlns:p14="http://schemas.microsoft.com/office/powerpoint/2010/main" val="1980348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476450_242828945880942_629271733_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73564"/>
            <a:ext cx="9144000" cy="6858000"/>
          </a:xfrm>
          <a:prstGeom prst="rect">
            <a:avLst/>
          </a:prstGeom>
        </p:spPr>
      </p:pic>
      <p:sp>
        <p:nvSpPr>
          <p:cNvPr id="4" name="TextBox 3"/>
          <p:cNvSpPr txBox="1"/>
          <p:nvPr/>
        </p:nvSpPr>
        <p:spPr>
          <a:xfrm>
            <a:off x="87161" y="0"/>
            <a:ext cx="9243612" cy="1938992"/>
          </a:xfrm>
          <a:prstGeom prst="rect">
            <a:avLst/>
          </a:prstGeom>
          <a:noFill/>
        </p:spPr>
        <p:txBody>
          <a:bodyPr wrap="square" rtlCol="0">
            <a:spAutoFit/>
          </a:bodyPr>
          <a:lstStyle/>
          <a:p>
            <a:pPr algn="ctr"/>
            <a:r>
              <a:rPr lang="en-US" sz="4000" dirty="0" smtClean="0">
                <a:effectLst>
                  <a:outerShdw blurRad="50800" dist="12700" dir="2700000" sx="101000" sy="101000" algn="tl" rotWithShape="0">
                    <a:srgbClr val="000000"/>
                  </a:outerShdw>
                </a:effectLst>
              </a:rPr>
              <a:t>3/ </a:t>
            </a:r>
            <a:r>
              <a:rPr lang="fr-BE" sz="4000" dirty="0"/>
              <a:t>Dieu est-il comme ces gens qui cherchent et voient toujours le mal en l’autre</a:t>
            </a:r>
            <a:r>
              <a:rPr lang="en-GB" sz="4000" dirty="0"/>
              <a:t> </a:t>
            </a:r>
            <a:r>
              <a:rPr lang="en-US" sz="4000" dirty="0" smtClean="0">
                <a:effectLst>
                  <a:outerShdw blurRad="50800" dist="12700" dir="2700000" sx="101000" sy="101000" algn="tl" rotWithShape="0">
                    <a:srgbClr val="000000"/>
                  </a:outerShdw>
                </a:effectLst>
              </a:rPr>
              <a:t>?</a:t>
            </a:r>
            <a:endParaRPr lang="en-US" sz="4000" dirty="0">
              <a:effectLst>
                <a:outerShdw blurRad="50800" dist="12700" dir="2700000" sx="101000" sy="101000" algn="tl" rotWithShape="0">
                  <a:srgbClr val="000000"/>
                </a:outerShdw>
              </a:effectLst>
            </a:endParaRPr>
          </a:p>
        </p:txBody>
      </p:sp>
      <p:sp>
        <p:nvSpPr>
          <p:cNvPr id="5" name="Rectangle 4"/>
          <p:cNvSpPr/>
          <p:nvPr/>
        </p:nvSpPr>
        <p:spPr>
          <a:xfrm>
            <a:off x="283491" y="4396954"/>
            <a:ext cx="8686162" cy="2246769"/>
          </a:xfrm>
          <a:prstGeom prst="rect">
            <a:avLst/>
          </a:prstGeom>
        </p:spPr>
        <p:txBody>
          <a:bodyPr wrap="square">
            <a:spAutoFit/>
          </a:bodyPr>
          <a:lstStyle/>
          <a:p>
            <a:r>
              <a:rPr lang="nl-NL" sz="2800" dirty="0" smtClean="0"/>
              <a:t>“</a:t>
            </a:r>
            <a:r>
              <a:rPr lang="fr-BE" sz="2800" dirty="0" smtClean="0"/>
              <a:t>Mes </a:t>
            </a:r>
            <a:r>
              <a:rPr lang="fr-BE" sz="2800" dirty="0"/>
              <a:t>pensées ne sont pas vos pensées, vos voies ne sont pas mes voies – déclaration du Seigneur. Autant le ciel est élevé au-dessus de la terre, autant mes voies sont élevées au-dessus de vos voies, et mes pensées au-dessus de vos </a:t>
            </a:r>
            <a:r>
              <a:rPr lang="fr-BE" sz="2800" dirty="0" smtClean="0"/>
              <a:t>pensées. ’’ </a:t>
            </a:r>
            <a:r>
              <a:rPr lang="nl-NL" sz="2800" dirty="0" smtClean="0"/>
              <a:t>(</a:t>
            </a:r>
            <a:r>
              <a:rPr lang="nl-NL" sz="2800" dirty="0" err="1" smtClean="0"/>
              <a:t>Esa</a:t>
            </a:r>
            <a:r>
              <a:rPr lang="nl-NL" sz="2800" dirty="0" err="1" smtClean="0"/>
              <a:t>ïe</a:t>
            </a:r>
            <a:r>
              <a:rPr lang="nl-NL" sz="2800" dirty="0" smtClean="0"/>
              <a:t> </a:t>
            </a:r>
            <a:r>
              <a:rPr lang="nl-NL" sz="2800" dirty="0" smtClean="0"/>
              <a:t>55</a:t>
            </a:r>
            <a:r>
              <a:rPr lang="nl-NL" sz="2800" dirty="0"/>
              <a:t>:8,9)</a:t>
            </a:r>
            <a:r>
              <a:rPr lang="en-GB" sz="2800" dirty="0"/>
              <a:t> </a:t>
            </a:r>
            <a:r>
              <a:rPr lang="en-GB" sz="2800" dirty="0" smtClean="0"/>
              <a:t>=&gt; </a:t>
            </a:r>
            <a:r>
              <a:rPr lang="en-GB" sz="2800" dirty="0" smtClean="0">
                <a:solidFill>
                  <a:srgbClr val="FFFF00"/>
                </a:solidFill>
              </a:rPr>
              <a:t>compassion </a:t>
            </a:r>
            <a:r>
              <a:rPr lang="en-GB" sz="2800" dirty="0" smtClean="0"/>
              <a:t>(</a:t>
            </a:r>
            <a:r>
              <a:rPr lang="en-GB" sz="2800" dirty="0" smtClean="0"/>
              <a:t>v. 6-8)</a:t>
            </a:r>
            <a:endParaRPr lang="en-US" sz="2800" dirty="0"/>
          </a:p>
        </p:txBody>
      </p:sp>
    </p:spTree>
    <p:extLst>
      <p:ext uri="{BB962C8B-B14F-4D97-AF65-F5344CB8AC3E}">
        <p14:creationId xmlns:p14="http://schemas.microsoft.com/office/powerpoint/2010/main" val="467791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p:cNvPicPr>
            <a:picLocks noChangeAspect="1"/>
          </p:cNvPicPr>
          <p:nvPr/>
        </p:nvPicPr>
        <p:blipFill>
          <a:blip r:embed="rId2" cstate="email">
            <a:lum contrast="20000"/>
            <a:extLst>
              <a:ext uri="{28A0092B-C50C-407E-A947-70E740481C1C}">
                <a14:useLocalDpi xmlns:a14="http://schemas.microsoft.com/office/drawing/2010/main"/>
              </a:ext>
            </a:extLst>
          </a:blip>
          <a:srcRect/>
          <a:stretch>
            <a:fillRect/>
          </a:stretch>
        </p:blipFill>
        <p:spPr bwMode="auto">
          <a:xfrm>
            <a:off x="6903720" y="-49497"/>
            <a:ext cx="1977445" cy="120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8454" y="1270587"/>
            <a:ext cx="8852711" cy="5139869"/>
          </a:xfrm>
          <a:prstGeom prst="rect">
            <a:avLst/>
          </a:prstGeom>
        </p:spPr>
        <p:txBody>
          <a:bodyPr wrap="square">
            <a:spAutoFit/>
          </a:bodyPr>
          <a:lstStyle/>
          <a:p>
            <a:pPr marL="514350" lvl="0" indent="-514350" fontAlgn="base">
              <a:spcAft>
                <a:spcPts val="1200"/>
              </a:spcAft>
              <a:buFont typeface="+mj-lt"/>
              <a:buAutoNum type="arabicPeriod"/>
            </a:pPr>
            <a:r>
              <a:rPr lang="fr-BE" sz="2800" dirty="0"/>
              <a:t>Dans quelle mesure l’image d’un Dieu juge joue-t-elle un rôle dans ta pensée et dans ta foi? Est-ce que cela te convient (te rend heureux/heureuse)? S’agit-il alors surtout de quelqu’un qui juge et condamne, ou vois-tu cela autrement?</a:t>
            </a:r>
            <a:endParaRPr lang="en-GB" sz="2800" dirty="0"/>
          </a:p>
          <a:p>
            <a:pPr marL="514350" lvl="0" indent="-514350" fontAlgn="base">
              <a:spcAft>
                <a:spcPts val="1200"/>
              </a:spcAft>
              <a:buFont typeface="+mj-lt"/>
              <a:buAutoNum type="arabicPeriod"/>
            </a:pPr>
            <a:r>
              <a:rPr lang="fr-BE" sz="2800" dirty="0"/>
              <a:t>Voir le mauvais ou le bien… Comment réagis-tu toi-même? Que t’apprend l’exemple de Jésus, concrètement ?</a:t>
            </a:r>
            <a:endParaRPr lang="en-GB" sz="2800" dirty="0"/>
          </a:p>
          <a:p>
            <a:pPr marL="514350" lvl="0" indent="-514350" fontAlgn="base">
              <a:spcAft>
                <a:spcPts val="1200"/>
              </a:spcAft>
              <a:buFont typeface="+mj-lt"/>
              <a:buAutoNum type="arabicPeriod"/>
            </a:pPr>
            <a:r>
              <a:rPr lang="fr-BE" sz="2800" dirty="0"/>
              <a:t>As-tu déjà eu le sentiment que pour Dieu ce n’est jamais assez bien? Est-ce dû à Dieu, à nous-mêmes, à notre environnement…?</a:t>
            </a:r>
            <a:endParaRPr lang="en-GB" sz="2800" dirty="0"/>
          </a:p>
        </p:txBody>
      </p:sp>
    </p:spTree>
    <p:extLst>
      <p:ext uri="{BB962C8B-B14F-4D97-AF65-F5344CB8AC3E}">
        <p14:creationId xmlns:p14="http://schemas.microsoft.com/office/powerpoint/2010/main" val="3209530471"/>
      </p:ext>
    </p:extLst>
  </p:cSld>
  <p:clrMapOvr>
    <a:masterClrMapping/>
  </p:clrMapOvr>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224</TotalTime>
  <Words>939</Words>
  <Application>Microsoft Macintosh PowerPoint</Application>
  <PresentationFormat>On-screen Show (4:3)</PresentationFormat>
  <Paragraphs>70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dc:creator>
  <cp:lastModifiedBy>x</cp:lastModifiedBy>
  <cp:revision>31</cp:revision>
  <dcterms:created xsi:type="dcterms:W3CDTF">2016-11-09T06:51:40Z</dcterms:created>
  <dcterms:modified xsi:type="dcterms:W3CDTF">2016-11-14T09:30:21Z</dcterms:modified>
</cp:coreProperties>
</file>