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9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9" d="100"/>
          <a:sy n="119" d="100"/>
        </p:scale>
        <p:origin x="-704" y="-1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en-US"/>
          </a:p>
        </p:txBody>
      </p:sp>
      <p:sp>
        <p:nvSpPr>
          <p:cNvPr id="4" name="Date Placeholder 3"/>
          <p:cNvSpPr>
            <a:spLocks noGrp="1"/>
          </p:cNvSpPr>
          <p:nvPr>
            <p:ph type="dt" sz="half" idx="10"/>
          </p:nvPr>
        </p:nvSpPr>
        <p:spPr/>
        <p:txBody>
          <a:bodyPr/>
          <a:lstStyle/>
          <a:p>
            <a:fld id="{9BCC486C-31DF-FE48-A3A2-00DEE0682F49}" type="datetimeFigureOut">
              <a:rPr lang="en-US" smtClean="0"/>
              <a:t>18/11/16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B0CF3-833E-8147-86F6-FA5270A0BA07}" type="slidenum">
              <a:rPr lang="en-US" smtClean="0"/>
              <a:t>‹#›</a:t>
            </a:fld>
            <a:endParaRPr lang="en-US"/>
          </a:p>
        </p:txBody>
      </p:sp>
    </p:spTree>
    <p:extLst>
      <p:ext uri="{BB962C8B-B14F-4D97-AF65-F5344CB8AC3E}">
        <p14:creationId xmlns:p14="http://schemas.microsoft.com/office/powerpoint/2010/main" val="66519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9BCC486C-31DF-FE48-A3A2-00DEE0682F49}" type="datetimeFigureOut">
              <a:rPr lang="en-US" smtClean="0"/>
              <a:t>18/11/16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B0CF3-833E-8147-86F6-FA5270A0BA07}" type="slidenum">
              <a:rPr lang="en-US" smtClean="0"/>
              <a:t>‹#›</a:t>
            </a:fld>
            <a:endParaRPr lang="en-US"/>
          </a:p>
        </p:txBody>
      </p:sp>
    </p:spTree>
    <p:extLst>
      <p:ext uri="{BB962C8B-B14F-4D97-AF65-F5344CB8AC3E}">
        <p14:creationId xmlns:p14="http://schemas.microsoft.com/office/powerpoint/2010/main" val="150325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9BCC486C-31DF-FE48-A3A2-00DEE0682F49}" type="datetimeFigureOut">
              <a:rPr lang="en-US" smtClean="0"/>
              <a:t>18/11/16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B0CF3-833E-8147-86F6-FA5270A0BA07}" type="slidenum">
              <a:rPr lang="en-US" smtClean="0"/>
              <a:t>‹#›</a:t>
            </a:fld>
            <a:endParaRPr lang="en-US"/>
          </a:p>
        </p:txBody>
      </p:sp>
    </p:spTree>
    <p:extLst>
      <p:ext uri="{BB962C8B-B14F-4D97-AF65-F5344CB8AC3E}">
        <p14:creationId xmlns:p14="http://schemas.microsoft.com/office/powerpoint/2010/main" val="294370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9BCC486C-31DF-FE48-A3A2-00DEE0682F49}" type="datetimeFigureOut">
              <a:rPr lang="en-US" smtClean="0"/>
              <a:t>18/11/16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B0CF3-833E-8147-86F6-FA5270A0BA07}" type="slidenum">
              <a:rPr lang="en-US" smtClean="0"/>
              <a:t>‹#›</a:t>
            </a:fld>
            <a:endParaRPr lang="en-US"/>
          </a:p>
        </p:txBody>
      </p:sp>
    </p:spTree>
    <p:extLst>
      <p:ext uri="{BB962C8B-B14F-4D97-AF65-F5344CB8AC3E}">
        <p14:creationId xmlns:p14="http://schemas.microsoft.com/office/powerpoint/2010/main" val="120673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p:txBody>
          <a:bodyPr/>
          <a:lstStyle/>
          <a:p>
            <a:fld id="{9BCC486C-31DF-FE48-A3A2-00DEE0682F49}" type="datetimeFigureOut">
              <a:rPr lang="en-US" smtClean="0"/>
              <a:t>18/11/16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B0CF3-833E-8147-86F6-FA5270A0BA07}" type="slidenum">
              <a:rPr lang="en-US" smtClean="0"/>
              <a:t>‹#›</a:t>
            </a:fld>
            <a:endParaRPr lang="en-US"/>
          </a:p>
        </p:txBody>
      </p:sp>
    </p:spTree>
    <p:extLst>
      <p:ext uri="{BB962C8B-B14F-4D97-AF65-F5344CB8AC3E}">
        <p14:creationId xmlns:p14="http://schemas.microsoft.com/office/powerpoint/2010/main" val="75627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Date Placeholder 4"/>
          <p:cNvSpPr>
            <a:spLocks noGrp="1"/>
          </p:cNvSpPr>
          <p:nvPr>
            <p:ph type="dt" sz="half" idx="10"/>
          </p:nvPr>
        </p:nvSpPr>
        <p:spPr/>
        <p:txBody>
          <a:bodyPr/>
          <a:lstStyle/>
          <a:p>
            <a:fld id="{9BCC486C-31DF-FE48-A3A2-00DEE0682F49}" type="datetimeFigureOut">
              <a:rPr lang="en-US" smtClean="0"/>
              <a:t>18/11/16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B0CF3-833E-8147-86F6-FA5270A0BA07}" type="slidenum">
              <a:rPr lang="en-US" smtClean="0"/>
              <a:t>‹#›</a:t>
            </a:fld>
            <a:endParaRPr lang="en-US"/>
          </a:p>
        </p:txBody>
      </p:sp>
    </p:spTree>
    <p:extLst>
      <p:ext uri="{BB962C8B-B14F-4D97-AF65-F5344CB8AC3E}">
        <p14:creationId xmlns:p14="http://schemas.microsoft.com/office/powerpoint/2010/main" val="242435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7" name="Date Placeholder 6"/>
          <p:cNvSpPr>
            <a:spLocks noGrp="1"/>
          </p:cNvSpPr>
          <p:nvPr>
            <p:ph type="dt" sz="half" idx="10"/>
          </p:nvPr>
        </p:nvSpPr>
        <p:spPr/>
        <p:txBody>
          <a:bodyPr/>
          <a:lstStyle/>
          <a:p>
            <a:fld id="{9BCC486C-31DF-FE48-A3A2-00DEE0682F49}" type="datetimeFigureOut">
              <a:rPr lang="en-US" smtClean="0"/>
              <a:t>18/11/16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B0CF3-833E-8147-86F6-FA5270A0BA07}" type="slidenum">
              <a:rPr lang="en-US" smtClean="0"/>
              <a:t>‹#›</a:t>
            </a:fld>
            <a:endParaRPr lang="en-US"/>
          </a:p>
        </p:txBody>
      </p:sp>
    </p:spTree>
    <p:extLst>
      <p:ext uri="{BB962C8B-B14F-4D97-AF65-F5344CB8AC3E}">
        <p14:creationId xmlns:p14="http://schemas.microsoft.com/office/powerpoint/2010/main" val="165090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Date Placeholder 2"/>
          <p:cNvSpPr>
            <a:spLocks noGrp="1"/>
          </p:cNvSpPr>
          <p:nvPr>
            <p:ph type="dt" sz="half" idx="10"/>
          </p:nvPr>
        </p:nvSpPr>
        <p:spPr/>
        <p:txBody>
          <a:bodyPr/>
          <a:lstStyle/>
          <a:p>
            <a:fld id="{9BCC486C-31DF-FE48-A3A2-00DEE0682F49}" type="datetimeFigureOut">
              <a:rPr lang="en-US" smtClean="0"/>
              <a:t>18/11/16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B0CF3-833E-8147-86F6-FA5270A0BA07}" type="slidenum">
              <a:rPr lang="en-US" smtClean="0"/>
              <a:t>‹#›</a:t>
            </a:fld>
            <a:endParaRPr lang="en-US"/>
          </a:p>
        </p:txBody>
      </p:sp>
    </p:spTree>
    <p:extLst>
      <p:ext uri="{BB962C8B-B14F-4D97-AF65-F5344CB8AC3E}">
        <p14:creationId xmlns:p14="http://schemas.microsoft.com/office/powerpoint/2010/main" val="319773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C486C-31DF-FE48-A3A2-00DEE0682F49}" type="datetimeFigureOut">
              <a:rPr lang="en-US" smtClean="0"/>
              <a:t>18/11/16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FB0CF3-833E-8147-86F6-FA5270A0BA07}" type="slidenum">
              <a:rPr lang="en-US" smtClean="0"/>
              <a:t>‹#›</a:t>
            </a:fld>
            <a:endParaRPr lang="en-US"/>
          </a:p>
        </p:txBody>
      </p:sp>
    </p:spTree>
    <p:extLst>
      <p:ext uri="{BB962C8B-B14F-4D97-AF65-F5344CB8AC3E}">
        <p14:creationId xmlns:p14="http://schemas.microsoft.com/office/powerpoint/2010/main" val="131595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9BCC486C-31DF-FE48-A3A2-00DEE0682F49}" type="datetimeFigureOut">
              <a:rPr lang="en-US" smtClean="0"/>
              <a:t>18/11/16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B0CF3-833E-8147-86F6-FA5270A0BA07}" type="slidenum">
              <a:rPr lang="en-US" smtClean="0"/>
              <a:t>‹#›</a:t>
            </a:fld>
            <a:endParaRPr lang="en-US"/>
          </a:p>
        </p:txBody>
      </p:sp>
    </p:spTree>
    <p:extLst>
      <p:ext uri="{BB962C8B-B14F-4D97-AF65-F5344CB8AC3E}">
        <p14:creationId xmlns:p14="http://schemas.microsoft.com/office/powerpoint/2010/main" val="54607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9BCC486C-31DF-FE48-A3A2-00DEE0682F49}" type="datetimeFigureOut">
              <a:rPr lang="en-US" smtClean="0"/>
              <a:t>18/11/16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B0CF3-833E-8147-86F6-FA5270A0BA07}" type="slidenum">
              <a:rPr lang="en-US" smtClean="0"/>
              <a:t>‹#›</a:t>
            </a:fld>
            <a:endParaRPr lang="en-US"/>
          </a:p>
        </p:txBody>
      </p:sp>
    </p:spTree>
    <p:extLst>
      <p:ext uri="{BB962C8B-B14F-4D97-AF65-F5344CB8AC3E}">
        <p14:creationId xmlns:p14="http://schemas.microsoft.com/office/powerpoint/2010/main" val="29759764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C486C-31DF-FE48-A3A2-00DEE0682F49}" type="datetimeFigureOut">
              <a:rPr lang="en-US" smtClean="0"/>
              <a:t>18/11/16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B0CF3-833E-8147-86F6-FA5270A0BA07}" type="slidenum">
              <a:rPr lang="en-US" smtClean="0"/>
              <a:t>‹#›</a:t>
            </a:fld>
            <a:endParaRPr lang="en-US"/>
          </a:p>
        </p:txBody>
      </p:sp>
    </p:spTree>
    <p:extLst>
      <p:ext uri="{BB962C8B-B14F-4D97-AF65-F5344CB8AC3E}">
        <p14:creationId xmlns:p14="http://schemas.microsoft.com/office/powerpoint/2010/main" val="391575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microsoft.com/office/2007/relationships/hdphoto" Target="../media/hdphoto3.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7303714"/>
          </a:xfrm>
          <a:prstGeom prst="rect">
            <a:avLst/>
          </a:prstGeom>
        </p:spPr>
      </p:pic>
      <p:sp>
        <p:nvSpPr>
          <p:cNvPr id="2" name="Title 1"/>
          <p:cNvSpPr>
            <a:spLocks noGrp="1"/>
          </p:cNvSpPr>
          <p:nvPr>
            <p:ph type="ctrTitle"/>
          </p:nvPr>
        </p:nvSpPr>
        <p:spPr>
          <a:xfrm>
            <a:off x="128075" y="5087167"/>
            <a:ext cx="8826481" cy="1942420"/>
          </a:xfrm>
        </p:spPr>
        <p:txBody>
          <a:bodyPr>
            <a:normAutofit fontScale="90000"/>
          </a:bodyPr>
          <a:lstStyle/>
          <a:p>
            <a:r>
              <a:rPr lang="en-US" sz="8000" b="1" dirty="0" err="1" smtClean="0">
                <a:solidFill>
                  <a:srgbClr val="00B050"/>
                </a:solidFill>
                <a:effectLst>
                  <a:outerShdw blurRad="50800" dist="88900" dir="2700000" algn="tl" rotWithShape="0">
                    <a:srgbClr val="000000"/>
                  </a:outerShdw>
                </a:effectLst>
              </a:rPr>
              <a:t>Déclaration</a:t>
            </a:r>
            <a:r>
              <a:rPr lang="en-US" sz="8000" b="1" dirty="0" smtClean="0">
                <a:solidFill>
                  <a:srgbClr val="00B050"/>
                </a:solidFill>
                <a:effectLst>
                  <a:outerShdw blurRad="50800" dist="88900" dir="2700000" algn="tl" rotWithShape="0">
                    <a:srgbClr val="000000"/>
                  </a:outerShdw>
                </a:effectLst>
              </a:rPr>
              <a:t> de </a:t>
            </a:r>
            <a:r>
              <a:rPr lang="en-US" sz="8000" b="1" dirty="0" err="1" smtClean="0">
                <a:solidFill>
                  <a:srgbClr val="00B050"/>
                </a:solidFill>
                <a:effectLst>
                  <a:outerShdw blurRad="50800" dist="88900" dir="2700000" algn="tl" rotWithShape="0">
                    <a:srgbClr val="000000"/>
                  </a:outerShdw>
                </a:effectLst>
              </a:rPr>
              <a:t>l’espoir</a:t>
            </a:r>
            <a:endParaRPr lang="en-US" sz="8000" b="1" dirty="0">
              <a:solidFill>
                <a:srgbClr val="00B050"/>
              </a:solidFill>
              <a:effectLst>
                <a:outerShdw blurRad="50800" dist="88900" dir="2700000" algn="tl" rotWithShape="0">
                  <a:srgbClr val="000000"/>
                </a:outerShdw>
              </a:effectLst>
            </a:endParaRPr>
          </a:p>
        </p:txBody>
      </p:sp>
    </p:spTree>
    <p:extLst>
      <p:ext uri="{BB962C8B-B14F-4D97-AF65-F5344CB8AC3E}">
        <p14:creationId xmlns:p14="http://schemas.microsoft.com/office/powerpoint/2010/main" val="121052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72" y="664760"/>
            <a:ext cx="9067727" cy="3698941"/>
          </a:xfrm>
        </p:spPr>
        <p:txBody>
          <a:bodyPr>
            <a:noAutofit/>
          </a:bodyPr>
          <a:lstStyle/>
          <a:p>
            <a:pPr lvl="0" fontAlgn="base"/>
            <a:r>
              <a:rPr lang="fr-BE" sz="2800" dirty="0">
                <a:solidFill>
                  <a:srgbClr val="00F972"/>
                </a:solidFill>
              </a:rPr>
              <a:t>“</a:t>
            </a:r>
            <a:r>
              <a:rPr lang="fr-BE" sz="2800" b="1" dirty="0">
                <a:solidFill>
                  <a:srgbClr val="00F972"/>
                </a:solidFill>
              </a:rPr>
              <a:t>Quant à toi, si </a:t>
            </a:r>
            <a:r>
              <a:rPr lang="fr-BE" sz="2800" dirty="0">
                <a:solidFill>
                  <a:srgbClr val="00F972"/>
                </a:solidFill>
              </a:rPr>
              <a:t>tu affermis ton cœur et si tu </a:t>
            </a:r>
            <a:r>
              <a:rPr lang="fr-BE" sz="2800" dirty="0" smtClean="0">
                <a:solidFill>
                  <a:srgbClr val="00F972"/>
                </a:solidFill>
              </a:rPr>
              <a:t>			    tends </a:t>
            </a:r>
            <a:r>
              <a:rPr lang="fr-BE" sz="2800" dirty="0">
                <a:solidFill>
                  <a:srgbClr val="00F972"/>
                </a:solidFill>
              </a:rPr>
              <a:t>les mains vers Dieu, </a:t>
            </a:r>
            <a:r>
              <a:rPr lang="fr-BE" sz="2800" b="1" dirty="0">
                <a:solidFill>
                  <a:srgbClr val="00F972"/>
                </a:solidFill>
              </a:rPr>
              <a:t>si </a:t>
            </a:r>
            <a:r>
              <a:rPr lang="fr-BE" sz="2800" dirty="0">
                <a:solidFill>
                  <a:srgbClr val="00F972"/>
                </a:solidFill>
              </a:rPr>
              <a:t>tu éloignes le mal de ta main et </a:t>
            </a:r>
            <a:r>
              <a:rPr lang="fr-BE" sz="2800" b="1" dirty="0">
                <a:solidFill>
                  <a:srgbClr val="00F972"/>
                </a:solidFill>
              </a:rPr>
              <a:t>si</a:t>
            </a:r>
            <a:r>
              <a:rPr lang="fr-BE" sz="2800" dirty="0">
                <a:solidFill>
                  <a:srgbClr val="00F972"/>
                </a:solidFill>
              </a:rPr>
              <a:t> tu ne laisses pas l’injustice demeurer sous tes tentes… tu seras confiant, car il y aura de l’espoir ; après avoir rougi, tu te coucheras en sécurité.</a:t>
            </a:r>
            <a:r>
              <a:rPr lang="fr-BE" sz="2800" b="1" dirty="0">
                <a:solidFill>
                  <a:srgbClr val="00F972"/>
                </a:solidFill>
              </a:rPr>
              <a:t> </a:t>
            </a:r>
            <a:r>
              <a:rPr lang="fr-BE" sz="2800" dirty="0">
                <a:solidFill>
                  <a:srgbClr val="00F972"/>
                </a:solidFill>
              </a:rPr>
              <a:t>” </a:t>
            </a:r>
            <a:r>
              <a:rPr lang="fr-BE" sz="2800" dirty="0">
                <a:solidFill>
                  <a:schemeClr val="bg1"/>
                </a:solidFill>
              </a:rPr>
              <a:t>– Job 11:13, 14, 18. Tsophar pense que ses mots donnent de l'espoir à Job.  Il se trompe du tout au tout.  Peut-être que de telles paroles donnaient de l'espoir aux gens à l'épo­que.  Mais maintenant…  Trouves-tu que le discours de Tsophar donne de l'espoir ?  Pense à des situa­tions où tu as dû consoler d'autres personnes… Comment cela s'est-il passé ?  Le danger existe-t-il que des mots d'espoir partant d'une bonne intention engendrent chez les personnes plus de questions que d'espoir ?</a:t>
            </a:r>
            <a:endParaRPr lang="en-GB" sz="2800" dirty="0">
              <a:solidFill>
                <a:schemeClr val="bg1"/>
              </a:solidFill>
            </a:endParaRPr>
          </a:p>
        </p:txBody>
      </p:sp>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458" r="99634">
                        <a14:backgroundMark x1="31960" y1="69433" x2="31960" y2="69433"/>
                        <a14:backgroundMark x1="44048" y1="60606" x2="44048" y2="60606"/>
                        <a14:backgroundMark x1="66300" y1="46904" x2="66300" y2="46904"/>
                        <a14:backgroundMark x1="12912" y1="51515" x2="12912" y2="51515"/>
                      </a14:backgroundRemoval>
                    </a14:imgEffect>
                  </a14:imgLayer>
                </a14:imgProps>
              </a:ext>
              <a:ext uri="{28A0092B-C50C-407E-A947-70E740481C1C}">
                <a14:useLocalDpi xmlns:a14="http://schemas.microsoft.com/office/drawing/2010/main"/>
              </a:ext>
            </a:extLst>
          </a:blip>
          <a:srcRect/>
          <a:stretch/>
        </p:blipFill>
        <p:spPr>
          <a:xfrm>
            <a:off x="7236220" y="143886"/>
            <a:ext cx="1714807" cy="1588418"/>
          </a:xfrm>
          <a:prstGeom prst="rect">
            <a:avLst/>
          </a:prstGeom>
        </p:spPr>
      </p:pic>
      <p:sp>
        <p:nvSpPr>
          <p:cNvPr id="4" name="Title 3"/>
          <p:cNvSpPr>
            <a:spLocks noGrp="1"/>
          </p:cNvSpPr>
          <p:nvPr>
            <p:ph type="title"/>
          </p:nvPr>
        </p:nvSpPr>
        <p:spPr/>
        <p:txBody>
          <a:bodyPr/>
          <a:lstStyle/>
          <a:p>
            <a:endParaRPr lang="en-US" dirty="0"/>
          </a:p>
        </p:txBody>
      </p:sp>
      <p:sp>
        <p:nvSpPr>
          <p:cNvPr id="7" name="Title 1"/>
          <p:cNvSpPr txBox="1">
            <a:spLocks/>
          </p:cNvSpPr>
          <p:nvPr/>
        </p:nvSpPr>
        <p:spPr>
          <a:xfrm>
            <a:off x="320191" y="-272639"/>
            <a:ext cx="7886700"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err="1" smtClean="0">
                <a:solidFill>
                  <a:srgbClr val="FFFFFF"/>
                </a:solidFill>
              </a:rPr>
              <a:t>Parlons</a:t>
            </a:r>
            <a:r>
              <a:rPr lang="en-US" dirty="0" smtClean="0">
                <a:solidFill>
                  <a:srgbClr val="FFFFFF"/>
                </a:solidFill>
              </a:rPr>
              <a:t>-en</a:t>
            </a:r>
            <a:endParaRPr lang="en-US" dirty="0">
              <a:solidFill>
                <a:srgbClr val="FFFFFF"/>
              </a:solidFill>
            </a:endParaRPr>
          </a:p>
        </p:txBody>
      </p:sp>
    </p:spTree>
    <p:extLst>
      <p:ext uri="{BB962C8B-B14F-4D97-AF65-F5344CB8AC3E}">
        <p14:creationId xmlns:p14="http://schemas.microsoft.com/office/powerpoint/2010/main" val="364211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443" y="1453400"/>
            <a:ext cx="8630836" cy="4638908"/>
          </a:xfrm>
        </p:spPr>
        <p:txBody>
          <a:bodyPr>
            <a:noAutofit/>
          </a:bodyPr>
          <a:lstStyle/>
          <a:p>
            <a:pPr lvl="0" fontAlgn="base"/>
            <a:r>
              <a:rPr lang="fr-BE" sz="2800" dirty="0">
                <a:solidFill>
                  <a:schemeClr val="bg1"/>
                </a:solidFill>
              </a:rPr>
              <a:t>Vivons-nous dans un monde qui récompense les gens pour leur honnêteté ou leur action charitable ?  Si oui, quelle forme peut prendre cette récompense ?  Dieu se préoccupe-t-il du genre de personne que je suis ?</a:t>
            </a:r>
            <a:endParaRPr lang="en-GB" sz="2800" dirty="0">
              <a:solidFill>
                <a:schemeClr val="bg1"/>
              </a:solidFill>
            </a:endParaRPr>
          </a:p>
          <a:p>
            <a:pPr lvl="0" fontAlgn="base"/>
            <a:r>
              <a:rPr lang="fr-BE" sz="2800" dirty="0">
                <a:solidFill>
                  <a:schemeClr val="bg1"/>
                </a:solidFill>
              </a:rPr>
              <a:t>Job n'abandonne pas l'espoir que le sentiment de Dieu pour la justice prendra le dessus sur une mise en pratique aléatoire de la toute-puissance divine.  Auprès de Dieu, il trouve du réconfort et garde sa confiance en lui.  Quelle est ton expérience avec Dieu dans la souffrance ?  Qu'est-ce qui te donne de l'espoir dans les moments difficiles ?  L'image que tu te fais de Dieu joue-t-elle un rôle ?</a:t>
            </a:r>
            <a:endParaRPr lang="en-GB" sz="2800" dirty="0">
              <a:solidFill>
                <a:schemeClr val="bg1"/>
              </a:solidFill>
            </a:endParaRPr>
          </a:p>
        </p:txBody>
      </p:sp>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458" r="99634">
                        <a14:backgroundMark x1="31960" y1="69433" x2="31960" y2="69433"/>
                        <a14:backgroundMark x1="44048" y1="60606" x2="44048" y2="60606"/>
                        <a14:backgroundMark x1="66300" y1="46904" x2="66300" y2="46904"/>
                        <a14:backgroundMark x1="12912" y1="51515" x2="12912" y2="51515"/>
                      </a14:backgroundRemoval>
                    </a14:imgEffect>
                  </a14:imgLayer>
                </a14:imgProps>
              </a:ext>
              <a:ext uri="{28A0092B-C50C-407E-A947-70E740481C1C}">
                <a14:useLocalDpi xmlns:a14="http://schemas.microsoft.com/office/drawing/2010/main"/>
              </a:ext>
            </a:extLst>
          </a:blip>
          <a:srcRect/>
          <a:stretch/>
        </p:blipFill>
        <p:spPr>
          <a:xfrm>
            <a:off x="7236220" y="143886"/>
            <a:ext cx="1714807" cy="1588418"/>
          </a:xfrm>
          <a:prstGeom prst="rect">
            <a:avLst/>
          </a:prstGeom>
        </p:spPr>
      </p:pic>
      <p:sp>
        <p:nvSpPr>
          <p:cNvPr id="7" name="Title 1"/>
          <p:cNvSpPr txBox="1">
            <a:spLocks/>
          </p:cNvSpPr>
          <p:nvPr/>
        </p:nvSpPr>
        <p:spPr>
          <a:xfrm>
            <a:off x="320191" y="-272639"/>
            <a:ext cx="7886700"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err="1" smtClean="0">
                <a:solidFill>
                  <a:srgbClr val="FFFFFF"/>
                </a:solidFill>
              </a:rPr>
              <a:t>Parlons</a:t>
            </a:r>
            <a:r>
              <a:rPr lang="en-US" dirty="0" smtClean="0">
                <a:solidFill>
                  <a:srgbClr val="FFFFFF"/>
                </a:solidFill>
              </a:rPr>
              <a:t>-en</a:t>
            </a:r>
            <a:endParaRPr lang="en-US" dirty="0">
              <a:solidFill>
                <a:srgbClr val="FFFFFF"/>
              </a:solidFill>
            </a:endParaRPr>
          </a:p>
        </p:txBody>
      </p:sp>
    </p:spTree>
    <p:extLst>
      <p:ext uri="{BB962C8B-B14F-4D97-AF65-F5344CB8AC3E}">
        <p14:creationId xmlns:p14="http://schemas.microsoft.com/office/powerpoint/2010/main" val="8395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68" y="998826"/>
            <a:ext cx="8701643" cy="1997371"/>
          </a:xfrm>
        </p:spPr>
        <p:txBody>
          <a:bodyPr>
            <a:normAutofit/>
          </a:bodyPr>
          <a:lstStyle/>
          <a:p>
            <a:pPr algn="l"/>
            <a:r>
              <a:rPr lang="fr-BE" sz="2400" dirty="0">
                <a:solidFill>
                  <a:srgbClr val="FFFFFF"/>
                </a:solidFill>
              </a:rPr>
              <a:t>“Je sais bien, moi, que mon rédempteur est vivant, et qu’il se lèvera, le dernier, sur la poussière, après que ma peau aura été détruite; de ma chair je verrai Dieu. Moi, je le verrai, mes yeux le verront, et non pas quelqu’un d’autre; les profondeurs de mon être s’épuisent au dedans de moi..</a:t>
            </a:r>
            <a:r>
              <a:rPr lang="fr-BE" sz="2400" dirty="0"/>
              <a:t>” </a:t>
            </a:r>
            <a:r>
              <a:rPr lang="nl-NL" sz="2800" b="1" dirty="0" smtClean="0">
                <a:solidFill>
                  <a:srgbClr val="00F972"/>
                </a:solidFill>
              </a:rPr>
              <a:t>Job </a:t>
            </a:r>
            <a:r>
              <a:rPr lang="nl-NL" sz="2800" b="1" dirty="0">
                <a:solidFill>
                  <a:srgbClr val="00F972"/>
                </a:solidFill>
              </a:rPr>
              <a:t>19: 25-27</a:t>
            </a:r>
            <a:endParaRPr lang="en-GB" sz="2800" b="1" dirty="0">
              <a:solidFill>
                <a:srgbClr val="00F972"/>
              </a:solidFill>
            </a:endParaRPr>
          </a:p>
        </p:txBody>
      </p:sp>
      <p:sp>
        <p:nvSpPr>
          <p:cNvPr id="5" name="Title 1"/>
          <p:cNvSpPr txBox="1">
            <a:spLocks/>
          </p:cNvSpPr>
          <p:nvPr/>
        </p:nvSpPr>
        <p:spPr>
          <a:xfrm>
            <a:off x="109667" y="-216685"/>
            <a:ext cx="8701643" cy="157542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solidFill>
                  <a:srgbClr val="00F972"/>
                </a:solidFill>
              </a:rPr>
              <a:t>L’espoir</a:t>
            </a:r>
            <a:r>
              <a:rPr lang="en-US" b="1" dirty="0" smtClean="0">
                <a:solidFill>
                  <a:srgbClr val="00F972"/>
                </a:solidFill>
              </a:rPr>
              <a:t> d’un </a:t>
            </a:r>
            <a:r>
              <a:rPr lang="en-US" b="1" dirty="0" err="1" smtClean="0">
                <a:solidFill>
                  <a:srgbClr val="00F972"/>
                </a:solidFill>
              </a:rPr>
              <a:t>défenseur</a:t>
            </a:r>
            <a:endParaRPr lang="en-US" b="1" dirty="0">
              <a:solidFill>
                <a:srgbClr val="00F972"/>
              </a:solidFill>
            </a:endParaRPr>
          </a:p>
        </p:txBody>
      </p:sp>
      <p:sp>
        <p:nvSpPr>
          <p:cNvPr id="7" name="Title 1"/>
          <p:cNvSpPr txBox="1">
            <a:spLocks/>
          </p:cNvSpPr>
          <p:nvPr/>
        </p:nvSpPr>
        <p:spPr>
          <a:xfrm>
            <a:off x="246268" y="3267309"/>
            <a:ext cx="2944927" cy="3167819"/>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600" b="1" u="sng" dirty="0" smtClean="0">
                <a:solidFill>
                  <a:srgbClr val="00B050"/>
                </a:solidFill>
              </a:rPr>
              <a:t>Piste de </a:t>
            </a:r>
            <a:r>
              <a:rPr lang="nl-NL" sz="2600" b="1" u="sng" dirty="0" err="1" smtClean="0">
                <a:solidFill>
                  <a:srgbClr val="00B050"/>
                </a:solidFill>
              </a:rPr>
              <a:t>réflexion</a:t>
            </a:r>
            <a:r>
              <a:rPr lang="nl-NL" sz="2600" b="1" u="sng" dirty="0" smtClean="0">
                <a:solidFill>
                  <a:srgbClr val="00B050"/>
                </a:solidFill>
              </a:rPr>
              <a:t> 1</a:t>
            </a:r>
            <a:r>
              <a:rPr lang="nl-NL" sz="2600" b="1" u="sng" dirty="0"/>
              <a:t/>
            </a:r>
            <a:br>
              <a:rPr lang="nl-NL" sz="2600" b="1" u="sng" dirty="0"/>
            </a:br>
            <a:r>
              <a:rPr lang="fr-BE" sz="2800" dirty="0"/>
              <a:t>D'une certaine façon et même si nous ne savons pas exactement en quoi ça consiste, Job croit en la résurrection </a:t>
            </a:r>
            <a:endParaRPr lang="en-GB" sz="2800" dirty="0"/>
          </a:p>
        </p:txBody>
      </p:sp>
      <p:sp>
        <p:nvSpPr>
          <p:cNvPr id="8" name="Title 1"/>
          <p:cNvSpPr txBox="1">
            <a:spLocks/>
          </p:cNvSpPr>
          <p:nvPr/>
        </p:nvSpPr>
        <p:spPr>
          <a:xfrm>
            <a:off x="3415325" y="3256636"/>
            <a:ext cx="5178536" cy="3178492"/>
          </a:xfrm>
          <a:prstGeom prst="rect">
            <a:avLst/>
          </a:prstGeom>
          <a:solidFill>
            <a:schemeClr val="accent6">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800" b="1" u="sng" dirty="0" smtClean="0">
                <a:solidFill>
                  <a:srgbClr val="00B050"/>
                </a:solidFill>
              </a:rPr>
              <a:t>Piste de </a:t>
            </a:r>
            <a:r>
              <a:rPr lang="nl-NL" sz="1800" b="1" u="sng" dirty="0" err="1" smtClean="0">
                <a:solidFill>
                  <a:srgbClr val="00B050"/>
                </a:solidFill>
              </a:rPr>
              <a:t>réflexion</a:t>
            </a:r>
            <a:r>
              <a:rPr lang="nl-NL" sz="1800" b="1" u="sng" dirty="0" smtClean="0">
                <a:solidFill>
                  <a:srgbClr val="00B050"/>
                </a:solidFill>
              </a:rPr>
              <a:t> 2 </a:t>
            </a:r>
            <a:r>
              <a:rPr lang="fr-BE" sz="1800" dirty="0"/>
              <a:t>Job continue de mettre son espoir en Dieu (malgré le fait qu'il se débatte tout le temps avec son image de Dieu).</a:t>
            </a:r>
            <a:endParaRPr lang="en-GB" sz="1800" dirty="0"/>
          </a:p>
          <a:p>
            <a:r>
              <a:rPr lang="nl-NL" sz="1800" b="1" dirty="0" smtClean="0"/>
              <a:t> </a:t>
            </a:r>
            <a:r>
              <a:rPr lang="nl-NL" sz="1800" b="1" dirty="0" err="1" smtClean="0">
                <a:solidFill>
                  <a:srgbClr val="00B050"/>
                </a:solidFill>
              </a:rPr>
              <a:t>Note</a:t>
            </a:r>
            <a:r>
              <a:rPr lang="nl-NL" sz="1800" b="1" dirty="0" smtClean="0">
                <a:solidFill>
                  <a:srgbClr val="00B050"/>
                </a:solidFill>
              </a:rPr>
              <a:t> de la NBS</a:t>
            </a:r>
            <a:r>
              <a:rPr lang="nl-NL" sz="1800" b="1" dirty="0">
                <a:solidFill>
                  <a:srgbClr val="00B050"/>
                </a:solidFill>
              </a:rPr>
              <a:t>:</a:t>
            </a:r>
            <a:endParaRPr lang="en-GB" sz="1800" dirty="0">
              <a:solidFill>
                <a:srgbClr val="00B050"/>
              </a:solidFill>
            </a:endParaRPr>
          </a:p>
          <a:p>
            <a:r>
              <a:rPr lang="fr-BE" sz="1800" dirty="0"/>
              <a:t>"Celui qui se lève le dernier dans un procès est sans doute celui qui prononce la sentence."</a:t>
            </a:r>
            <a:endParaRPr lang="en-GB" sz="1800" dirty="0"/>
          </a:p>
          <a:p>
            <a:r>
              <a:rPr lang="fr-BE" sz="1800" dirty="0"/>
              <a:t> </a:t>
            </a:r>
            <a:endParaRPr lang="fr-BE" sz="500" dirty="0" smtClean="0"/>
          </a:p>
          <a:p>
            <a:r>
              <a:rPr lang="fr-BE" sz="1800" dirty="0" smtClean="0"/>
              <a:t> L'un </a:t>
            </a:r>
            <a:r>
              <a:rPr lang="fr-BE" sz="1800" dirty="0"/>
              <a:t>après l'autre, les trois amis de Job sont là pour l'accuser.  Job tient bon et exprime l'espoir et sa foi que Dieu se lèvera en dernier afin de défendre Job avec justice et amour</a:t>
            </a:r>
            <a:r>
              <a:rPr lang="fr-BE" sz="1800" dirty="0" smtClean="0"/>
              <a:t>. Cfr </a:t>
            </a:r>
            <a:r>
              <a:rPr lang="fr-BE" sz="1800" dirty="0"/>
              <a:t>v. 28: … alors on découvrira le bien-fondé de ma cause</a:t>
            </a:r>
            <a:r>
              <a:rPr lang="fr-BE" sz="1800" dirty="0" smtClean="0"/>
              <a:t>.</a:t>
            </a:r>
            <a:endParaRPr lang="en-GB" sz="1800" dirty="0"/>
          </a:p>
        </p:txBody>
      </p:sp>
    </p:spTree>
    <p:extLst>
      <p:ext uri="{BB962C8B-B14F-4D97-AF65-F5344CB8AC3E}">
        <p14:creationId xmlns:p14="http://schemas.microsoft.com/office/powerpoint/2010/main" val="330928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191" y="-69871"/>
            <a:ext cx="7886700" cy="1325563"/>
          </a:xfrm>
        </p:spPr>
        <p:txBody>
          <a:bodyPr>
            <a:normAutofit/>
          </a:bodyPr>
          <a:lstStyle/>
          <a:p>
            <a:pPr algn="ctr"/>
            <a:r>
              <a:rPr lang="en-US" sz="3600" u="sng" dirty="0" err="1" smtClean="0">
                <a:solidFill>
                  <a:schemeClr val="bg1"/>
                </a:solidFill>
              </a:rPr>
              <a:t>Parlons</a:t>
            </a:r>
            <a:r>
              <a:rPr lang="en-US" sz="3600" u="sng" dirty="0" smtClean="0">
                <a:solidFill>
                  <a:schemeClr val="bg1"/>
                </a:solidFill>
              </a:rPr>
              <a:t>-en</a:t>
            </a:r>
            <a:endParaRPr lang="en-US" sz="3600" u="sng" dirty="0">
              <a:solidFill>
                <a:schemeClr val="bg1"/>
              </a:solidFill>
            </a:endParaRPr>
          </a:p>
        </p:txBody>
      </p:sp>
      <p:sp>
        <p:nvSpPr>
          <p:cNvPr id="3" name="Content Placeholder 2"/>
          <p:cNvSpPr>
            <a:spLocks noGrp="1"/>
          </p:cNvSpPr>
          <p:nvPr>
            <p:ph idx="1"/>
          </p:nvPr>
        </p:nvSpPr>
        <p:spPr>
          <a:xfrm>
            <a:off x="461254" y="1255692"/>
            <a:ext cx="8328416" cy="2009903"/>
          </a:xfrm>
        </p:spPr>
        <p:txBody>
          <a:bodyPr>
            <a:noAutofit/>
          </a:bodyPr>
          <a:lstStyle/>
          <a:p>
            <a:pPr lvl="0" fontAlgn="base"/>
            <a:r>
              <a:rPr lang="fr-BE" sz="3600" dirty="0">
                <a:solidFill>
                  <a:srgbClr val="FFFFFF"/>
                </a:solidFill>
              </a:rPr>
              <a:t>Discutez entre vous de ces deux pistes de réflexion afin de savoir si elles vous donnent de l'espoir et pourquoi…</a:t>
            </a:r>
            <a:endParaRPr lang="en-GB" sz="3600" dirty="0">
              <a:solidFill>
                <a:srgbClr val="FFFFFF"/>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5961" y="3265595"/>
            <a:ext cx="5338914" cy="3278838"/>
          </a:xfrm>
          <a:prstGeom prst="rect">
            <a:avLst/>
          </a:prstGeom>
        </p:spPr>
      </p:pic>
    </p:spTree>
    <p:extLst>
      <p:ext uri="{BB962C8B-B14F-4D97-AF65-F5344CB8AC3E}">
        <p14:creationId xmlns:p14="http://schemas.microsoft.com/office/powerpoint/2010/main" val="3660474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30" y="626383"/>
            <a:ext cx="8117527" cy="1102057"/>
          </a:xfrm>
        </p:spPr>
        <p:txBody>
          <a:bodyPr>
            <a:noAutofit/>
          </a:bodyPr>
          <a:lstStyle/>
          <a:p>
            <a:r>
              <a:rPr lang="fr-FR" sz="2800" dirty="0">
                <a:solidFill>
                  <a:schemeClr val="bg1"/>
                </a:solidFill>
              </a:rPr>
              <a:t>A travers les interventions des personnages impliqués, 3 thèses apparaissent : </a:t>
            </a:r>
            <a:endParaRPr lang="en-US" sz="2800" dirty="0">
              <a:solidFill>
                <a:schemeClr val="bg1"/>
              </a:solidFill>
            </a:endParaRPr>
          </a:p>
        </p:txBody>
      </p:sp>
      <p:sp>
        <p:nvSpPr>
          <p:cNvPr id="3" name="Content Placeholder 2"/>
          <p:cNvSpPr>
            <a:spLocks noGrp="1"/>
          </p:cNvSpPr>
          <p:nvPr>
            <p:ph idx="1"/>
          </p:nvPr>
        </p:nvSpPr>
        <p:spPr>
          <a:xfrm>
            <a:off x="605717" y="1856325"/>
            <a:ext cx="8229600" cy="4877615"/>
          </a:xfrm>
        </p:spPr>
        <p:txBody>
          <a:bodyPr>
            <a:normAutofit fontScale="85000" lnSpcReduction="20000"/>
          </a:bodyPr>
          <a:lstStyle/>
          <a:p>
            <a:pPr marL="0" indent="0">
              <a:buNone/>
            </a:pPr>
            <a:r>
              <a:rPr lang="nl-NL" b="1" dirty="0" smtClean="0">
                <a:solidFill>
                  <a:srgbClr val="00F972"/>
                </a:solidFill>
              </a:rPr>
              <a:t>1</a:t>
            </a:r>
            <a:r>
              <a:rPr lang="nl-NL" b="1" dirty="0">
                <a:solidFill>
                  <a:srgbClr val="00F972"/>
                </a:solidFill>
              </a:rPr>
              <a:t>) </a:t>
            </a:r>
            <a:r>
              <a:rPr lang="nl-NL" b="1" dirty="0" err="1" smtClean="0">
                <a:solidFill>
                  <a:srgbClr val="00F972"/>
                </a:solidFill>
              </a:rPr>
              <a:t>Dieu</a:t>
            </a:r>
            <a:r>
              <a:rPr lang="nl-NL" b="1" dirty="0" smtClean="0">
                <a:solidFill>
                  <a:srgbClr val="00F972"/>
                </a:solidFill>
              </a:rPr>
              <a:t> </a:t>
            </a:r>
            <a:r>
              <a:rPr lang="nl-NL" b="1" dirty="0" err="1" smtClean="0">
                <a:solidFill>
                  <a:srgbClr val="00F972"/>
                </a:solidFill>
              </a:rPr>
              <a:t>est</a:t>
            </a:r>
            <a:r>
              <a:rPr lang="nl-NL" b="1" dirty="0" smtClean="0">
                <a:solidFill>
                  <a:srgbClr val="00F972"/>
                </a:solidFill>
              </a:rPr>
              <a:t> </a:t>
            </a:r>
            <a:r>
              <a:rPr lang="nl-NL" b="1" dirty="0" err="1" smtClean="0">
                <a:solidFill>
                  <a:srgbClr val="00F972"/>
                </a:solidFill>
              </a:rPr>
              <a:t>tout</a:t>
            </a:r>
            <a:r>
              <a:rPr lang="nl-NL" b="1" dirty="0" smtClean="0">
                <a:solidFill>
                  <a:srgbClr val="00F972"/>
                </a:solidFill>
              </a:rPr>
              <a:t>-puissant. </a:t>
            </a:r>
            <a:endParaRPr lang="nl-NL" b="1" dirty="0" smtClean="0">
              <a:solidFill>
                <a:srgbClr val="00F972"/>
              </a:solidFill>
            </a:endParaRPr>
          </a:p>
          <a:p>
            <a:pPr marL="0" indent="0">
              <a:buNone/>
            </a:pPr>
            <a:r>
              <a:rPr lang="nl-NL" b="1" dirty="0" smtClean="0">
                <a:solidFill>
                  <a:srgbClr val="00F972"/>
                </a:solidFill>
              </a:rPr>
              <a:t>2</a:t>
            </a:r>
            <a:r>
              <a:rPr lang="nl-NL" b="1" dirty="0">
                <a:solidFill>
                  <a:srgbClr val="00F972"/>
                </a:solidFill>
              </a:rPr>
              <a:t>) </a:t>
            </a:r>
            <a:r>
              <a:rPr lang="nl-NL" b="1" dirty="0" err="1" smtClean="0">
                <a:solidFill>
                  <a:srgbClr val="00F972"/>
                </a:solidFill>
              </a:rPr>
              <a:t>Dieu</a:t>
            </a:r>
            <a:r>
              <a:rPr lang="nl-NL" b="1" dirty="0" smtClean="0">
                <a:solidFill>
                  <a:srgbClr val="00F972"/>
                </a:solidFill>
              </a:rPr>
              <a:t> </a:t>
            </a:r>
            <a:r>
              <a:rPr lang="nl-NL" b="1" dirty="0" err="1" smtClean="0">
                <a:solidFill>
                  <a:srgbClr val="00F972"/>
                </a:solidFill>
              </a:rPr>
              <a:t>est</a:t>
            </a:r>
            <a:r>
              <a:rPr lang="nl-NL" b="1" dirty="0" smtClean="0">
                <a:solidFill>
                  <a:srgbClr val="00F972"/>
                </a:solidFill>
              </a:rPr>
              <a:t> bon. </a:t>
            </a:r>
            <a:endParaRPr lang="nl-NL" b="1" dirty="0" smtClean="0">
              <a:solidFill>
                <a:srgbClr val="00F972"/>
              </a:solidFill>
            </a:endParaRPr>
          </a:p>
          <a:p>
            <a:pPr marL="0" indent="0">
              <a:buNone/>
            </a:pPr>
            <a:r>
              <a:rPr lang="nl-NL" b="1" dirty="0" smtClean="0">
                <a:solidFill>
                  <a:srgbClr val="00F972"/>
                </a:solidFill>
              </a:rPr>
              <a:t>3</a:t>
            </a:r>
            <a:r>
              <a:rPr lang="nl-NL" b="1" dirty="0">
                <a:solidFill>
                  <a:srgbClr val="00F972"/>
                </a:solidFill>
              </a:rPr>
              <a:t>) Job </a:t>
            </a:r>
            <a:r>
              <a:rPr lang="nl-NL" b="1" dirty="0" err="1" smtClean="0">
                <a:solidFill>
                  <a:srgbClr val="00F972"/>
                </a:solidFill>
              </a:rPr>
              <a:t>est</a:t>
            </a:r>
            <a:r>
              <a:rPr lang="nl-NL" b="1" dirty="0" smtClean="0">
                <a:solidFill>
                  <a:srgbClr val="00F972"/>
                </a:solidFill>
              </a:rPr>
              <a:t> </a:t>
            </a:r>
            <a:r>
              <a:rPr lang="nl-NL" b="1" dirty="0" err="1" smtClean="0">
                <a:solidFill>
                  <a:srgbClr val="00F972"/>
                </a:solidFill>
              </a:rPr>
              <a:t>quelqu’un</a:t>
            </a:r>
            <a:r>
              <a:rPr lang="nl-NL" b="1" dirty="0" smtClean="0">
                <a:solidFill>
                  <a:srgbClr val="00F972"/>
                </a:solidFill>
              </a:rPr>
              <a:t> de </a:t>
            </a:r>
            <a:r>
              <a:rPr lang="nl-NL" b="1" dirty="0" err="1" smtClean="0">
                <a:solidFill>
                  <a:srgbClr val="00F972"/>
                </a:solidFill>
              </a:rPr>
              <a:t>bien</a:t>
            </a:r>
            <a:r>
              <a:rPr lang="nl-NL" b="1" dirty="0" smtClean="0">
                <a:solidFill>
                  <a:srgbClr val="00F972"/>
                </a:solidFill>
              </a:rPr>
              <a:t>.</a:t>
            </a:r>
            <a:r>
              <a:rPr lang="nl-NL" dirty="0" smtClean="0">
                <a:solidFill>
                  <a:srgbClr val="00F972"/>
                </a:solidFill>
              </a:rPr>
              <a:t> </a:t>
            </a:r>
            <a:endParaRPr lang="nl-NL" dirty="0" smtClean="0">
              <a:solidFill>
                <a:srgbClr val="00F972"/>
              </a:solidFill>
            </a:endParaRPr>
          </a:p>
          <a:p>
            <a:r>
              <a:rPr lang="fr-FR" dirty="0">
                <a:solidFill>
                  <a:srgbClr val="FFFFFF"/>
                </a:solidFill>
              </a:rPr>
              <a:t>Puisqu’il est logiquement impossible qu’un Dieu entière­ment bon laisse souffrir un innocent comme Job alors qu’il aurait pu l’éviter (grâce à sa toute-puissan­ce), une de ses thèses ci-dessus doit forcément être fausse. Mais laquelle ? Voilà une des questions cen­trales des chapitres 3 à 37</a:t>
            </a:r>
            <a:r>
              <a:rPr lang="fr-FR" dirty="0"/>
              <a:t>.</a:t>
            </a:r>
            <a:r>
              <a:rPr lang="en-GB" dirty="0"/>
              <a:t> </a:t>
            </a:r>
            <a:r>
              <a:rPr lang="nl-NL" dirty="0" smtClean="0"/>
              <a:t>. </a:t>
            </a:r>
            <a:endParaRPr lang="nl-NL" dirty="0" smtClean="0"/>
          </a:p>
          <a:p>
            <a:r>
              <a:rPr lang="fr-FR" dirty="0">
                <a:solidFill>
                  <a:srgbClr val="00F972"/>
                </a:solidFill>
              </a:rPr>
              <a:t>Les trois amis de Jobs rejettent la thèse n° 3. Job ne peut pas être quelqu’un de bien, sinon pourquoi Dieu permettrait-Il que tous ces malheurs déferlent sur lui ? Ou serait-ce un avertissement ?</a:t>
            </a:r>
            <a:endParaRPr lang="en-GB" dirty="0">
              <a:solidFill>
                <a:srgbClr val="00F972"/>
              </a:solidFill>
            </a:endParaRPr>
          </a:p>
        </p:txBody>
      </p:sp>
    </p:spTree>
    <p:extLst>
      <p:ext uri="{BB962C8B-B14F-4D97-AF65-F5344CB8AC3E}">
        <p14:creationId xmlns:p14="http://schemas.microsoft.com/office/powerpoint/2010/main" val="328506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06" y="121955"/>
            <a:ext cx="7886700" cy="1325563"/>
          </a:xfrm>
        </p:spPr>
        <p:txBody>
          <a:bodyPr/>
          <a:lstStyle/>
          <a:p>
            <a:pPr algn="l"/>
            <a:r>
              <a:rPr lang="en-US" u="sng" dirty="0" err="1" smtClean="0">
                <a:solidFill>
                  <a:srgbClr val="FFFFFF"/>
                </a:solidFill>
              </a:rPr>
              <a:t>Parlons</a:t>
            </a:r>
            <a:r>
              <a:rPr lang="en-US" u="sng" dirty="0" smtClean="0">
                <a:solidFill>
                  <a:srgbClr val="FFFFFF"/>
                </a:solidFill>
              </a:rPr>
              <a:t>-en</a:t>
            </a:r>
            <a:endParaRPr lang="en-US" u="sng" dirty="0">
              <a:solidFill>
                <a:srgbClr val="FFFFFF"/>
              </a:solidFill>
            </a:endParaRPr>
          </a:p>
        </p:txBody>
      </p:sp>
      <p:sp>
        <p:nvSpPr>
          <p:cNvPr id="3" name="Content Placeholder 2"/>
          <p:cNvSpPr>
            <a:spLocks noGrp="1"/>
          </p:cNvSpPr>
          <p:nvPr>
            <p:ph idx="1"/>
          </p:nvPr>
        </p:nvSpPr>
        <p:spPr>
          <a:xfrm>
            <a:off x="113367" y="2670627"/>
            <a:ext cx="7886700" cy="4351338"/>
          </a:xfrm>
        </p:spPr>
        <p:txBody>
          <a:bodyPr>
            <a:normAutofit lnSpcReduction="10000"/>
          </a:bodyPr>
          <a:lstStyle/>
          <a:p>
            <a:pPr lvl="0" fontAlgn="base"/>
            <a:r>
              <a:rPr lang="fr-FR" dirty="0">
                <a:solidFill>
                  <a:schemeClr val="bg1"/>
                </a:solidFill>
              </a:rPr>
              <a:t>Le philosophe Jean-Paul Sartre disait : « </a:t>
            </a:r>
            <a:r>
              <a:rPr lang="fr-FR" dirty="0">
                <a:solidFill>
                  <a:srgbClr val="00F972"/>
                </a:solidFill>
              </a:rPr>
              <a:t>Nous devons apprendre à vivre sans espérance.</a:t>
            </a:r>
            <a:r>
              <a:rPr lang="fr-FR" dirty="0">
                <a:solidFill>
                  <a:schemeClr val="bg1"/>
                </a:solidFill>
              </a:rPr>
              <a:t> » Comment réa­gis-tu à cette déclaration ? Qu’est-ce l’espérance selon toi ? Comment ressens-tu cela dans ta vie ?</a:t>
            </a:r>
            <a:endParaRPr lang="en-GB" dirty="0">
              <a:solidFill>
                <a:schemeClr val="bg1"/>
              </a:solidFill>
            </a:endParaRPr>
          </a:p>
          <a:p>
            <a:pPr lvl="0" fontAlgn="base"/>
            <a:r>
              <a:rPr lang="fr-FR" dirty="0">
                <a:solidFill>
                  <a:schemeClr val="bg1"/>
                </a:solidFill>
              </a:rPr>
              <a:t>Job fait l’expérience du désespoir. Ses amis ne comprennent pas cela… Et nous ? </a:t>
            </a:r>
            <a:r>
              <a:rPr lang="fr-FR" dirty="0">
                <a:solidFill>
                  <a:srgbClr val="00F972"/>
                </a:solidFill>
              </a:rPr>
              <a:t>Y a-t-il de la place pour le désespoir dans la vie d’un croyant ?</a:t>
            </a:r>
            <a:endParaRPr lang="en-GB" dirty="0">
              <a:solidFill>
                <a:srgbClr val="00F972"/>
              </a:solidFill>
            </a:endParaRPr>
          </a:p>
          <a:p>
            <a:endParaRPr lang="en-US" dirty="0">
              <a:solidFill>
                <a:schemeClr val="bg1"/>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5912781" y="213437"/>
            <a:ext cx="3081797" cy="1802872"/>
          </a:xfrm>
          <a:prstGeom prst="rect">
            <a:avLst/>
          </a:prstGeom>
        </p:spPr>
      </p:pic>
    </p:spTree>
    <p:extLst>
      <p:ext uri="{BB962C8B-B14F-4D97-AF65-F5344CB8AC3E}">
        <p14:creationId xmlns:p14="http://schemas.microsoft.com/office/powerpoint/2010/main" val="5955637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9667" y="39443"/>
            <a:ext cx="8701643" cy="157542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solidFill>
                  <a:srgbClr val="00F972"/>
                </a:solidFill>
              </a:rPr>
              <a:t>L’espoir</a:t>
            </a:r>
            <a:r>
              <a:rPr lang="en-US" b="1" dirty="0" smtClean="0">
                <a:solidFill>
                  <a:srgbClr val="00F972"/>
                </a:solidFill>
              </a:rPr>
              <a:t> d’</a:t>
            </a:r>
            <a:r>
              <a:rPr lang="en-US" b="1" dirty="0" smtClean="0">
                <a:solidFill>
                  <a:srgbClr val="00F972"/>
                </a:solidFill>
              </a:rPr>
              <a:t>être </a:t>
            </a:r>
            <a:r>
              <a:rPr lang="en-US" b="1" dirty="0" err="1" smtClean="0">
                <a:solidFill>
                  <a:srgbClr val="00F972"/>
                </a:solidFill>
              </a:rPr>
              <a:t>entendu</a:t>
            </a:r>
            <a:endParaRPr lang="en-US" b="1" dirty="0">
              <a:solidFill>
                <a:srgbClr val="00F972"/>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6282" y="3531703"/>
            <a:ext cx="4398924" cy="2778775"/>
          </a:xfrm>
          <a:prstGeom prst="rect">
            <a:avLst/>
          </a:prstGeom>
        </p:spPr>
      </p:pic>
      <p:sp>
        <p:nvSpPr>
          <p:cNvPr id="7" name="Title 1"/>
          <p:cNvSpPr>
            <a:spLocks noGrp="1"/>
          </p:cNvSpPr>
          <p:nvPr>
            <p:ph type="title"/>
          </p:nvPr>
        </p:nvSpPr>
        <p:spPr>
          <a:xfrm>
            <a:off x="366365" y="1428738"/>
            <a:ext cx="8241201" cy="1997371"/>
          </a:xfrm>
        </p:spPr>
        <p:txBody>
          <a:bodyPr>
            <a:normAutofit fontScale="90000"/>
          </a:bodyPr>
          <a:lstStyle/>
          <a:p>
            <a:r>
              <a:rPr lang="fr-FR" sz="2800" dirty="0">
                <a:solidFill>
                  <a:schemeClr val="bg1"/>
                </a:solidFill>
              </a:rPr>
              <a:t>« </a:t>
            </a:r>
            <a:r>
              <a:rPr lang="fr-FR" sz="2800" dirty="0">
                <a:solidFill>
                  <a:srgbClr val="00F972"/>
                </a:solidFill>
              </a:rPr>
              <a:t>Ecoutez</a:t>
            </a:r>
            <a:r>
              <a:rPr lang="fr-FR" sz="2800" dirty="0">
                <a:solidFill>
                  <a:schemeClr val="bg1"/>
                </a:solidFill>
              </a:rPr>
              <a:t> donc ma défense, au plaidoyer de mes lèvres, prêtez l’oreille.” </a:t>
            </a:r>
            <a:r>
              <a:rPr lang="fr-FR" sz="2800" dirty="0" smtClean="0">
                <a:solidFill>
                  <a:schemeClr val="bg1"/>
                </a:solidFill>
              </a:rPr>
              <a:t>(13:6</a:t>
            </a:r>
            <a:r>
              <a:rPr lang="fr-FR" sz="2800" dirty="0">
                <a:solidFill>
                  <a:schemeClr val="bg1"/>
                </a:solidFill>
              </a:rPr>
              <a:t>) </a:t>
            </a:r>
            <a:r>
              <a:rPr lang="fr-FR" sz="2800" dirty="0" smtClean="0">
                <a:solidFill>
                  <a:schemeClr val="bg1"/>
                </a:solidFill>
              </a:rPr>
              <a:t/>
            </a:r>
            <a:br>
              <a:rPr lang="fr-FR" sz="2800" dirty="0" smtClean="0">
                <a:solidFill>
                  <a:schemeClr val="bg1"/>
                </a:solidFill>
              </a:rPr>
            </a:br>
            <a:r>
              <a:rPr lang="fr-FR" sz="2800" dirty="0" smtClean="0">
                <a:solidFill>
                  <a:schemeClr val="bg1"/>
                </a:solidFill>
              </a:rPr>
              <a:t>“</a:t>
            </a:r>
            <a:r>
              <a:rPr lang="fr-FR" sz="2800" dirty="0">
                <a:solidFill>
                  <a:schemeClr val="bg1"/>
                </a:solidFill>
              </a:rPr>
              <a:t>Taisez-vous ! Laissez-moi ! </a:t>
            </a:r>
            <a:r>
              <a:rPr lang="fr-FR" sz="2800" dirty="0">
                <a:solidFill>
                  <a:srgbClr val="00F972"/>
                </a:solidFill>
              </a:rPr>
              <a:t>C’est moi qui vais parler</a:t>
            </a:r>
            <a:r>
              <a:rPr lang="fr-FR" sz="2800" dirty="0">
                <a:solidFill>
                  <a:schemeClr val="bg1"/>
                </a:solidFill>
              </a:rPr>
              <a:t>.” (v.13) “</a:t>
            </a:r>
            <a:r>
              <a:rPr lang="fr-FR" sz="2800" dirty="0">
                <a:solidFill>
                  <a:srgbClr val="00F972"/>
                </a:solidFill>
              </a:rPr>
              <a:t>Ecoutez, écoutez ma parole</a:t>
            </a:r>
            <a:r>
              <a:rPr lang="fr-FR" sz="2800" dirty="0">
                <a:solidFill>
                  <a:schemeClr val="bg1"/>
                </a:solidFill>
              </a:rPr>
              <a:t>, que mon explication entre en vos oreilles.” (v.17). </a:t>
            </a:r>
            <a:endParaRPr lang="en-US" sz="2800" dirty="0">
              <a:solidFill>
                <a:schemeClr val="bg1"/>
              </a:solidFill>
            </a:endParaRPr>
          </a:p>
        </p:txBody>
      </p:sp>
    </p:spTree>
    <p:extLst>
      <p:ext uri="{BB962C8B-B14F-4D97-AF65-F5344CB8AC3E}">
        <p14:creationId xmlns:p14="http://schemas.microsoft.com/office/powerpoint/2010/main" val="7740283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83" y="-266800"/>
            <a:ext cx="7886700" cy="1325563"/>
          </a:xfrm>
        </p:spPr>
        <p:txBody>
          <a:bodyPr/>
          <a:lstStyle/>
          <a:p>
            <a:pPr algn="l"/>
            <a:r>
              <a:rPr lang="en-US" dirty="0" err="1" smtClean="0">
                <a:solidFill>
                  <a:schemeClr val="bg2"/>
                </a:solidFill>
              </a:rPr>
              <a:t>Parlons</a:t>
            </a:r>
            <a:r>
              <a:rPr lang="en-US" dirty="0" smtClean="0">
                <a:solidFill>
                  <a:schemeClr val="bg2"/>
                </a:solidFill>
              </a:rPr>
              <a:t>-en</a:t>
            </a:r>
            <a:endParaRPr lang="en-US" dirty="0">
              <a:solidFill>
                <a:schemeClr val="bg2"/>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06519" y="151688"/>
            <a:ext cx="2209289" cy="1417074"/>
          </a:xfrm>
          <a:prstGeom prst="rect">
            <a:avLst/>
          </a:prstGeom>
        </p:spPr>
      </p:pic>
      <p:sp>
        <p:nvSpPr>
          <p:cNvPr id="8" name="Rectangle 7"/>
          <p:cNvSpPr/>
          <p:nvPr/>
        </p:nvSpPr>
        <p:spPr>
          <a:xfrm>
            <a:off x="0" y="879628"/>
            <a:ext cx="8815809" cy="5940087"/>
          </a:xfrm>
          <a:prstGeom prst="rect">
            <a:avLst/>
          </a:prstGeom>
        </p:spPr>
        <p:txBody>
          <a:bodyPr wrap="square">
            <a:spAutoFit/>
          </a:bodyPr>
          <a:lstStyle/>
          <a:p>
            <a:pPr marL="457200" lvl="0" indent="-457200" fontAlgn="base">
              <a:spcAft>
                <a:spcPts val="1200"/>
              </a:spcAft>
              <a:buFont typeface="+mj-lt"/>
              <a:buAutoNum type="arabicPeriod"/>
            </a:pPr>
            <a:r>
              <a:rPr lang="fr-FR" sz="2400" dirty="0">
                <a:solidFill>
                  <a:schemeClr val="bg1"/>
                </a:solidFill>
              </a:rPr>
              <a:t>Job compare ses amis à des torrents gorgés </a:t>
            </a:r>
            <a:r>
              <a:rPr lang="fr-FR" sz="2400" dirty="0" smtClean="0">
                <a:solidFill>
                  <a:schemeClr val="bg1"/>
                </a:solidFill>
              </a:rPr>
              <a:t>				          d’eau </a:t>
            </a:r>
            <a:r>
              <a:rPr lang="fr-FR" sz="2400" dirty="0">
                <a:solidFill>
                  <a:schemeClr val="bg1"/>
                </a:solidFill>
              </a:rPr>
              <a:t>pendant la saison des pluies, mais taris </a:t>
            </a:r>
            <a:r>
              <a:rPr lang="fr-FR" sz="2400" dirty="0" smtClean="0">
                <a:solidFill>
                  <a:schemeClr val="bg1"/>
                </a:solidFill>
              </a:rPr>
              <a:t>			       lorsque </a:t>
            </a:r>
            <a:r>
              <a:rPr lang="fr-FR" sz="2400" dirty="0">
                <a:solidFill>
                  <a:schemeClr val="bg1"/>
                </a:solidFill>
              </a:rPr>
              <a:t>la saison sèche arrive et qu’on a le plus besoin d’eau </a:t>
            </a:r>
            <a:r>
              <a:rPr lang="fr-FR" sz="2400" dirty="0" smtClean="0">
                <a:solidFill>
                  <a:schemeClr val="bg1"/>
                </a:solidFill>
              </a:rPr>
              <a:t>     (</a:t>
            </a:r>
            <a:r>
              <a:rPr lang="fr-FR" sz="2400" dirty="0">
                <a:solidFill>
                  <a:schemeClr val="bg1"/>
                </a:solidFill>
              </a:rPr>
              <a:t>6 :15-17). </a:t>
            </a:r>
            <a:r>
              <a:rPr lang="fr-FR" sz="2400" dirty="0">
                <a:solidFill>
                  <a:srgbClr val="00F972"/>
                </a:solidFill>
              </a:rPr>
              <a:t>La </a:t>
            </a:r>
            <a:r>
              <a:rPr lang="fr-FR" sz="2400" b="1" dirty="0">
                <a:solidFill>
                  <a:srgbClr val="00F972"/>
                </a:solidFill>
              </a:rPr>
              <a:t>loyauté</a:t>
            </a:r>
            <a:r>
              <a:rPr lang="fr-FR" sz="2400" b="1" dirty="0">
                <a:solidFill>
                  <a:schemeClr val="bg1"/>
                </a:solidFill>
              </a:rPr>
              <a:t> </a:t>
            </a:r>
            <a:r>
              <a:rPr lang="fr-FR" sz="2400" dirty="0">
                <a:solidFill>
                  <a:schemeClr val="bg1"/>
                </a:solidFill>
              </a:rPr>
              <a:t>: soutenir quelqu’un en toute circonstan­ce. Demeurer un ami loyal pour celui qui souffre, celui qui a perdu le chemin… Qu’est-ce que cela veut dire concrètement?  Et si cette personne a perdu la foi ? Comment réagirais-tu ? Resterais-tu son ami ? Quelle sorte d’ami… comme les amis de Job ?</a:t>
            </a:r>
            <a:endParaRPr lang="en-GB" sz="2400" dirty="0">
              <a:solidFill>
                <a:schemeClr val="bg1"/>
              </a:solidFill>
            </a:endParaRPr>
          </a:p>
          <a:p>
            <a:pPr marL="457200" lvl="0" indent="-457200" fontAlgn="base">
              <a:spcAft>
                <a:spcPts val="1200"/>
              </a:spcAft>
              <a:buFont typeface="+mj-lt"/>
              <a:buAutoNum type="arabicPeriod"/>
            </a:pPr>
            <a:r>
              <a:rPr lang="fr-BE" sz="2400" dirty="0">
                <a:solidFill>
                  <a:srgbClr val="00F972"/>
                </a:solidFill>
              </a:rPr>
              <a:t>Des amis tels de </a:t>
            </a:r>
            <a:r>
              <a:rPr lang="fr-BE" sz="2400" b="1" dirty="0">
                <a:solidFill>
                  <a:srgbClr val="00F972"/>
                </a:solidFill>
              </a:rPr>
              <a:t>misérables</a:t>
            </a:r>
            <a:r>
              <a:rPr lang="fr-BE" sz="2400" dirty="0">
                <a:solidFill>
                  <a:srgbClr val="00F972"/>
                </a:solidFill>
              </a:rPr>
              <a:t> </a:t>
            </a:r>
            <a:r>
              <a:rPr lang="fr-BE" sz="2400" b="1" dirty="0">
                <a:solidFill>
                  <a:srgbClr val="00F972"/>
                </a:solidFill>
              </a:rPr>
              <a:t>docteurs </a:t>
            </a:r>
            <a:r>
              <a:rPr lang="fr-BE" sz="2400" dirty="0">
                <a:solidFill>
                  <a:schemeClr val="bg1"/>
                </a:solidFill>
              </a:rPr>
              <a:t>qui n'ont que des beaux discours…  Quelles démarches concrètes et pratiques peuvent être entreprises pour éviter cela ?</a:t>
            </a:r>
            <a:endParaRPr lang="en-GB" sz="2400" dirty="0">
              <a:solidFill>
                <a:schemeClr val="bg1"/>
              </a:solidFill>
            </a:endParaRPr>
          </a:p>
          <a:p>
            <a:pPr marL="457200" lvl="0" indent="-457200" fontAlgn="base">
              <a:spcAft>
                <a:spcPts val="1200"/>
              </a:spcAft>
              <a:buFont typeface="+mj-lt"/>
              <a:buAutoNum type="arabicPeriod"/>
            </a:pPr>
            <a:r>
              <a:rPr lang="fr-BE" sz="2400" i="1" dirty="0">
                <a:solidFill>
                  <a:schemeClr val="bg1"/>
                </a:solidFill>
              </a:rPr>
              <a:t>"L'insensé même, quand il se tait, passe pour sage; celui qui ferme ses lèvres est un homme intelligent" (Prov 17:28)</a:t>
            </a:r>
            <a:r>
              <a:rPr lang="fr-BE" sz="2400" i="1" dirty="0">
                <a:solidFill>
                  <a:srgbClr val="00F972"/>
                </a:solidFill>
              </a:rPr>
              <a:t>.  </a:t>
            </a:r>
            <a:r>
              <a:rPr lang="fr-BE" sz="2400" b="1" dirty="0">
                <a:solidFill>
                  <a:srgbClr val="00F972"/>
                </a:solidFill>
              </a:rPr>
              <a:t>Le silence, signe de sagesse…</a:t>
            </a:r>
            <a:r>
              <a:rPr lang="fr-BE" sz="2400" dirty="0">
                <a:solidFill>
                  <a:schemeClr val="bg1"/>
                </a:solidFill>
              </a:rPr>
              <a:t>  Quel est l'avantage du silence ? (du temps pour écouter et pour réfléchir…)</a:t>
            </a:r>
            <a:endParaRPr lang="en-GB" sz="2400" dirty="0">
              <a:solidFill>
                <a:schemeClr val="bg1"/>
              </a:solidFill>
            </a:endParaRPr>
          </a:p>
        </p:txBody>
      </p:sp>
    </p:spTree>
    <p:extLst>
      <p:ext uri="{BB962C8B-B14F-4D97-AF65-F5344CB8AC3E}">
        <p14:creationId xmlns:p14="http://schemas.microsoft.com/office/powerpoint/2010/main" val="4293399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970"/>
            <a:ext cx="7886700" cy="1325563"/>
          </a:xfrm>
        </p:spPr>
        <p:txBody>
          <a:bodyPr/>
          <a:lstStyle/>
          <a:p>
            <a:pPr algn="l"/>
            <a:r>
              <a:rPr lang="en-US" dirty="0" err="1" smtClean="0">
                <a:solidFill>
                  <a:schemeClr val="bg1"/>
                </a:solidFill>
              </a:rPr>
              <a:t>Parlons</a:t>
            </a:r>
            <a:r>
              <a:rPr lang="en-US" dirty="0" smtClean="0">
                <a:solidFill>
                  <a:schemeClr val="bg1"/>
                </a:solidFill>
              </a:rPr>
              <a:t>-en</a:t>
            </a:r>
            <a:endParaRPr lang="en-US" dirty="0">
              <a:solidFill>
                <a:schemeClr val="bg1"/>
              </a:solidFill>
            </a:endParaRPr>
          </a:p>
        </p:txBody>
      </p:sp>
      <p:sp>
        <p:nvSpPr>
          <p:cNvPr id="3" name="Content Placeholder 2"/>
          <p:cNvSpPr>
            <a:spLocks noGrp="1"/>
          </p:cNvSpPr>
          <p:nvPr>
            <p:ph idx="1"/>
          </p:nvPr>
        </p:nvSpPr>
        <p:spPr>
          <a:xfrm>
            <a:off x="180239" y="1536752"/>
            <a:ext cx="8432784" cy="5630736"/>
          </a:xfrm>
        </p:spPr>
        <p:txBody>
          <a:bodyPr>
            <a:normAutofit fontScale="85000" lnSpcReduction="10000"/>
          </a:bodyPr>
          <a:lstStyle/>
          <a:p>
            <a:pPr lvl="0" fontAlgn="base">
              <a:spcAft>
                <a:spcPts val="1800"/>
              </a:spcAft>
            </a:pPr>
            <a:r>
              <a:rPr lang="fr-BE" b="1" dirty="0">
                <a:solidFill>
                  <a:srgbClr val="00F972"/>
                </a:solidFill>
              </a:rPr>
              <a:t>Le désir d'être écouté et compris</a:t>
            </a:r>
            <a:r>
              <a:rPr lang="fr-BE" dirty="0">
                <a:solidFill>
                  <a:srgbClr val="00F972"/>
                </a:solidFill>
              </a:rPr>
              <a:t> </a:t>
            </a:r>
            <a:r>
              <a:rPr lang="fr-BE" dirty="0">
                <a:solidFill>
                  <a:schemeClr val="bg1">
                    <a:lumMod val="95000"/>
                  </a:schemeClr>
                </a:solidFill>
              </a:rPr>
              <a:t>a un lien avec notre besoin d'échapper à ce qui nous divise, à combler le fossé qui nous sépare.  Qu'est-ce que signifie pour toi "être écouté" ?  Quelqu'un t'a-t-il un jour dit que tu n'écoutais pas ?  Qu'est-ce qui est le plus difficile lorsqu'on écoute quelqu'un ?  Combien de temps consacres-tu à écouter les gens qui sont importants dans ta vie ?  Quels avantages pourrions-nous tirer si nous nous écoutions réellement ?</a:t>
            </a:r>
            <a:endParaRPr lang="en-GB" dirty="0">
              <a:solidFill>
                <a:schemeClr val="bg1">
                  <a:lumMod val="95000"/>
                </a:schemeClr>
              </a:solidFill>
            </a:endParaRPr>
          </a:p>
          <a:p>
            <a:pPr lvl="0" fontAlgn="base">
              <a:spcAft>
                <a:spcPts val="1800"/>
              </a:spcAft>
            </a:pPr>
            <a:r>
              <a:rPr lang="fr-BE" b="1" dirty="0">
                <a:solidFill>
                  <a:srgbClr val="00F972"/>
                </a:solidFill>
              </a:rPr>
              <a:t>Les défenseurs de Dieu</a:t>
            </a:r>
            <a:r>
              <a:rPr lang="fr-BE" dirty="0">
                <a:solidFill>
                  <a:srgbClr val="00F972"/>
                </a:solidFill>
              </a:rPr>
              <a:t>. </a:t>
            </a:r>
            <a:r>
              <a:rPr lang="fr-BE" dirty="0">
                <a:solidFill>
                  <a:schemeClr val="bg1">
                    <a:lumMod val="95000"/>
                  </a:schemeClr>
                </a:solidFill>
              </a:rPr>
              <a:t>Dieu a-t-il besoin de gens pour le défendre ? Dans le principe, est-ce bon / mauvais ?  Pourquoi ou pourquoi pas ?  Ton image de Dieu doit-elle être défendue auprès de gens qui ne sont pas croyants ?  </a:t>
            </a:r>
            <a:endParaRPr lang="en-GB" dirty="0">
              <a:solidFill>
                <a:schemeClr val="bg1">
                  <a:lumMod val="95000"/>
                </a:schemeClr>
              </a:solidFill>
            </a:endParaRPr>
          </a:p>
          <a:p>
            <a:pPr lvl="0">
              <a:lnSpc>
                <a:spcPct val="110000"/>
              </a:lnSpc>
              <a:spcAft>
                <a:spcPts val="1800"/>
              </a:spcAft>
            </a:pPr>
            <a:endParaRPr lang="en-US" dirty="0">
              <a:solidFill>
                <a:schemeClr val="bg1">
                  <a:lumMod val="95000"/>
                </a:schemeClr>
              </a:solidFill>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06519" y="151688"/>
            <a:ext cx="2209289" cy="1417074"/>
          </a:xfrm>
          <a:prstGeom prst="rect">
            <a:avLst/>
          </a:prstGeom>
        </p:spPr>
      </p:pic>
    </p:spTree>
    <p:extLst>
      <p:ext uri="{BB962C8B-B14F-4D97-AF65-F5344CB8AC3E}">
        <p14:creationId xmlns:p14="http://schemas.microsoft.com/office/powerpoint/2010/main" val="40853086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69" y="1316052"/>
            <a:ext cx="8701643" cy="1997371"/>
          </a:xfrm>
        </p:spPr>
        <p:txBody>
          <a:bodyPr>
            <a:noAutofit/>
          </a:bodyPr>
          <a:lstStyle/>
          <a:p>
            <a:r>
              <a:rPr lang="fr-BE" sz="2400" dirty="0">
                <a:solidFill>
                  <a:schemeClr val="bg1"/>
                </a:solidFill>
              </a:rPr>
              <a:t>“Mais je veux parler au Tout-Puissant; </a:t>
            </a:r>
            <a:r>
              <a:rPr lang="fr-BE" sz="2400" dirty="0" smtClean="0">
                <a:solidFill>
                  <a:schemeClr val="bg1"/>
                </a:solidFill>
              </a:rPr>
              <a:t/>
            </a:r>
            <a:br>
              <a:rPr lang="fr-BE" sz="2400" dirty="0" smtClean="0">
                <a:solidFill>
                  <a:schemeClr val="bg1"/>
                </a:solidFill>
              </a:rPr>
            </a:br>
            <a:r>
              <a:rPr lang="fr-BE" sz="2400" dirty="0" smtClean="0">
                <a:solidFill>
                  <a:schemeClr val="bg1"/>
                </a:solidFill>
              </a:rPr>
              <a:t>je </a:t>
            </a:r>
            <a:r>
              <a:rPr lang="fr-BE" sz="2400" dirty="0">
                <a:solidFill>
                  <a:schemeClr val="bg1"/>
                </a:solidFill>
              </a:rPr>
              <a:t>veux plaider ma cause devant Dieu" (v.3). </a:t>
            </a:r>
            <a:r>
              <a:rPr lang="fr-BE" sz="2400" dirty="0" smtClean="0">
                <a:solidFill>
                  <a:schemeClr val="bg1"/>
                </a:solidFill>
              </a:rPr>
              <a:t/>
            </a:r>
            <a:br>
              <a:rPr lang="fr-BE" sz="2400" dirty="0" smtClean="0">
                <a:solidFill>
                  <a:schemeClr val="bg1"/>
                </a:solidFill>
              </a:rPr>
            </a:br>
            <a:r>
              <a:rPr lang="fr-BE" sz="2400" dirty="0" smtClean="0">
                <a:solidFill>
                  <a:schemeClr val="bg1"/>
                </a:solidFill>
              </a:rPr>
              <a:t>“</a:t>
            </a:r>
            <a:r>
              <a:rPr lang="fr-BE" sz="2400" dirty="0">
                <a:solidFill>
                  <a:schemeClr val="bg1"/>
                </a:solidFill>
              </a:rPr>
              <a:t>Cela même peut m’être salutaire, car un impie n’oserait jamais paraître en sa présence. Ecoutez, écoutez mon propos : que mon explication parvienne à vos oreilles. Qu’on me laisse exposer mon droit; je sais que c’est moi qui ai raison.  Qui voudrait m’accuser ? Dès maintenant, je me tairais et j’expirerais.” (v. 16-19)</a:t>
            </a:r>
            <a:endParaRPr lang="en-GB" sz="2400" dirty="0">
              <a:solidFill>
                <a:schemeClr val="bg1"/>
              </a:solidFill>
            </a:endParaRPr>
          </a:p>
        </p:txBody>
      </p:sp>
      <p:sp>
        <p:nvSpPr>
          <p:cNvPr id="5" name="Title 1"/>
          <p:cNvSpPr txBox="1">
            <a:spLocks/>
          </p:cNvSpPr>
          <p:nvPr/>
        </p:nvSpPr>
        <p:spPr>
          <a:xfrm>
            <a:off x="0" y="-259371"/>
            <a:ext cx="9144000" cy="157542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solidFill>
                  <a:srgbClr val="00F972"/>
                </a:solidFill>
              </a:rPr>
              <a:t>L’espoir</a:t>
            </a:r>
            <a:r>
              <a:rPr lang="en-US" b="1" dirty="0" smtClean="0">
                <a:solidFill>
                  <a:srgbClr val="00F972"/>
                </a:solidFill>
              </a:rPr>
              <a:t> de </a:t>
            </a:r>
            <a:r>
              <a:rPr lang="en-US" b="1" dirty="0" err="1" smtClean="0">
                <a:solidFill>
                  <a:srgbClr val="00F972"/>
                </a:solidFill>
              </a:rPr>
              <a:t>raisonner</a:t>
            </a:r>
            <a:r>
              <a:rPr lang="en-US" b="1" dirty="0" smtClean="0">
                <a:solidFill>
                  <a:srgbClr val="00F972"/>
                </a:solidFill>
              </a:rPr>
              <a:t> avec </a:t>
            </a:r>
            <a:r>
              <a:rPr lang="en-US" b="1" dirty="0" err="1" smtClean="0">
                <a:solidFill>
                  <a:srgbClr val="00F972"/>
                </a:solidFill>
              </a:rPr>
              <a:t>Dieu</a:t>
            </a:r>
            <a:r>
              <a:rPr lang="en-US" b="1" dirty="0" smtClean="0">
                <a:solidFill>
                  <a:srgbClr val="00F972"/>
                </a:solidFill>
              </a:rPr>
              <a:t> en </a:t>
            </a:r>
            <a:r>
              <a:rPr lang="en-US" b="1" dirty="0" err="1" smtClean="0">
                <a:solidFill>
                  <a:srgbClr val="00F972"/>
                </a:solidFill>
              </a:rPr>
              <a:t>toute</a:t>
            </a:r>
            <a:r>
              <a:rPr lang="en-US" b="1" dirty="0" smtClean="0">
                <a:solidFill>
                  <a:srgbClr val="00F972"/>
                </a:solidFill>
              </a:rPr>
              <a:t> </a:t>
            </a:r>
            <a:r>
              <a:rPr lang="en-US" b="1" dirty="0" err="1" smtClean="0">
                <a:solidFill>
                  <a:srgbClr val="00F972"/>
                </a:solidFill>
              </a:rPr>
              <a:t>liberté</a:t>
            </a:r>
            <a:endParaRPr lang="en-US" b="1" dirty="0">
              <a:solidFill>
                <a:srgbClr val="00F972"/>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8802" y="3728230"/>
            <a:ext cx="4535979" cy="2931747"/>
          </a:xfrm>
          <a:prstGeom prst="rect">
            <a:avLst/>
          </a:prstGeom>
        </p:spPr>
      </p:pic>
    </p:spTree>
    <p:extLst>
      <p:ext uri="{BB962C8B-B14F-4D97-AF65-F5344CB8AC3E}">
        <p14:creationId xmlns:p14="http://schemas.microsoft.com/office/powerpoint/2010/main" val="401787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439" y="1108272"/>
            <a:ext cx="8741098" cy="5454918"/>
          </a:xfrm>
        </p:spPr>
        <p:txBody>
          <a:bodyPr>
            <a:normAutofit fontScale="92500" lnSpcReduction="20000"/>
          </a:bodyPr>
          <a:lstStyle/>
          <a:p>
            <a:pPr marL="0" indent="0">
              <a:lnSpc>
                <a:spcPct val="110000"/>
              </a:lnSpc>
              <a:buNone/>
            </a:pPr>
            <a:r>
              <a:rPr lang="nl-NL" sz="2500" dirty="0" smtClean="0">
                <a:solidFill>
                  <a:srgbClr val="FFFFFF"/>
                </a:solidFill>
              </a:rPr>
              <a:t>“</a:t>
            </a:r>
            <a:r>
              <a:rPr lang="fr-BE" sz="2500" dirty="0">
                <a:solidFill>
                  <a:srgbClr val="FFFFFF"/>
                </a:solidFill>
              </a:rPr>
              <a:t>Je voudrais suggérer que non seulement c'est acceptable, mais que ça peut même être une caractéristique d'une personne réellement pieuse.  L'honnêteté au lieu de la flatterie. Nous ne pouvons pas aimer Dieu de tout notre cœur et de toute notre âme si nous avons l'impression qu'il faille censurer nos sentiments, si nous feignons l'amour et la reconnaissance alors que nous ne la ressentons pas.  Si nous sommes révoltés sur la façon dont la vie nous a traités et que nous avons l'impression que nous ne pouvons/osons pas suggérer que 'le monde de Dieu pourrait être injuste', alors nous ne sommes pas émotionnellement honnêtes dans nos prières.  Si tous nos sentiments sont légitimes, pourquoi ne pourrions-nous pas les partager avec Dieu ?  Etre fâché sur quelqu'un qui a de l'importance pour nous – un parent, un ami, même Dieu – ne signifie pas que la relation va se briser.  La colère peut faire partie d'une relation saine.  C'est bien de se rendre compte que </a:t>
            </a:r>
            <a:r>
              <a:rPr lang="fr-BE" sz="2500" b="1" dirty="0">
                <a:solidFill>
                  <a:srgbClr val="00F972"/>
                </a:solidFill>
              </a:rPr>
              <a:t>Dieu est de notre côté, et non pas du côté du malheur</a:t>
            </a:r>
            <a:r>
              <a:rPr lang="fr-BE" sz="2500" b="1" dirty="0">
                <a:solidFill>
                  <a:srgbClr val="FFFFFF"/>
                </a:solidFill>
              </a:rPr>
              <a:t>. </a:t>
            </a:r>
            <a:r>
              <a:rPr lang="nl-NL" sz="2500" b="1" dirty="0" smtClean="0">
                <a:solidFill>
                  <a:srgbClr val="FFFFFF"/>
                </a:solidFill>
              </a:rPr>
              <a:t>”</a:t>
            </a:r>
            <a:r>
              <a:rPr lang="nl-NL" sz="2500" dirty="0" smtClean="0">
                <a:solidFill>
                  <a:srgbClr val="FFFFFF"/>
                </a:solidFill>
              </a:rPr>
              <a:t>  </a:t>
            </a:r>
          </a:p>
          <a:p>
            <a:pPr marL="0" indent="0">
              <a:lnSpc>
                <a:spcPct val="110000"/>
              </a:lnSpc>
              <a:buNone/>
            </a:pPr>
            <a:r>
              <a:rPr lang="nl-NL" sz="1500" dirty="0" smtClean="0">
                <a:solidFill>
                  <a:srgbClr val="FFFFFF"/>
                </a:solidFill>
              </a:rPr>
              <a:t>(</a:t>
            </a:r>
            <a:r>
              <a:rPr lang="nl-NL" sz="1500" dirty="0" smtClean="0">
                <a:solidFill>
                  <a:srgbClr val="FFFFFF"/>
                </a:solidFill>
              </a:rPr>
              <a:t>HAROLD KUSHNER)</a:t>
            </a:r>
            <a:endParaRPr lang="en-GB" sz="1500" dirty="0">
              <a:solidFill>
                <a:srgbClr val="FFFFFF"/>
              </a:solidFill>
            </a:endParaRPr>
          </a:p>
          <a:p>
            <a:endParaRPr lang="en-US" dirty="0">
              <a:solidFill>
                <a:srgbClr val="FFFFFF"/>
              </a:solidFill>
            </a:endParaRPr>
          </a:p>
        </p:txBody>
      </p:sp>
      <p:sp>
        <p:nvSpPr>
          <p:cNvPr id="6" name="Title 5"/>
          <p:cNvSpPr>
            <a:spLocks noGrp="1"/>
          </p:cNvSpPr>
          <p:nvPr>
            <p:ph type="title"/>
          </p:nvPr>
        </p:nvSpPr>
        <p:spPr>
          <a:xfrm>
            <a:off x="181439" y="-109554"/>
            <a:ext cx="8741098" cy="1143000"/>
          </a:xfrm>
        </p:spPr>
        <p:txBody>
          <a:bodyPr>
            <a:normAutofit fontScale="90000"/>
          </a:bodyPr>
          <a:lstStyle/>
          <a:p>
            <a:r>
              <a:rPr lang="nl-NL" b="1" dirty="0" smtClean="0">
                <a:solidFill>
                  <a:srgbClr val="00F972"/>
                </a:solidFill>
              </a:rPr>
              <a:t>Est-</a:t>
            </a:r>
            <a:r>
              <a:rPr lang="nl-NL" b="1" dirty="0" err="1" smtClean="0">
                <a:solidFill>
                  <a:srgbClr val="00F972"/>
                </a:solidFill>
              </a:rPr>
              <a:t>ce</a:t>
            </a:r>
            <a:r>
              <a:rPr lang="nl-NL" b="1" dirty="0" smtClean="0">
                <a:solidFill>
                  <a:srgbClr val="00F972"/>
                </a:solidFill>
              </a:rPr>
              <a:t> </a:t>
            </a:r>
            <a:r>
              <a:rPr lang="nl-NL" b="1" dirty="0" err="1" smtClean="0">
                <a:solidFill>
                  <a:srgbClr val="00F972"/>
                </a:solidFill>
              </a:rPr>
              <a:t>acceptable</a:t>
            </a:r>
            <a:r>
              <a:rPr lang="nl-NL" b="1" dirty="0" smtClean="0">
                <a:solidFill>
                  <a:srgbClr val="00F972"/>
                </a:solidFill>
              </a:rPr>
              <a:t> </a:t>
            </a:r>
            <a:r>
              <a:rPr lang="nl-NL" b="1" dirty="0" err="1" smtClean="0">
                <a:solidFill>
                  <a:srgbClr val="00F972"/>
                </a:solidFill>
              </a:rPr>
              <a:t>d’</a:t>
            </a:r>
            <a:r>
              <a:rPr lang="nl-NL" b="1" dirty="0" err="1" smtClean="0">
                <a:solidFill>
                  <a:srgbClr val="00F972"/>
                </a:solidFill>
              </a:rPr>
              <a:t>être</a:t>
            </a:r>
            <a:r>
              <a:rPr lang="nl-NL" b="1" dirty="0" smtClean="0">
                <a:solidFill>
                  <a:srgbClr val="00F972"/>
                </a:solidFill>
              </a:rPr>
              <a:t> </a:t>
            </a:r>
            <a:r>
              <a:rPr lang="nl-NL" b="1" dirty="0" err="1" smtClean="0">
                <a:solidFill>
                  <a:srgbClr val="00F972"/>
                </a:solidFill>
              </a:rPr>
              <a:t>fâché</a:t>
            </a:r>
            <a:r>
              <a:rPr lang="nl-NL" b="1" dirty="0" smtClean="0">
                <a:solidFill>
                  <a:srgbClr val="00F972"/>
                </a:solidFill>
              </a:rPr>
              <a:t> </a:t>
            </a:r>
            <a:r>
              <a:rPr lang="nl-NL" b="1" dirty="0" err="1" smtClean="0">
                <a:solidFill>
                  <a:srgbClr val="00F972"/>
                </a:solidFill>
              </a:rPr>
              <a:t>sur</a:t>
            </a:r>
            <a:r>
              <a:rPr lang="nl-NL" b="1" dirty="0" smtClean="0">
                <a:solidFill>
                  <a:srgbClr val="00F972"/>
                </a:solidFill>
              </a:rPr>
              <a:t> </a:t>
            </a:r>
            <a:r>
              <a:rPr lang="nl-NL" b="1" dirty="0" err="1" smtClean="0">
                <a:solidFill>
                  <a:srgbClr val="00F972"/>
                </a:solidFill>
              </a:rPr>
              <a:t>Dieu</a:t>
            </a:r>
            <a:r>
              <a:rPr lang="nl-NL" b="1" dirty="0" smtClean="0">
                <a:solidFill>
                  <a:srgbClr val="00F972"/>
                </a:solidFill>
              </a:rPr>
              <a:t>?</a:t>
            </a:r>
            <a:endParaRPr lang="en-US" dirty="0">
              <a:solidFill>
                <a:srgbClr val="00F972"/>
              </a:solidFill>
            </a:endParaRPr>
          </a:p>
        </p:txBody>
      </p:sp>
    </p:spTree>
    <p:extLst>
      <p:ext uri="{BB962C8B-B14F-4D97-AF65-F5344CB8AC3E}">
        <p14:creationId xmlns:p14="http://schemas.microsoft.com/office/powerpoint/2010/main" val="127194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191" y="-272639"/>
            <a:ext cx="7886700" cy="1325563"/>
          </a:xfrm>
        </p:spPr>
        <p:txBody>
          <a:bodyPr>
            <a:normAutofit/>
          </a:bodyPr>
          <a:lstStyle/>
          <a:p>
            <a:pPr algn="l"/>
            <a:r>
              <a:rPr lang="en-US" dirty="0" err="1" smtClean="0">
                <a:solidFill>
                  <a:srgbClr val="FFFFFF"/>
                </a:solidFill>
              </a:rPr>
              <a:t>Parlons</a:t>
            </a:r>
            <a:r>
              <a:rPr lang="en-US" dirty="0" smtClean="0">
                <a:solidFill>
                  <a:srgbClr val="FFFFFF"/>
                </a:solidFill>
              </a:rPr>
              <a:t>-en</a:t>
            </a:r>
            <a:endParaRPr lang="en-US" dirty="0">
              <a:solidFill>
                <a:srgbClr val="FFFFFF"/>
              </a:solidFill>
            </a:endParaRPr>
          </a:p>
        </p:txBody>
      </p:sp>
      <p:sp>
        <p:nvSpPr>
          <p:cNvPr id="3" name="Content Placeholder 2"/>
          <p:cNvSpPr>
            <a:spLocks noGrp="1"/>
          </p:cNvSpPr>
          <p:nvPr>
            <p:ph idx="1"/>
          </p:nvPr>
        </p:nvSpPr>
        <p:spPr>
          <a:xfrm>
            <a:off x="106730" y="1113784"/>
            <a:ext cx="8630837" cy="5513435"/>
          </a:xfrm>
        </p:spPr>
        <p:txBody>
          <a:bodyPr>
            <a:noAutofit/>
          </a:bodyPr>
          <a:lstStyle/>
          <a:p>
            <a:pPr lvl="0" fontAlgn="base"/>
            <a:r>
              <a:rPr lang="fr-BE" sz="2800" dirty="0">
                <a:solidFill>
                  <a:schemeClr val="bg1"/>
                </a:solidFill>
              </a:rPr>
              <a:t>"Si Dieu est un Dieu digne de notre adoration</a:t>
            </a:r>
            <a:r>
              <a:rPr lang="fr-BE" sz="2800" dirty="0" smtClean="0">
                <a:solidFill>
                  <a:schemeClr val="bg1"/>
                </a:solidFill>
              </a:rPr>
              <a:t>,           </a:t>
            </a:r>
            <a:r>
              <a:rPr lang="fr-BE" sz="2800" dirty="0">
                <a:solidFill>
                  <a:schemeClr val="bg1"/>
                </a:solidFill>
              </a:rPr>
              <a:t>alors Il est aussi un </a:t>
            </a:r>
            <a:r>
              <a:rPr lang="fr-BE" sz="2800" dirty="0">
                <a:solidFill>
                  <a:srgbClr val="00F972"/>
                </a:solidFill>
              </a:rPr>
              <a:t>Dieu qui préfère une colère honnête </a:t>
            </a:r>
            <a:r>
              <a:rPr lang="fr-BE" sz="2800" dirty="0">
                <a:solidFill>
                  <a:schemeClr val="bg1"/>
                </a:solidFill>
              </a:rPr>
              <a:t>plutôt qu'une flatterie calculée".  T'est-il déjà arrivé, tout comme Job, de devoir arrêter </a:t>
            </a:r>
            <a:r>
              <a:rPr lang="fr-BE" sz="2800" dirty="0" smtClean="0">
                <a:solidFill>
                  <a:schemeClr val="bg1"/>
                </a:solidFill>
              </a:rPr>
              <a:t>d'argumenter </a:t>
            </a:r>
            <a:r>
              <a:rPr lang="fr-BE" sz="2800" dirty="0">
                <a:solidFill>
                  <a:schemeClr val="bg1"/>
                </a:solidFill>
              </a:rPr>
              <a:t>avec des personnes pour t'adresser directement à Dieu ?  Qu'as-tu ressenti ? </a:t>
            </a:r>
            <a:endParaRPr lang="en-GB" sz="2800" dirty="0">
              <a:solidFill>
                <a:schemeClr val="bg1"/>
              </a:solidFill>
            </a:endParaRPr>
          </a:p>
          <a:p>
            <a:pPr lvl="0" fontAlgn="base"/>
            <a:r>
              <a:rPr lang="fr-BE" sz="2800" dirty="0">
                <a:solidFill>
                  <a:schemeClr val="bg1"/>
                </a:solidFill>
              </a:rPr>
              <a:t>Job est honnête.  Il ne veut pas feindre une piété qu'il ne ressent pas.  Il est </a:t>
            </a:r>
            <a:r>
              <a:rPr lang="fr-BE" sz="2800" dirty="0">
                <a:solidFill>
                  <a:srgbClr val="00F972"/>
                </a:solidFill>
              </a:rPr>
              <a:t>en colère contre Dieu</a:t>
            </a:r>
            <a:r>
              <a:rPr lang="fr-BE" sz="2800" dirty="0">
                <a:solidFill>
                  <a:schemeClr val="bg1"/>
                </a:solidFill>
              </a:rPr>
              <a:t>.  Comment réagis-tu à sa colère ?  Cela change-t-il ton opinion à son sujet ?  Un croyant peut-il se fâcher contre Dieu ?  Peut-il douter de l'existence de Dieu et malgré tout encore s'appeler croyant ?</a:t>
            </a:r>
            <a:endParaRPr lang="en-GB" sz="2800" dirty="0">
              <a:solidFill>
                <a:schemeClr val="bg1"/>
              </a:solidFill>
            </a:endParaRPr>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458" r="99634">
                        <a14:backgroundMark x1="31960" y1="69433" x2="31960" y2="69433"/>
                        <a14:backgroundMark x1="44048" y1="60606" x2="44048" y2="60606"/>
                        <a14:backgroundMark x1="66300" y1="46904" x2="66300" y2="46904"/>
                        <a14:backgroundMark x1="12912" y1="51515" x2="12912" y2="51515"/>
                      </a14:backgroundRemoval>
                    </a14:imgEffect>
                  </a14:imgLayer>
                </a14:imgProps>
              </a:ext>
              <a:ext uri="{28A0092B-C50C-407E-A947-70E740481C1C}">
                <a14:useLocalDpi xmlns:a14="http://schemas.microsoft.com/office/drawing/2010/main"/>
              </a:ext>
            </a:extLst>
          </a:blip>
          <a:srcRect/>
          <a:stretch/>
        </p:blipFill>
        <p:spPr>
          <a:xfrm>
            <a:off x="7236220" y="143886"/>
            <a:ext cx="1714807" cy="1588418"/>
          </a:xfrm>
          <a:prstGeom prst="rect">
            <a:avLst/>
          </a:prstGeom>
        </p:spPr>
      </p:pic>
    </p:spTree>
    <p:extLst>
      <p:ext uri="{BB962C8B-B14F-4D97-AF65-F5344CB8AC3E}">
        <p14:creationId xmlns:p14="http://schemas.microsoft.com/office/powerpoint/2010/main" val="1732314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TotalTime>
  <Words>903</Words>
  <Application>Microsoft Macintosh PowerPoint</Application>
  <PresentationFormat>On-screen Show (4:3)</PresentationFormat>
  <Paragraphs>42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Déclaration de l’espoir</vt:lpstr>
      <vt:lpstr>A travers les interventions des personnages impliqués, 3 thèses apparaissent : </vt:lpstr>
      <vt:lpstr>Parlons-en</vt:lpstr>
      <vt:lpstr>« Ecoutez donc ma défense, au plaidoyer de mes lèvres, prêtez l’oreille.” (13:6)  “Taisez-vous ! Laissez-moi ! C’est moi qui vais parler.” (v.13) “Ecoutez, écoutez ma parole, que mon explication entre en vos oreilles.” (v.17). </vt:lpstr>
      <vt:lpstr>Parlons-en</vt:lpstr>
      <vt:lpstr>Parlons-en</vt:lpstr>
      <vt:lpstr>“Mais je veux parler au Tout-Puissant;  je veux plaider ma cause devant Dieu" (v.3).  “Cela même peut m’être salutaire, car un impie n’oserait jamais paraître en sa présence. Ecoutez, écoutez mon propos : que mon explication parvienne à vos oreilles. Qu’on me laisse exposer mon droit; je sais que c’est moi qui ai raison.  Qui voudrait m’accuser ? Dès maintenant, je me tairais et j’expirerais.” (v. 16-19)</vt:lpstr>
      <vt:lpstr>Est-ce acceptable d’être fâché sur Dieu?</vt:lpstr>
      <vt:lpstr>Parlons-en</vt:lpstr>
      <vt:lpstr>PowerPoint Presentation</vt:lpstr>
      <vt:lpstr>PowerPoint Presentation</vt:lpstr>
      <vt:lpstr>“Je sais bien, moi, que mon rédempteur est vivant, et qu’il se lèvera, le dernier, sur la poussière, après que ma peau aura été détruite; de ma chair je verrai Dieu. Moi, je le verrai, mes yeux le verront, et non pas quelqu’un d’autre; les profondeurs de mon être s’épuisent au dedans de moi..” Job 19: 25-27</vt:lpstr>
      <vt:lpstr>Parlons-en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dc:creator>
  <cp:lastModifiedBy>x</cp:lastModifiedBy>
  <cp:revision>17</cp:revision>
  <dcterms:created xsi:type="dcterms:W3CDTF">2016-11-18T09:52:45Z</dcterms:created>
  <dcterms:modified xsi:type="dcterms:W3CDTF">2016-11-18T14:22:59Z</dcterms:modified>
</cp:coreProperties>
</file>