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72" r:id="rId5"/>
    <p:sldId id="262" r:id="rId6"/>
    <p:sldId id="273" r:id="rId7"/>
    <p:sldId id="265" r:id="rId8"/>
    <p:sldId id="271" r:id="rId9"/>
    <p:sldId id="275" r:id="rId10"/>
    <p:sldId id="274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FD5"/>
    <a:srgbClr val="FF8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06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56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52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033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756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846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477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776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661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626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531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244F0-FB88-4315-80CB-17694ABC5606}" type="datetimeFigureOut">
              <a:rPr lang="fr-BE" smtClean="0"/>
              <a:t>25/11/16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0C43-4CF2-483C-B82D-392A66E2097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79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54" y="-270718"/>
            <a:ext cx="8665308" cy="2387600"/>
          </a:xfrm>
        </p:spPr>
        <p:txBody>
          <a:bodyPr anchor="ctr">
            <a:normAutofit/>
          </a:bodyPr>
          <a:lstStyle/>
          <a:p>
            <a:r>
              <a:rPr lang="fr-BE" sz="7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colère d’</a:t>
            </a:r>
            <a:r>
              <a:rPr lang="fr-BE" sz="72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Elihou</a:t>
            </a:r>
            <a:endParaRPr lang="fr-BE" sz="7200" dirty="0">
              <a:solidFill>
                <a:schemeClr val="accent4"/>
              </a:solidFill>
            </a:endParaRPr>
          </a:p>
        </p:txBody>
      </p:sp>
      <p:pic>
        <p:nvPicPr>
          <p:cNvPr id="5" name="Picture 4" descr="Eli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752" y="1709615"/>
            <a:ext cx="6103232" cy="49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2118" y="339725"/>
            <a:ext cx="8364682" cy="2694420"/>
          </a:xfrm>
          <a:ln>
            <a:solidFill>
              <a:schemeClr val="bg1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BE" sz="3600" dirty="0">
                <a:solidFill>
                  <a:schemeClr val="bg1"/>
                </a:solidFill>
              </a:rPr>
              <a:t>« Tais-toi, et je t’enseignerai la sagesse ! </a:t>
            </a:r>
            <a:r>
              <a:rPr lang="fr-BE" sz="3600" dirty="0" smtClean="0">
                <a:solidFill>
                  <a:schemeClr val="bg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fr-BE" sz="36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BE" sz="3600" dirty="0">
                <a:solidFill>
                  <a:schemeClr val="bg1"/>
                </a:solidFill>
              </a:rPr>
              <a:t>« Attends un peu, et je vais t’expliquer, car j’ai encore quelques propos pour la cause de Dieu. </a:t>
            </a:r>
            <a:r>
              <a:rPr lang="fr-BE" sz="3600" dirty="0" smtClean="0">
                <a:solidFill>
                  <a:schemeClr val="bg1"/>
                </a:solidFill>
              </a:rPr>
              <a:t>»</a:t>
            </a:r>
            <a:r>
              <a:rPr lang="fr-BE" dirty="0" smtClean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87" y="3646778"/>
            <a:ext cx="3997442" cy="2743632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241589" y="3341689"/>
            <a:ext cx="4473286" cy="3353810"/>
          </a:xfrm>
          <a:ln>
            <a:solidFill>
              <a:schemeClr val="accent1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BE" sz="3600" b="1" u="sng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Elihou</a:t>
            </a:r>
            <a:r>
              <a:rPr lang="fr-BE" sz="3600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fr-BE" sz="3600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</a:p>
          <a:p>
            <a:pPr marL="0" indent="0" algn="ctr">
              <a:buNone/>
            </a:pPr>
            <a:r>
              <a:rPr lang="fr-BE" sz="3600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fr-BE" sz="3600" i="1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est Dieu</a:t>
            </a:r>
            <a:r>
              <a:rPr lang="fr-BE" sz="3600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</a:p>
          <a:p>
            <a:pPr marL="0" indent="0" algn="ctr">
              <a:buNone/>
            </a:pPr>
            <a:r>
              <a:rPr lang="fr-BE" sz="3600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</a:t>
            </a:r>
          </a:p>
          <a:p>
            <a:pPr marL="0" indent="0" algn="ctr">
              <a:buNone/>
            </a:pPr>
            <a:r>
              <a:rPr lang="fr-BE" sz="3600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</a:t>
            </a:r>
            <a:r>
              <a:rPr lang="fr-BE" sz="3600" i="1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(Dieu) c’est lui</a:t>
            </a:r>
            <a:r>
              <a:rPr lang="fr-BE" sz="3600" dirty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BE" sz="3600" dirty="0" smtClean="0">
                <a:solidFill>
                  <a:srgbClr val="32A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fr-BE" sz="3600" dirty="0">
              <a:solidFill>
                <a:srgbClr val="32AF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22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357" y="88588"/>
            <a:ext cx="3261643" cy="185944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540327"/>
            <a:ext cx="7886700" cy="601633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BE" sz="3200" b="1" u="sng" dirty="0">
                <a:solidFill>
                  <a:srgbClr val="C00000"/>
                </a:solidFill>
              </a:rPr>
              <a:t>Parlons-en</a:t>
            </a:r>
            <a:r>
              <a:rPr lang="fr-BE" sz="3200" dirty="0">
                <a:solidFill>
                  <a:srgbClr val="C00000"/>
                </a:solidFill>
              </a:rPr>
              <a:t> </a:t>
            </a:r>
            <a:r>
              <a:rPr lang="fr-BE" sz="3200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fr-BE" sz="13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►</a:t>
            </a:r>
            <a:r>
              <a:rPr lang="fr-BE" dirty="0">
                <a:solidFill>
                  <a:srgbClr val="C00000"/>
                </a:solidFill>
              </a:rPr>
              <a:t>Partage tes réflexions sur le personnage, l’attitude et le discours d’</a:t>
            </a:r>
            <a:r>
              <a:rPr lang="fr-BE" dirty="0" err="1">
                <a:solidFill>
                  <a:srgbClr val="C00000"/>
                </a:solidFill>
              </a:rPr>
              <a:t>Elihou</a:t>
            </a:r>
            <a:r>
              <a:rPr lang="fr-BE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Se faire l’avocat de Dieu et prétendre parler à sa place : quelque chose de courant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Elihou prétend professer la vraie sagesse : confronte son attitude et ses propos à ce qui est dit au chap. 28 qui traite du mystère de la sagesse. Selon toi, qu’est-ce que la sagesse, comment vivre en ‘sage’, comment être ‘sage’ dans ses rapports aux autres ? Face à Job,  à sa souffrance et à sa quête, que serait (qu’aurait été) une attitude ‘sage’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Les </a:t>
            </a:r>
            <a:r>
              <a:rPr lang="fr-BE" b="1" dirty="0">
                <a:solidFill>
                  <a:srgbClr val="C00000"/>
                </a:solidFill>
              </a:rPr>
              <a:t>4</a:t>
            </a:r>
            <a:r>
              <a:rPr lang="fr-BE" dirty="0">
                <a:solidFill>
                  <a:srgbClr val="C00000"/>
                </a:solidFill>
              </a:rPr>
              <a:t> hommes cherchent tous à justifier (leur conception de) Dieu mais aucun ne se place du côté de Job : qu’est-ce que cela t’inspire et t’enseigne ?</a:t>
            </a:r>
          </a:p>
          <a:p>
            <a:pPr marL="0" indent="0">
              <a:buNone/>
            </a:pP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0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4187416"/>
            <a:ext cx="3501736" cy="267058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4462" y="156663"/>
            <a:ext cx="8684846" cy="442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chemeClr val="bg1"/>
                </a:solidFill>
              </a:rPr>
              <a:t>« Ces trois hommes cessèrent de répondre à Job, parce qu’il était juste à ses yeux. Alors </a:t>
            </a:r>
            <a:r>
              <a:rPr lang="fr-BE" b="1" dirty="0">
                <a:solidFill>
                  <a:schemeClr val="bg1"/>
                </a:solidFill>
              </a:rPr>
              <a:t>Elihou</a:t>
            </a:r>
            <a:r>
              <a:rPr lang="fr-BE" dirty="0">
                <a:solidFill>
                  <a:schemeClr val="bg1"/>
                </a:solidFill>
              </a:rPr>
              <a:t>, fils de </a:t>
            </a:r>
            <a:r>
              <a:rPr lang="fr-BE" dirty="0" err="1">
                <a:solidFill>
                  <a:schemeClr val="bg1"/>
                </a:solidFill>
              </a:rPr>
              <a:t>Barakéel</a:t>
            </a:r>
            <a:r>
              <a:rPr lang="fr-BE" dirty="0">
                <a:solidFill>
                  <a:schemeClr val="bg1"/>
                </a:solidFill>
              </a:rPr>
              <a:t>, le </a:t>
            </a:r>
            <a:r>
              <a:rPr lang="fr-BE" dirty="0" err="1">
                <a:solidFill>
                  <a:schemeClr val="bg1"/>
                </a:solidFill>
              </a:rPr>
              <a:t>Bouzite</a:t>
            </a:r>
            <a:r>
              <a:rPr lang="fr-BE" dirty="0">
                <a:solidFill>
                  <a:schemeClr val="bg1"/>
                </a:solidFill>
              </a:rPr>
              <a:t>, du clan de Ram, </a:t>
            </a:r>
            <a:r>
              <a:rPr lang="fr-BE" u="sng" dirty="0">
                <a:solidFill>
                  <a:schemeClr val="bg1"/>
                </a:solidFill>
              </a:rPr>
              <a:t>se mit en colère</a:t>
            </a:r>
            <a:r>
              <a:rPr lang="fr-BE" dirty="0">
                <a:solidFill>
                  <a:schemeClr val="bg1"/>
                </a:solidFill>
              </a:rPr>
              <a:t>. Il </a:t>
            </a:r>
            <a:r>
              <a:rPr lang="fr-BE" u="sng" dirty="0">
                <a:solidFill>
                  <a:schemeClr val="bg1"/>
                </a:solidFill>
              </a:rPr>
              <a:t>se mit en colère</a:t>
            </a:r>
            <a:r>
              <a:rPr lang="fr-BE" dirty="0">
                <a:solidFill>
                  <a:schemeClr val="bg1"/>
                </a:solidFill>
              </a:rPr>
              <a:t> contre Job, parce qu’il se disait plus juste que Dieu (ou : il se déclarait juste devant Dieu). Il </a:t>
            </a:r>
            <a:r>
              <a:rPr lang="fr-BE" u="sng" dirty="0">
                <a:solidFill>
                  <a:schemeClr val="bg1"/>
                </a:solidFill>
              </a:rPr>
              <a:t>se mit en colère</a:t>
            </a:r>
            <a:r>
              <a:rPr lang="fr-BE" dirty="0">
                <a:solidFill>
                  <a:schemeClr val="bg1"/>
                </a:solidFill>
              </a:rPr>
              <a:t> contre les ses trois amis, parce qu’ils ne trouvaient rien à répondre et qu’ils condamnaient Dieu. Comme ils étaient plus âgés que lui, Elihou avait attendu pour parler à Job. Mais Elihou avait vu que ces trois hommes n’avaient pas de réponse, et il </a:t>
            </a:r>
            <a:r>
              <a:rPr lang="fr-BE" u="sng" dirty="0">
                <a:solidFill>
                  <a:schemeClr val="bg1"/>
                </a:solidFill>
              </a:rPr>
              <a:t>se mit en colère</a:t>
            </a:r>
            <a:r>
              <a:rPr lang="fr-BE" dirty="0">
                <a:solidFill>
                  <a:schemeClr val="bg1"/>
                </a:solidFill>
              </a:rPr>
              <a:t>. </a:t>
            </a:r>
            <a:r>
              <a:rPr lang="fr-BE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792682" y="4499264"/>
            <a:ext cx="5086350" cy="2126671"/>
          </a:xfrm>
          <a:ln>
            <a:solidFill>
              <a:schemeClr val="accent4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BE" dirty="0">
                <a:solidFill>
                  <a:schemeClr val="accent4"/>
                </a:solidFill>
              </a:rPr>
              <a:t>« Ecoute-moi ! </a:t>
            </a:r>
            <a:endParaRPr lang="fr-BE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fr-BE" dirty="0" smtClean="0">
                <a:solidFill>
                  <a:schemeClr val="accent4"/>
                </a:solidFill>
              </a:rPr>
              <a:t>Moi </a:t>
            </a:r>
            <a:r>
              <a:rPr lang="fr-BE" dirty="0">
                <a:solidFill>
                  <a:schemeClr val="accent4"/>
                </a:solidFill>
              </a:rPr>
              <a:t>aussi, </a:t>
            </a:r>
            <a:endParaRPr lang="fr-BE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fr-BE" u="sng" dirty="0" smtClean="0">
                <a:solidFill>
                  <a:schemeClr val="accent4"/>
                </a:solidFill>
              </a:rPr>
              <a:t>j’exposerai </a:t>
            </a:r>
            <a:r>
              <a:rPr lang="fr-BE" u="sng" dirty="0">
                <a:solidFill>
                  <a:schemeClr val="accent4"/>
                </a:solidFill>
              </a:rPr>
              <a:t>mon savoir</a:t>
            </a:r>
            <a:r>
              <a:rPr lang="fr-BE" dirty="0">
                <a:solidFill>
                  <a:schemeClr val="accent4"/>
                </a:solidFill>
              </a:rPr>
              <a:t>… </a:t>
            </a:r>
            <a:r>
              <a:rPr lang="fr-BE" dirty="0" smtClean="0">
                <a:solidFill>
                  <a:schemeClr val="accent4"/>
                </a:solidFill>
              </a:rPr>
              <a:t>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602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908" y="0"/>
            <a:ext cx="3402328" cy="19431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8259" y="1070264"/>
            <a:ext cx="7886700" cy="5527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3500" b="1" u="sng" dirty="0" smtClean="0">
                <a:solidFill>
                  <a:srgbClr val="C00000"/>
                </a:solidFill>
              </a:rPr>
              <a:t>Parlons-en</a:t>
            </a:r>
            <a:r>
              <a:rPr lang="fr-BE" sz="3500" dirty="0">
                <a:solidFill>
                  <a:srgbClr val="C00000"/>
                </a:solidFill>
              </a:rPr>
              <a:t> :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►</a:t>
            </a:r>
            <a:r>
              <a:rPr lang="fr-BE" dirty="0">
                <a:solidFill>
                  <a:srgbClr val="C00000"/>
                </a:solidFill>
              </a:rPr>
              <a:t>Que t’inspire l’entrée en scène et l’intervention d’</a:t>
            </a:r>
            <a:r>
              <a:rPr lang="fr-BE" b="1" dirty="0" err="1">
                <a:solidFill>
                  <a:srgbClr val="C00000"/>
                </a:solidFill>
              </a:rPr>
              <a:t>Elihou</a:t>
            </a:r>
            <a:r>
              <a:rPr lang="fr-BE" dirty="0">
                <a:solidFill>
                  <a:srgbClr val="C00000"/>
                </a:solidFill>
              </a:rPr>
              <a:t> ? Comment la comprends-tu ? Que penses-tu de son attitude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À 4 reprises, il est dit qu’« </a:t>
            </a:r>
            <a:r>
              <a:rPr lang="fr-BE" b="1" dirty="0">
                <a:solidFill>
                  <a:srgbClr val="C00000"/>
                </a:solidFill>
              </a:rPr>
              <a:t>il se mit en colère</a:t>
            </a:r>
            <a:r>
              <a:rPr lang="fr-BE" dirty="0">
                <a:solidFill>
                  <a:srgbClr val="C00000"/>
                </a:solidFill>
              </a:rPr>
              <a:t> » : pourquoi se met-il en colère ? Est-ce justifié selon toi ? Oui, non, pourquoi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Si tu avais eu l’occasion d’intervenir, de réagir, de prendre la parole après les longs discours entre Job et les 3 amis, qu’aurais-tu fait, qu’aurais-tu dit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Si tu as eu l’occasion de lire toute la diatribe d’</a:t>
            </a:r>
            <a:r>
              <a:rPr lang="fr-BE" dirty="0" err="1">
                <a:solidFill>
                  <a:srgbClr val="C00000"/>
                </a:solidFill>
              </a:rPr>
              <a:t>Elihou</a:t>
            </a:r>
            <a:r>
              <a:rPr lang="fr-BE" dirty="0">
                <a:solidFill>
                  <a:srgbClr val="C00000"/>
                </a:solidFill>
              </a:rPr>
              <a:t> : qu’en retiens-tu ? Que penses-tu du ‘savoir’ qu’il expose ? Ce savoir t’est-il utile ? Le partages-tu ? Apporte-t-il quelque chose aux problèmes posés par le livre de Job ?</a:t>
            </a:r>
          </a:p>
          <a:p>
            <a:pPr marL="0" indent="0">
              <a:buNone/>
            </a:pP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2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fr-B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thèses soutenues par Elihou</a:t>
            </a:r>
            <a:endParaRPr lang="fr-B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95957"/>
          </a:xfrm>
        </p:spPr>
        <p:txBody>
          <a:bodyPr anchor="ctr">
            <a:normAutofit lnSpcReduction="10000"/>
          </a:bodyPr>
          <a:lstStyle/>
          <a:p>
            <a:r>
              <a:rPr lang="fr-BE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rétribution</a:t>
            </a:r>
            <a:r>
              <a:rPr lang="fr-BE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</a:t>
            </a:r>
            <a:r>
              <a:rPr lang="fr-BE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« Dieu paie de retour l’être humain selon ses actions, il rétribue chacun selon ses voies. » (34.11)</a:t>
            </a:r>
            <a:endParaRPr lang="fr-BE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fr-BE" u="sng" dirty="0" smtClean="0">
                <a:solidFill>
                  <a:schemeClr val="accent4"/>
                </a:solidFill>
              </a:rPr>
              <a:t>La souffrance comme moyen d’éducation</a:t>
            </a:r>
            <a:r>
              <a:rPr lang="fr-BE" dirty="0" smtClean="0">
                <a:solidFill>
                  <a:schemeClr val="accent4"/>
                </a:solidFill>
              </a:rPr>
              <a:t>:</a:t>
            </a:r>
            <a:r>
              <a:rPr lang="fr-BE" dirty="0">
                <a:solidFill>
                  <a:schemeClr val="accent4"/>
                </a:solidFill>
              </a:rPr>
              <a:t>« Par la douleur aussi l’homme reçoit un avertissement sur son lit, quand une lutte continue vient agiter ses os. » </a:t>
            </a:r>
            <a:r>
              <a:rPr lang="fr-BE" dirty="0" smtClean="0">
                <a:solidFill>
                  <a:schemeClr val="accent4"/>
                </a:solidFill>
              </a:rPr>
              <a:t>(33.19)</a:t>
            </a:r>
          </a:p>
          <a:p>
            <a:endParaRPr lang="fr-BE" dirty="0"/>
          </a:p>
          <a:p>
            <a:pPr marL="0" indent="0" algn="ctr">
              <a:buNone/>
            </a:pPr>
            <a:r>
              <a:rPr lang="fr-BE" sz="4400" dirty="0" smtClean="0">
                <a:solidFill>
                  <a:srgbClr val="FF8E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souffrance, un moyen d’éducation?</a:t>
            </a:r>
            <a:endParaRPr lang="fr-BE" sz="4400" dirty="0">
              <a:solidFill>
                <a:srgbClr val="FF8E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63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936" y="0"/>
            <a:ext cx="3493300" cy="199505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727363"/>
            <a:ext cx="7886700" cy="58500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3500" b="1" u="sng" dirty="0" smtClean="0">
                <a:solidFill>
                  <a:srgbClr val="C00000"/>
                </a:solidFill>
              </a:rPr>
              <a:t>Parlons-en</a:t>
            </a:r>
            <a:r>
              <a:rPr lang="fr-BE" sz="3500" dirty="0">
                <a:solidFill>
                  <a:srgbClr val="C00000"/>
                </a:solidFill>
              </a:rPr>
              <a:t> </a:t>
            </a:r>
            <a:r>
              <a:rPr lang="fr-BE" sz="3500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fr-BE" sz="35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► </a:t>
            </a:r>
            <a:r>
              <a:rPr lang="fr-BE" dirty="0">
                <a:solidFill>
                  <a:srgbClr val="C00000"/>
                </a:solidFill>
              </a:rPr>
              <a:t>Partage tes réflexions au sujet des thèses défendues par Elihou, en particulier celle qui voit dans la souffrance un moyen d’éducation, un rôle pédagogique. Cette thèse est-elle encore soutenue aujourd’hui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Quelle est ta propre expérience par rapport à la souffrance et aux épreuves (vécu personnel, entourage direct,…)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Comment comprends-tu, vois-tu Dieu par rapport à la souffrance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On entend aussi souvent l’idée que d’un mal Dieu peut faire sortir un bien (cf. </a:t>
            </a:r>
            <a:r>
              <a:rPr lang="fr-BE" dirty="0" err="1">
                <a:solidFill>
                  <a:srgbClr val="C00000"/>
                </a:solidFill>
              </a:rPr>
              <a:t>Gn</a:t>
            </a:r>
            <a:r>
              <a:rPr lang="fr-BE" dirty="0">
                <a:solidFill>
                  <a:srgbClr val="C00000"/>
                </a:solidFill>
              </a:rPr>
              <a:t> 50.20) : qu’en penses-tu ? Partage…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428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3442"/>
            <a:ext cx="3543300" cy="380455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012" y="29687"/>
            <a:ext cx="6134533" cy="3023755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BE" dirty="0">
                <a:solidFill>
                  <a:schemeClr val="accent4"/>
                </a:solidFill>
              </a:rPr>
              <a:t>« Dieu se montre sublime par sa force ; qui saurait enseigner comme lui ? Qui lui ferait rendre compte de sa conduite ? Qui peut lui dire : ‘Tu as agi injustement’ !... Dieu est grand mais nous ne le comprenons pas… » </a:t>
            </a:r>
            <a:endParaRPr lang="fr-BE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fr-BE" sz="2400" dirty="0" smtClean="0">
                <a:solidFill>
                  <a:schemeClr val="accent4"/>
                </a:solidFill>
              </a:rPr>
              <a:t>(</a:t>
            </a:r>
            <a:r>
              <a:rPr lang="fr-BE" sz="2400" dirty="0">
                <a:solidFill>
                  <a:schemeClr val="accent4"/>
                </a:solidFill>
              </a:rPr>
              <a:t>36.22-23, 26). </a:t>
            </a:r>
            <a:endParaRPr lang="fr-BE" sz="2400" dirty="0" smtClean="0">
              <a:solidFill>
                <a:schemeClr val="accent4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3433973" y="3170293"/>
            <a:ext cx="5710027" cy="38085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BE" dirty="0">
                <a:solidFill>
                  <a:schemeClr val="accent4"/>
                </a:solidFill>
              </a:rPr>
              <a:t>« Dieu tonne des choses étonnantes ; il fait de grandes choses que nous ne connaissons pas… Job, prête l’oreille à cela ! Arrête-toi pour comprendre les actes étonnants de Dieu !... Oh ! Que l’éclat de Dieu est redoutable ! Nous ne saurions parvenir jusqu’au Puissant ; il est grand par la force, par l’équité et par une souveraine justice… » </a:t>
            </a:r>
            <a:r>
              <a:rPr lang="fr-BE" sz="2400" dirty="0">
                <a:solidFill>
                  <a:schemeClr val="accent4"/>
                </a:solidFill>
              </a:rPr>
              <a:t>(37.5, 14, 22-23).</a:t>
            </a:r>
          </a:p>
          <a:p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5" y="72736"/>
            <a:ext cx="2732809" cy="273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954" y="0"/>
            <a:ext cx="3259281" cy="186140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8259" y="509155"/>
            <a:ext cx="7886700" cy="60890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BE" sz="3500" b="1" u="sng" dirty="0" smtClean="0">
                <a:solidFill>
                  <a:srgbClr val="C00000"/>
                </a:solidFill>
              </a:rPr>
              <a:t>Parlons-en</a:t>
            </a:r>
            <a:r>
              <a:rPr lang="fr-BE" sz="3500" dirty="0">
                <a:solidFill>
                  <a:srgbClr val="C00000"/>
                </a:solidFill>
              </a:rPr>
              <a:t> </a:t>
            </a:r>
            <a:r>
              <a:rPr lang="fr-BE" sz="3500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fr-BE" sz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►</a:t>
            </a:r>
            <a:r>
              <a:rPr lang="fr-BE" dirty="0">
                <a:solidFill>
                  <a:srgbClr val="C00000"/>
                </a:solidFill>
              </a:rPr>
              <a:t>Partage tes réflexions au sujet de la fin du discours d’</a:t>
            </a:r>
            <a:r>
              <a:rPr lang="fr-BE" dirty="0" err="1">
                <a:solidFill>
                  <a:srgbClr val="C00000"/>
                </a:solidFill>
              </a:rPr>
              <a:t>Elihou</a:t>
            </a:r>
            <a:r>
              <a:rPr lang="fr-BE" dirty="0">
                <a:solidFill>
                  <a:srgbClr val="C00000"/>
                </a:solidFill>
              </a:rPr>
              <a:t>, sur la souveraineté et la grandeur de Dieu. Comment réagis-tu à ses propos ? Les trouves-tu pertinents, opportuns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Dieu, maître des éléments naturels : qu’en penses-tu ? Face à quels problèmes cette affirmation nous place-t-elle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Un de mes amis a été victime de la foudre et en a gardé des séquelles. Comment réagirait-il en lisant ces mots d’</a:t>
            </a:r>
            <a:r>
              <a:rPr lang="fr-BE" dirty="0" err="1">
                <a:solidFill>
                  <a:srgbClr val="C00000"/>
                </a:solidFill>
              </a:rPr>
              <a:t>Elihou</a:t>
            </a:r>
            <a:r>
              <a:rPr lang="fr-BE" dirty="0">
                <a:solidFill>
                  <a:srgbClr val="C00000"/>
                </a:solidFill>
              </a:rPr>
              <a:t> parlant de l’action de Dieu : « Il prend l’éclair dans ses mains, il lui assigne sa cible » (36.32)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Dans les milieux chrétiens, on entend souvent des expressions telles que : les voies de Dieu sont impénétrables ; Dieu est tout-puissant ; Dieu sait pourquoi (sous-entendu il y a de bonnes raisons pour que les choses se passent comme elles se passent),… : utilises-tu aussi ce genre d’expressions ? Les entends-tu dans ton église ? </a:t>
            </a:r>
            <a:r>
              <a:rPr lang="fr-BE" dirty="0" err="1">
                <a:solidFill>
                  <a:srgbClr val="C00000"/>
                </a:solidFill>
              </a:rPr>
              <a:t>Ont-elles</a:t>
            </a:r>
            <a:r>
              <a:rPr lang="fr-BE" dirty="0">
                <a:solidFill>
                  <a:srgbClr val="C00000"/>
                </a:solidFill>
              </a:rPr>
              <a:t> du sens, te satisfont-elles ? Partage…</a:t>
            </a:r>
          </a:p>
          <a:p>
            <a:pPr marL="0" indent="0">
              <a:buNone/>
            </a:pP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1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1059757"/>
            <a:ext cx="3158836" cy="256518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96490" y="995137"/>
            <a:ext cx="5956157" cy="26944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BE" dirty="0" smtClean="0">
                <a:solidFill>
                  <a:srgbClr val="32AFD5"/>
                </a:solidFill>
              </a:rPr>
              <a:t>« Que Job soit donc éprouvé jusqu’au bout, puisqu’il répond comme les hommes malfaisants ! Car il ajoute à son péché la révolte, il bat des mains avec arrogance parmi nous, il multiplie les discours contre Dieu. » 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342901" y="3994250"/>
            <a:ext cx="6172200" cy="23553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BE" dirty="0">
                <a:solidFill>
                  <a:schemeClr val="accent4"/>
                </a:solidFill>
              </a:rPr>
              <a:t>« Jusqu’à mon dernier soupir je défendrai mon innocence ; je tiens à me justifier, et je ne faiblirai pas ; mon cœur ne me fait de reproche sur aucun de mes jours. </a:t>
            </a:r>
            <a:r>
              <a:rPr lang="fr-BE" dirty="0" smtClean="0">
                <a:solidFill>
                  <a:schemeClr val="accent4"/>
                </a:solidFill>
              </a:rPr>
              <a:t>»</a:t>
            </a:r>
            <a:endParaRPr lang="fr-BE" dirty="0">
              <a:solidFill>
                <a:schemeClr val="accent4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010" y="3624938"/>
            <a:ext cx="2433638" cy="30940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07919" y="261079"/>
            <a:ext cx="701386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est-il orgueilleux?</a:t>
            </a:r>
            <a:endParaRPr lang="fr-BE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97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357" y="88588"/>
            <a:ext cx="3261643" cy="1859441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467590"/>
            <a:ext cx="7886700" cy="58916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BE" sz="3200" b="1" u="sng" dirty="0">
                <a:solidFill>
                  <a:srgbClr val="C00000"/>
                </a:solidFill>
              </a:rPr>
              <a:t>Parlons-en</a:t>
            </a:r>
            <a:r>
              <a:rPr lang="fr-BE" sz="3200" dirty="0">
                <a:solidFill>
                  <a:srgbClr val="C00000"/>
                </a:solidFill>
              </a:rPr>
              <a:t> </a:t>
            </a:r>
            <a:r>
              <a:rPr lang="fr-BE" sz="3200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fr-BE" sz="13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► </a:t>
            </a:r>
            <a:r>
              <a:rPr lang="fr-BE" dirty="0">
                <a:solidFill>
                  <a:srgbClr val="C00000"/>
                </a:solidFill>
              </a:rPr>
              <a:t>Pour Elihou et les 3 amis, Job est orgueilleux. Que penses-tu de leurs accusations ? Que penses-tu de l’attitude de Job ?</a:t>
            </a:r>
          </a:p>
          <a:p>
            <a:pPr marL="0" indent="0">
              <a:buNone/>
            </a:pPr>
            <a:r>
              <a:rPr lang="fr-BE" dirty="0">
                <a:solidFill>
                  <a:srgbClr val="C00000"/>
                </a:solidFill>
              </a:rPr>
              <a:t>► Au final, qui est orgueilleux dans cette histoire ? Parler à la place de Dieu, prétendre savoir mieux que lui qui il est et quelle est sa justice, n’est-ce pas orgueilleux ?</a:t>
            </a:r>
          </a:p>
          <a:p>
            <a:pPr marL="0" indent="0">
              <a:buNone/>
            </a:pP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13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43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La colère d’Elihou</vt:lpstr>
      <vt:lpstr>PowerPoint Presentation</vt:lpstr>
      <vt:lpstr>PowerPoint Presentation</vt:lpstr>
      <vt:lpstr>Les thèses soutenues par Elihou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</dc:creator>
  <cp:lastModifiedBy>x</cp:lastModifiedBy>
  <cp:revision>42</cp:revision>
  <dcterms:created xsi:type="dcterms:W3CDTF">2016-10-19T15:00:04Z</dcterms:created>
  <dcterms:modified xsi:type="dcterms:W3CDTF">2016-11-25T15:25:21Z</dcterms:modified>
</cp:coreProperties>
</file>