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4.wdp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 Nature Wallpaper Khizar226 (18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420">
            <a:off x="903709" y="4569127"/>
            <a:ext cx="6387482" cy="2504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773" y="579841"/>
            <a:ext cx="8760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Au milieu de la </a:t>
            </a:r>
            <a:r>
              <a:rPr lang="en-US" sz="6000" dirty="0" err="1" smtClean="0"/>
              <a:t>temp</a:t>
            </a:r>
            <a:r>
              <a:rPr lang="en-US" sz="6000" dirty="0" err="1" smtClean="0"/>
              <a:t>ête</a:t>
            </a:r>
            <a:r>
              <a:rPr lang="en-US" sz="6000" dirty="0" smtClean="0"/>
              <a:t>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4088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586" y="1338724"/>
            <a:ext cx="78963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en-US" sz="3600" dirty="0"/>
              <a:t>Le SEIGNEUR </a:t>
            </a:r>
            <a:r>
              <a:rPr lang="en-US" sz="3600" dirty="0" err="1"/>
              <a:t>répondit</a:t>
            </a:r>
            <a:r>
              <a:rPr lang="en-US" sz="3600" dirty="0"/>
              <a:t> </a:t>
            </a:r>
            <a:r>
              <a:rPr lang="en-US" sz="3600" dirty="0" err="1"/>
              <a:t>alors</a:t>
            </a:r>
            <a:r>
              <a:rPr lang="en-US" sz="3600" dirty="0"/>
              <a:t> </a:t>
            </a:r>
            <a:r>
              <a:rPr lang="en-US" sz="3600" dirty="0" err="1"/>
              <a:t>à</a:t>
            </a:r>
            <a:r>
              <a:rPr lang="en-US" sz="3600" dirty="0"/>
              <a:t> Job du </a:t>
            </a:r>
            <a:r>
              <a:rPr lang="en-US" sz="3600" dirty="0" err="1"/>
              <a:t>sein</a:t>
            </a:r>
            <a:r>
              <a:rPr lang="en-US" sz="3600" dirty="0"/>
              <a:t> de </a:t>
            </a:r>
            <a:r>
              <a:rPr lang="en-US" sz="3600" dirty="0" err="1"/>
              <a:t>l’ouragan</a:t>
            </a:r>
            <a:r>
              <a:rPr lang="en-US" sz="3600" dirty="0"/>
              <a:t> et </a:t>
            </a:r>
            <a:r>
              <a:rPr lang="en-US" sz="3600" dirty="0" err="1"/>
              <a:t>dit</a:t>
            </a:r>
            <a:r>
              <a:rPr lang="en-US" sz="3600" dirty="0"/>
              <a:t> </a:t>
            </a:r>
            <a:r>
              <a:rPr lang="en-US" sz="3600" dirty="0" smtClean="0"/>
              <a:t>: ‘</a:t>
            </a:r>
            <a:r>
              <a:rPr lang="en-US" sz="3600" dirty="0" err="1" smtClean="0"/>
              <a:t>Ceins</a:t>
            </a:r>
            <a:r>
              <a:rPr lang="en-US" sz="3600" dirty="0" smtClean="0"/>
              <a:t> </a:t>
            </a:r>
            <a:r>
              <a:rPr lang="en-US" sz="3600" dirty="0" err="1" smtClean="0"/>
              <a:t>donc</a:t>
            </a:r>
            <a:r>
              <a:rPr lang="en-US" sz="3600" dirty="0" smtClean="0"/>
              <a:t> </a:t>
            </a:r>
            <a:r>
              <a:rPr lang="en-US" sz="3600" dirty="0" err="1" smtClean="0"/>
              <a:t>tes</a:t>
            </a:r>
            <a:r>
              <a:rPr lang="en-US" sz="3600" dirty="0" smtClean="0"/>
              <a:t> reins, </a:t>
            </a:r>
            <a:r>
              <a:rPr lang="en-US" sz="3600" dirty="0" err="1" smtClean="0"/>
              <a:t>comme</a:t>
            </a:r>
            <a:r>
              <a:rPr lang="en-US" sz="3600" dirty="0" smtClean="0"/>
              <a:t> un brave.</a:t>
            </a:r>
            <a:r>
              <a:rPr lang="en-US" sz="3600" dirty="0"/>
              <a:t> </a:t>
            </a:r>
            <a:r>
              <a:rPr lang="en-US" sz="3600" dirty="0" smtClean="0"/>
              <a:t>Je </a:t>
            </a:r>
            <a:r>
              <a:rPr lang="en-US" sz="3600" dirty="0" err="1"/>
              <a:t>vais</a:t>
            </a:r>
            <a:r>
              <a:rPr lang="en-US" sz="3600" dirty="0"/>
              <a:t> </a:t>
            </a:r>
            <a:r>
              <a:rPr lang="en-US" sz="3600" dirty="0" err="1"/>
              <a:t>t’interroger</a:t>
            </a:r>
            <a:r>
              <a:rPr lang="en-US" sz="3600" dirty="0"/>
              <a:t> et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m’instruiras</a:t>
            </a:r>
            <a:r>
              <a:rPr lang="en-US" sz="3600" dirty="0" smtClean="0"/>
              <a:t>. </a:t>
            </a:r>
            <a:r>
              <a:rPr lang="en-US" sz="3600" dirty="0" err="1" smtClean="0"/>
              <a:t>Veux-tu</a:t>
            </a:r>
            <a:r>
              <a:rPr lang="en-US" sz="3600" dirty="0" smtClean="0"/>
              <a:t> </a:t>
            </a:r>
            <a:r>
              <a:rPr lang="en-US" sz="3600" dirty="0" err="1" smtClean="0"/>
              <a:t>vraiment</a:t>
            </a:r>
            <a:r>
              <a:rPr lang="en-US" sz="3600" dirty="0" smtClean="0"/>
              <a:t> </a:t>
            </a:r>
            <a:r>
              <a:rPr lang="en-US" sz="3600" dirty="0" err="1" smtClean="0"/>
              <a:t>casser</a:t>
            </a:r>
            <a:r>
              <a:rPr lang="en-US" sz="3600" dirty="0" smtClean="0"/>
              <a:t> </a:t>
            </a:r>
            <a:r>
              <a:rPr lang="en-US" sz="3600" dirty="0" err="1" smtClean="0"/>
              <a:t>mon</a:t>
            </a:r>
            <a:r>
              <a:rPr lang="en-US" sz="3600" dirty="0" smtClean="0"/>
              <a:t> </a:t>
            </a:r>
            <a:r>
              <a:rPr lang="en-US" sz="3600" dirty="0" err="1" smtClean="0"/>
              <a:t>jugement</a:t>
            </a:r>
            <a:r>
              <a:rPr lang="en-US" sz="3600" dirty="0" smtClean="0"/>
              <a:t>, </a:t>
            </a:r>
            <a:endParaRPr lang="en-US" sz="3600" dirty="0"/>
          </a:p>
          <a:p>
            <a:r>
              <a:rPr lang="en-US" sz="3600" dirty="0" smtClean="0"/>
              <a:t>me </a:t>
            </a:r>
            <a:r>
              <a:rPr lang="en-US" sz="3600" dirty="0" err="1"/>
              <a:t>condamner</a:t>
            </a:r>
            <a:r>
              <a:rPr lang="en-US" sz="3600" dirty="0"/>
              <a:t> pour </a:t>
            </a:r>
            <a:r>
              <a:rPr lang="en-US" sz="3600" dirty="0" err="1"/>
              <a:t>te</a:t>
            </a:r>
            <a:r>
              <a:rPr lang="en-US" sz="3600" dirty="0"/>
              <a:t> justifier </a:t>
            </a:r>
            <a:r>
              <a:rPr lang="en-US" sz="3600" dirty="0" smtClean="0"/>
              <a:t>?</a:t>
            </a:r>
            <a:r>
              <a:rPr lang="fr-FR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 » (TOB) 40</a:t>
            </a:r>
            <a:r>
              <a:rPr lang="fr-FR" sz="36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:6-</a:t>
            </a:r>
            <a:r>
              <a:rPr lang="fr-FR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8  </a:t>
            </a:r>
            <a:r>
              <a:rPr lang="fr-FR" sz="36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/ BFC 40:2</a:t>
            </a:r>
            <a:endParaRPr lang="en-GB" sz="36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11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inb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4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59"/>
          <a:stretch/>
        </p:blipFill>
        <p:spPr>
          <a:xfrm>
            <a:off x="0" y="2802564"/>
            <a:ext cx="9144000" cy="4124466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78" r="100000">
                        <a14:foregroundMark x1="11528" y1="41358" x2="12917" y2="86728"/>
                        <a14:foregroundMark x1="28194" y1="37654" x2="27222" y2="83333"/>
                        <a14:foregroundMark x1="16806" y1="90741" x2="91667" y2="90741"/>
                        <a14:foregroundMark x1="43333" y1="38889" x2="45417" y2="79012"/>
                        <a14:foregroundMark x1="61250" y1="30556" x2="68750" y2="79321"/>
                        <a14:foregroundMark x1="83889" y1="32716" x2="87361" y2="82099"/>
                        <a14:backgroundMark x1="61250" y1="58025" x2="61250" y2="58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02564"/>
            <a:ext cx="9345896" cy="4110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707" y="193980"/>
            <a:ext cx="723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 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Très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-Haut 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veut-il</a:t>
            </a:r>
            <a:endParaRPr lang="en-US" sz="4000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clouer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le 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bec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à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Job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107" y="5947172"/>
            <a:ext cx="723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(El) 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Shaddaï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: 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suffisant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64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amloos.jp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729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62" y="6137436"/>
            <a:ext cx="8614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nl-NL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Veux</a:t>
            </a:r>
            <a:r>
              <a:rPr lang="nl-NL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-tu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condamner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pour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justifier 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60" y="235672"/>
            <a:ext cx="84899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Arr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êtez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de 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mettre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Dieu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et 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l’homme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pPr algn="r"/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 opposition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!</a:t>
            </a:r>
            <a:endParaRPr lang="en-US" sz="3600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algn="r"/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Arr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êtez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de 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mêler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Dieu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à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tout !</a:t>
            </a:r>
            <a:endParaRPr lang="en-US" sz="36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11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amlo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153"/>
            <a:ext cx="9144000" cy="67658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294" y="3583787"/>
            <a:ext cx="6728148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« Mon </a:t>
            </a:r>
            <a:r>
              <a:rPr lang="fr-FR" sz="28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Dieu, donne-moi…</a:t>
            </a:r>
            <a:endParaRPr lang="en-GB" sz="28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fr-FR" sz="28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 le courage de changer les choses que je peux changer,</a:t>
            </a:r>
            <a:endParaRPr lang="en-GB" sz="28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fr-FR" sz="28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 la sérénité d'accepter celles que je ne peux pas changer,</a:t>
            </a:r>
            <a:endParaRPr lang="en-GB" sz="28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fr-FR" sz="28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3. et la sagesse de distinguer l'un de l'autre</a:t>
            </a:r>
            <a:r>
              <a:rPr lang="fr-FR" sz="28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 » </a:t>
            </a:r>
            <a:endParaRPr lang="en-GB" sz="28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9547" y="923129"/>
            <a:ext cx="228191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 pas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chercher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sens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de la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souffrance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…</a:t>
            </a:r>
          </a:p>
          <a:p>
            <a:pPr algn="ctr"/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mais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plut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ôt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chercher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du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sens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à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la vie, </a:t>
            </a:r>
          </a:p>
          <a:p>
            <a:pPr algn="ctr"/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aussi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dans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la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souffrance</a:t>
            </a:r>
            <a:endParaRPr lang="en-US" sz="33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11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40" y="346103"/>
            <a:ext cx="3746296" cy="2742289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36" y="2905679"/>
            <a:ext cx="3289300" cy="2463800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59" y="1390446"/>
            <a:ext cx="2565400" cy="3175000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21219" y="5839827"/>
            <a:ext cx="753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Dieu-Créateur</a:t>
            </a:r>
            <a:r>
              <a:rPr lang="en-US" sz="3600" dirty="0" smtClean="0"/>
              <a:t>… un </a:t>
            </a:r>
            <a:r>
              <a:rPr lang="en-US" sz="3600" dirty="0" err="1" smtClean="0"/>
              <a:t>Dieu</a:t>
            </a:r>
            <a:r>
              <a:rPr lang="en-US" sz="3600" dirty="0" smtClean="0"/>
              <a:t> de VIE!</a:t>
            </a:r>
            <a:endParaRPr lang="en-US" sz="3600" dirty="0"/>
          </a:p>
        </p:txBody>
      </p:sp>
      <p:pic>
        <p:nvPicPr>
          <p:cNvPr id="4" name="Picture 3" descr="59386ed6jw1f0fpoatu77j218g0qo44t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63" l="601" r="99038">
                        <a14:backgroundMark x1="55529" y1="70417" x2="87380" y2="61563"/>
                        <a14:backgroundMark x1="7564" y1="32889" x2="64231" y2="3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950" y="-1611130"/>
            <a:ext cx="4754052" cy="548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897" y="3574467"/>
            <a:ext cx="2981831" cy="2233495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06481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" y="0"/>
            <a:ext cx="9134623" cy="6074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893" y="5474359"/>
            <a:ext cx="7537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Relève</a:t>
            </a:r>
            <a:r>
              <a:rPr lang="en-US" sz="3600" dirty="0" smtClean="0"/>
              <a:t> la t</a:t>
            </a:r>
            <a:r>
              <a:rPr lang="en-US" sz="3600" dirty="0" smtClean="0"/>
              <a:t>ête</a:t>
            </a:r>
            <a:r>
              <a:rPr lang="en-US" sz="3600" dirty="0" smtClean="0"/>
              <a:t>, </a:t>
            </a:r>
            <a:r>
              <a:rPr lang="en-US" sz="3600" dirty="0" err="1" smtClean="0"/>
              <a:t>regarde</a:t>
            </a:r>
            <a:r>
              <a:rPr lang="en-US" sz="3600" dirty="0" smtClean="0"/>
              <a:t> en haut, </a:t>
            </a:r>
            <a:r>
              <a:rPr lang="en-US" sz="3600" dirty="0" err="1" smtClean="0"/>
              <a:t>regarde</a:t>
            </a:r>
            <a:r>
              <a:rPr lang="en-US" sz="3600" dirty="0" smtClean="0"/>
              <a:t> </a:t>
            </a:r>
            <a:r>
              <a:rPr lang="en-US" sz="3600" dirty="0" err="1" smtClean="0"/>
              <a:t>autour</a:t>
            </a:r>
            <a:r>
              <a:rPr lang="en-US" sz="3600" dirty="0" smtClean="0"/>
              <a:t> de </a:t>
            </a:r>
            <a:r>
              <a:rPr lang="en-US" sz="3600" dirty="0" err="1" smtClean="0"/>
              <a:t>toi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085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555" y="0"/>
            <a:ext cx="1977445" cy="120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767130"/>
            <a:ext cx="895936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Aft>
                <a:spcPts val="1800"/>
              </a:spcAft>
              <a:buFont typeface="+mj-lt"/>
              <a:buAutoNum type="arabicPeriod"/>
            </a:pPr>
            <a:r>
              <a:rPr lang="fr-FR" sz="2800" dirty="0"/>
              <a:t>Pourquoi ces références à la création dans la réaction de Dieu : qu'en penses-tu, toi ?  Discutez des différentes possibilités qui vous sont présentées ci-dessus.  Sont-elles incompatibles ?  As-tu d'autres pistes de réflexion ?  Partagez-les entre vous…</a:t>
            </a:r>
            <a:endParaRPr lang="en-GB" sz="2800" dirty="0"/>
          </a:p>
          <a:p>
            <a:pPr marL="514350" lvl="0" indent="-514350" fontAlgn="base">
              <a:spcAft>
                <a:spcPts val="1800"/>
              </a:spcAft>
              <a:buFont typeface="+mj-lt"/>
              <a:buAutoNum type="arabicPeriod"/>
            </a:pPr>
            <a:r>
              <a:rPr lang="fr-FR" sz="2800" dirty="0"/>
              <a:t>Réfléchissez aussi à l'image de Dieu qui découle de ces différentes interprétations et comment cette image de Dieu peut influencer la pensée et le vécu (de foi) d'une personne.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811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459" y="5230197"/>
            <a:ext cx="8545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Mon oreille avait entendu parler de toi ; Mais maintenant mon œil t’a vu. C’est pourquoi je me condamne et je me repens sur la poussière et sur la cendre." </a:t>
            </a:r>
            <a:r>
              <a:rPr lang="nl-NL" sz="28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– </a:t>
            </a:r>
            <a:r>
              <a:rPr lang="nl-NL" sz="28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Job 42:1-6</a:t>
            </a:r>
            <a:endParaRPr lang="en-GB" sz="28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438" y="441783"/>
            <a:ext cx="67280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‘NACHAM’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=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repentir</a:t>
            </a:r>
            <a:endParaRPr lang="en-US" sz="3600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=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 consoler,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trouver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consolation</a:t>
            </a:r>
            <a:endParaRPr lang="en-US" sz="36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77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555" y="0"/>
            <a:ext cx="1977445" cy="120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6096" y="1767130"/>
            <a:ext cx="868326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Aft>
                <a:spcPts val="2400"/>
              </a:spcAft>
              <a:buFont typeface="+mj-lt"/>
              <a:buAutoNum type="arabicPeriod"/>
            </a:pPr>
            <a:r>
              <a:rPr lang="fr-FR" sz="2800" dirty="0"/>
              <a:t>‘'Repentir"… ou 'Consolation".  Qu'en penses-tu ?  Cela fait-il une différence dans l'histoire de Job ?  Cela fait-il une différence pour nous et notre vécu ? </a:t>
            </a:r>
            <a:endParaRPr lang="en-GB" sz="2800" dirty="0"/>
          </a:p>
          <a:p>
            <a:pPr marL="514350" lvl="0" indent="-514350" fontAlgn="base">
              <a:spcAft>
                <a:spcPts val="2400"/>
              </a:spcAft>
              <a:buFont typeface="+mj-lt"/>
              <a:buAutoNum type="arabicPeriod"/>
            </a:pPr>
            <a:r>
              <a:rPr lang="fr-FR" sz="2800" dirty="0"/>
              <a:t>Comment comprends-tu "J'avais entendu parler de toi, maintenant mon œil t'a vu…"  As-tu vécu quelque chose de similaire ?  Raconte…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093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b.jp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0"/>
            <a:ext cx="9144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498" y="354423"/>
            <a:ext cx="4572000" cy="6001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32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"Mes amis se jouent de moi; c’est Dieu que j’implore avec larmes.  Puisse-t-il donner à l’homme raison contre Dieu, et au fils de l’homme contre ses amis !" 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en-US" sz="32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16:20)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</a:p>
          <a:p>
            <a:pPr algn="r"/>
            <a:r>
              <a:rPr lang="en-US" sz="32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pPr algn="r"/>
            <a:endParaRPr lang="en-US" sz="3200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algn="r"/>
            <a:r>
              <a:rPr lang="fr-FR" sz="32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“Que le Tout-Puissant me réponde !” 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en-US" sz="32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31:35). </a:t>
            </a:r>
          </a:p>
        </p:txBody>
      </p:sp>
    </p:spTree>
    <p:extLst>
      <p:ext uri="{BB962C8B-B14F-4D97-AF65-F5344CB8AC3E}">
        <p14:creationId xmlns:p14="http://schemas.microsoft.com/office/powerpoint/2010/main" val="198397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6" y="1684299"/>
            <a:ext cx="8572825" cy="364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spcAft>
                <a:spcPts val="1800"/>
              </a:spcAft>
              <a:buFont typeface="+mj-lt"/>
              <a:buAutoNum type="arabicPeriod"/>
            </a:pPr>
            <a:r>
              <a:rPr lang="fr-FR" sz="3600" dirty="0"/>
              <a:t>As-tu déjà ressenti "le silence de Dieu" alors que tu avais justement besoin de réponses, d'un contact, d'un dialogue ?  Partage ton ressenti…</a:t>
            </a:r>
            <a:endParaRPr lang="en-GB" sz="3600" dirty="0"/>
          </a:p>
          <a:p>
            <a:pPr marL="742950" lvl="0" indent="-742950" fontAlgn="base">
              <a:spcAft>
                <a:spcPts val="1800"/>
              </a:spcAft>
              <a:buFont typeface="+mj-lt"/>
              <a:buAutoNum type="arabicPeriod"/>
            </a:pPr>
            <a:r>
              <a:rPr lang="fr-FR" sz="3600" dirty="0"/>
              <a:t>Quel est l'avantage/l'inconvénient d'un tel silence ? </a:t>
            </a:r>
            <a:endParaRPr lang="en-GB" sz="3600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555" y="0"/>
            <a:ext cx="1977445" cy="120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48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rider_on_the_st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145" y="262309"/>
            <a:ext cx="82415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“L’Eternel répondit à Job du milieu de la tempête et dit : Qui est celui qui obscurcit mes desseins par des discours sans intelligence ?  Ceins tes reins comme un vaillant homme; Je t’interrogerai, et tu m’instruiras.” </a:t>
            </a:r>
            <a:r>
              <a:rPr lang="nl-NL" sz="2800" dirty="0" smtClean="0"/>
              <a:t>38</a:t>
            </a:r>
            <a:r>
              <a:rPr lang="nl-NL" sz="2800" dirty="0"/>
              <a:t>:1-3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5888" y="2605936"/>
            <a:ext cx="5427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 – ELOAH 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 </a:t>
            </a:r>
          </a:p>
          <a:p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Dieu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puissant et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élevé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 la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création</a:t>
            </a:r>
            <a:endParaRPr lang="en-US" sz="3200" dirty="0" smtClean="0">
              <a:solidFill>
                <a:srgbClr val="FFF8BC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endParaRPr lang="en-US" sz="3200" dirty="0">
              <a:solidFill>
                <a:srgbClr val="FFF8BC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en-US" sz="3200" u="sng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YHWH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</a:t>
            </a:r>
          </a:p>
          <a:p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Dieu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de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l’alliance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qui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souhaite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être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près</a:t>
            </a:r>
            <a:r>
              <a:rPr lang="en-US" sz="3200" dirty="0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des </a:t>
            </a:r>
            <a:r>
              <a:rPr lang="en-US" sz="3200" dirty="0" err="1" smtClean="0">
                <a:solidFill>
                  <a:srgbClr val="FFF8BC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hommes</a:t>
            </a:r>
            <a:endParaRPr lang="en-US" sz="3200" dirty="0" smtClean="0">
              <a:solidFill>
                <a:srgbClr val="FFF8BC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endParaRPr lang="en-US" sz="3200" u="sng" dirty="0">
              <a:solidFill>
                <a:srgbClr val="FFF8BC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0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38" y="345256"/>
            <a:ext cx="8572825" cy="630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L'image de la 'tempête', qu'évoque-t-elle </a:t>
            </a:r>
            <a:r>
              <a:rPr lang="fr-FR" sz="3200" dirty="0" smtClean="0"/>
              <a:t>   pour </a:t>
            </a:r>
            <a:r>
              <a:rPr lang="fr-FR" sz="3200" dirty="0"/>
              <a:t>toi ?  Nous montre-t-elle quelque chose sur Dieu ?  Cela indique-t-il la disposition intérieure de Job ?</a:t>
            </a:r>
            <a:endParaRPr lang="en-GB" sz="3200" dirty="0"/>
          </a:p>
          <a:p>
            <a:pPr marL="514350" lvl="0" indent="-514350" fontAlgn="base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'Entends-tu' mieux Dieu dans une tempête… ou dans le silence ?  Concrètement, comment vois-tu les choses ?</a:t>
            </a:r>
            <a:endParaRPr lang="en-GB" sz="3200" dirty="0"/>
          </a:p>
          <a:p>
            <a:pPr marL="514350" lvl="0" indent="-514350" fontAlgn="base">
              <a:spcAft>
                <a:spcPts val="1200"/>
              </a:spcAft>
              <a:buFont typeface="+mj-lt"/>
              <a:buAutoNum type="arabicPeriod"/>
            </a:pPr>
            <a:r>
              <a:rPr lang="fr-FR" sz="3200" dirty="0"/>
              <a:t>Quelle image de Dieu prédomine chez toi : un Dieu puissant et supérieur ou le Dieu de l'Alliance qui veut être là pour l'homme ?  Ces deux notions sont-elles incompatibles ou se complètent-elles ?</a:t>
            </a:r>
            <a:endParaRPr lang="en-GB" sz="3200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278" y="0"/>
            <a:ext cx="1977445" cy="120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4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5659" y="39648"/>
            <a:ext cx="895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00" dirty="0" err="1" smtClean="0"/>
              <a:t>Où</a:t>
            </a:r>
            <a:r>
              <a:rPr lang="en-US" sz="4400" spc="-100" dirty="0" smtClean="0"/>
              <a:t> </a:t>
            </a:r>
            <a:r>
              <a:rPr lang="en-US" sz="4400" spc="-100" dirty="0" err="1" smtClean="0"/>
              <a:t>étais-tu</a:t>
            </a:r>
            <a:r>
              <a:rPr lang="en-US" sz="4400" spc="-100" dirty="0" smtClean="0"/>
              <a:t>? </a:t>
            </a:r>
            <a:r>
              <a:rPr lang="en-US" sz="4400" spc="-100" dirty="0" err="1" smtClean="0"/>
              <a:t>Que</a:t>
            </a:r>
            <a:r>
              <a:rPr lang="en-US" sz="4400" spc="-100" dirty="0" smtClean="0"/>
              <a:t> sais-</a:t>
            </a:r>
            <a:r>
              <a:rPr lang="en-US" sz="4400" spc="-100" dirty="0" err="1" smtClean="0"/>
              <a:t>tu</a:t>
            </a:r>
            <a:r>
              <a:rPr lang="en-US" sz="4400" spc="-100" dirty="0"/>
              <a:t> </a:t>
            </a:r>
            <a:r>
              <a:rPr lang="en-US" sz="4400" spc="-100" dirty="0" smtClean="0"/>
              <a:t>?</a:t>
            </a:r>
            <a:endParaRPr lang="en-US" sz="4400" spc="-100" dirty="0"/>
          </a:p>
        </p:txBody>
      </p:sp>
      <p:sp>
        <p:nvSpPr>
          <p:cNvPr id="13" name="TextBox 12"/>
          <p:cNvSpPr txBox="1"/>
          <p:nvPr/>
        </p:nvSpPr>
        <p:spPr>
          <a:xfrm>
            <a:off x="165659" y="6073521"/>
            <a:ext cx="895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00" dirty="0" smtClean="0"/>
              <a:t>Dis-le </a:t>
            </a:r>
            <a:r>
              <a:rPr lang="en-US" sz="4400" spc="-100" dirty="0" err="1" smtClean="0"/>
              <a:t>moi</a:t>
            </a:r>
            <a:r>
              <a:rPr lang="en-US" sz="4400" spc="-100" dirty="0" smtClean="0"/>
              <a:t> !</a:t>
            </a:r>
            <a:endParaRPr lang="en-US" sz="4400" spc="-1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1797" y="869762"/>
            <a:ext cx="7666204" cy="5315208"/>
            <a:chOff x="911797" y="869762"/>
            <a:chExt cx="7666204" cy="5315208"/>
          </a:xfrm>
        </p:grpSpPr>
        <p:pic>
          <p:nvPicPr>
            <p:cNvPr id="5" name="Picture 4" descr="Untitled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306" y1="6226" x2="92917" y2="16342"/>
                          <a14:foregroundMark x1="18472" y1="74708" x2="26806" y2="86187"/>
                          <a14:foregroundMark x1="4167" y1="74125" x2="19583" y2="91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797" y="869762"/>
              <a:ext cx="7666204" cy="531520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6927" y="4453146"/>
              <a:ext cx="2397269" cy="173182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602" y="2786096"/>
              <a:ext cx="1508091" cy="1667050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  <p:pic>
          <p:nvPicPr>
            <p:cNvPr id="9" name="Picture 8" descr="Untitled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602" y="878119"/>
              <a:ext cx="2664000" cy="1907977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5124" y="2786096"/>
              <a:ext cx="1339072" cy="1619998"/>
            </a:xfrm>
            <a:prstGeom prst="rect">
              <a:avLst/>
            </a:prstGeom>
            <a:ln w="28575" cmpd="sng">
              <a:solidFill>
                <a:srgbClr val="FFFFFF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11797" y="869762"/>
              <a:ext cx="7666204" cy="5315208"/>
            </a:xfrm>
            <a:prstGeom prst="rect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589602" y="2786096"/>
              <a:ext cx="4974594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169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023" y="899641"/>
            <a:ext cx="7183708" cy="491645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81" y="1137791"/>
            <a:ext cx="2628900" cy="3937000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0281" y="5779639"/>
            <a:ext cx="8760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: "Ce qui est courbé ne peut se redresser, et ce qui manque ne peut être compté" </a:t>
            </a:r>
            <a:r>
              <a:rPr lang="fr-FR" sz="3200" dirty="0" smtClean="0"/>
              <a:t>–</a:t>
            </a:r>
            <a:r>
              <a:rPr lang="en-GB" sz="3200" dirty="0" smtClean="0"/>
              <a:t> Eccl. 1</a:t>
            </a:r>
            <a:r>
              <a:rPr lang="en-GB" sz="3200" dirty="0" smtClean="0"/>
              <a:t>:15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0281" y="-8457"/>
            <a:ext cx="87604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 smtClean="0"/>
              <a:t>Y a-t-il une réponse claire et absolue?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0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amlo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004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708" y="5467072"/>
            <a:ext cx="833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‘</a:t>
            </a:r>
            <a:r>
              <a:rPr lang="en-US" sz="3600" dirty="0" err="1" smtClean="0"/>
              <a:t>lernen</a:t>
            </a:r>
            <a:r>
              <a:rPr lang="en-US" sz="3600" dirty="0" smtClean="0"/>
              <a:t>’ : </a:t>
            </a:r>
            <a:r>
              <a:rPr lang="en-US" sz="3600" dirty="0" smtClean="0"/>
              <a:t>question – question en retour</a:t>
            </a:r>
          </a:p>
          <a:p>
            <a:pPr algn="r"/>
            <a:r>
              <a:rPr lang="en-US" sz="3600" dirty="0" smtClean="0"/>
              <a:t> </a:t>
            </a:r>
            <a:r>
              <a:rPr lang="en-US" sz="3600" dirty="0" err="1" smtClean="0"/>
              <a:t>afin</a:t>
            </a:r>
            <a:r>
              <a:rPr lang="en-US" sz="3600" dirty="0" smtClean="0"/>
              <a:t> de </a:t>
            </a:r>
            <a:r>
              <a:rPr lang="en-US" sz="3600" dirty="0" err="1" smtClean="0"/>
              <a:t>trouver</a:t>
            </a:r>
            <a:r>
              <a:rPr lang="en-US" sz="3600" dirty="0" smtClean="0"/>
              <a:t> la </a:t>
            </a:r>
            <a:r>
              <a:rPr lang="en-US" sz="3600" dirty="0" err="1" smtClean="0"/>
              <a:t>réponse</a:t>
            </a:r>
            <a:r>
              <a:rPr lang="en-US" sz="3600" dirty="0" smtClean="0"/>
              <a:t> </a:t>
            </a:r>
            <a:r>
              <a:rPr lang="en-US" sz="3600" dirty="0" err="1" smtClean="0"/>
              <a:t>soi-m</a:t>
            </a:r>
            <a:r>
              <a:rPr lang="en-US" sz="3600" dirty="0" err="1" smtClean="0"/>
              <a:t>ême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30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555" y="0"/>
            <a:ext cx="1977445" cy="120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12087"/>
            <a:ext cx="8959360" cy="6709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fr-FR" sz="2800" dirty="0"/>
              <a:t>Pourquoi Dieu réagit-il si tard ?  Se pourrait-il </a:t>
            </a:r>
            <a:r>
              <a:rPr lang="fr-FR" sz="2800" dirty="0" smtClean="0"/>
              <a:t>		 que </a:t>
            </a:r>
            <a:r>
              <a:rPr lang="fr-FR" sz="2800" dirty="0"/>
              <a:t>Job ait besoin de temps pour se (ré)ouvrir </a:t>
            </a:r>
            <a:r>
              <a:rPr lang="fr-FR" sz="2800" dirty="0" smtClean="0"/>
              <a:t>		    et </a:t>
            </a:r>
            <a:r>
              <a:rPr lang="fr-FR" sz="2800" dirty="0"/>
              <a:t>être réceptif, au lieu de se tapir comme un animal blessé ou qui se renferme dans sa coquille ?  Que pouvons-nous en apprendre concrètement, aussi dans nos relations avec les autres ?</a:t>
            </a:r>
            <a:endParaRPr lang="en-GB" sz="2800" dirty="0"/>
          </a:p>
          <a:p>
            <a:pPr marL="514350" lvl="0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fr-FR" sz="2800" dirty="0"/>
              <a:t>Dans la Bible, essayez de repérer des moments où Dieu et plus tard Jésus ont posé des questions.  Que voulaient-ils atteindre avec leurs questions ?  Que pouvons-nous en déduire ?</a:t>
            </a:r>
            <a:endParaRPr lang="en-GB" sz="2800" dirty="0"/>
          </a:p>
          <a:p>
            <a:pPr marL="514350" lvl="0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fr-FR" sz="2800" dirty="0"/>
              <a:t>As-tu déjà vécu des situations où 'continuer à argumenter' ne sert à rien, ou donne des résultats négatifs ?  Et comment réagis-tu à l'affirmation 'qu'une réponse rationnelle n'est pas une réponse aux émotions d'une personne' 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30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</TotalTime>
  <Words>540</Words>
  <Application>Microsoft Macintosh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19</cp:revision>
  <dcterms:created xsi:type="dcterms:W3CDTF">2016-11-30T08:55:31Z</dcterms:created>
  <dcterms:modified xsi:type="dcterms:W3CDTF">2016-12-02T09:39:26Z</dcterms:modified>
</cp:coreProperties>
</file>