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3" r:id="rId8"/>
    <p:sldId id="265" r:id="rId9"/>
    <p:sldId id="260" r:id="rId10"/>
    <p:sldId id="266" r:id="rId11"/>
    <p:sldId id="268" r:id="rId12"/>
    <p:sldId id="264" r:id="rId13"/>
    <p:sldId id="269" r:id="rId14"/>
    <p:sldId id="272" r:id="rId15"/>
    <p:sldId id="267"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4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23/12/16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23/12/16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23/12/16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23/12/16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23/12/16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23/12/16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23/12/16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23/12/16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b.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814"/>
            <a:ext cx="9201568" cy="6840186"/>
          </a:xfrm>
          <a:prstGeom prst="rect">
            <a:avLst/>
          </a:prstGeom>
        </p:spPr>
      </p:pic>
      <p:sp>
        <p:nvSpPr>
          <p:cNvPr id="5" name="TextBox 4"/>
          <p:cNvSpPr txBox="1"/>
          <p:nvPr/>
        </p:nvSpPr>
        <p:spPr>
          <a:xfrm>
            <a:off x="3654360" y="5157268"/>
            <a:ext cx="5390829" cy="1200329"/>
          </a:xfrm>
          <a:prstGeom prst="rect">
            <a:avLst/>
          </a:prstGeom>
          <a:noFill/>
        </p:spPr>
        <p:txBody>
          <a:bodyPr wrap="square" rtlCol="0">
            <a:spAutoFit/>
          </a:bodyPr>
          <a:lstStyle/>
          <a:p>
            <a:r>
              <a:rPr lang="en-US" sz="7200" dirty="0" err="1" smtClean="0"/>
              <a:t>Leçons</a:t>
            </a:r>
            <a:r>
              <a:rPr lang="en-US" sz="7200" dirty="0" smtClean="0"/>
              <a:t> de Job</a:t>
            </a:r>
            <a:endParaRPr lang="en-US" sz="7200" dirty="0"/>
          </a:p>
        </p:txBody>
      </p:sp>
    </p:spTree>
    <p:extLst>
      <p:ext uri="{BB962C8B-B14F-4D97-AF65-F5344CB8AC3E}">
        <p14:creationId xmlns:p14="http://schemas.microsoft.com/office/powerpoint/2010/main" val="38117557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9159"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362634"/>
            <a:ext cx="8954479" cy="6432531"/>
          </a:xfrm>
          <a:prstGeom prst="rect">
            <a:avLst/>
          </a:prstGeom>
        </p:spPr>
        <p:txBody>
          <a:bodyPr wrap="square">
            <a:spAutoFit/>
          </a:bodyPr>
          <a:lstStyle/>
          <a:p>
            <a:pPr marL="514350" lvl="0" indent="-514350">
              <a:spcAft>
                <a:spcPts val="1200"/>
              </a:spcAft>
              <a:buFont typeface="+mj-lt"/>
              <a:buAutoNum type="arabicPeriod"/>
            </a:pPr>
            <a:r>
              <a:rPr lang="fr-BE" sz="2800" dirty="0"/>
              <a:t>Dans le cadre de l'église et de la religion, </a:t>
            </a:r>
            <a:r>
              <a:rPr lang="fr-BE" sz="2800" dirty="0" smtClean="0"/>
              <a:t>	     pensez</a:t>
            </a:r>
            <a:r>
              <a:rPr lang="fr-BE" sz="2800" dirty="0"/>
              <a:t>-vous qu'il faille insister sur </a:t>
            </a:r>
            <a:r>
              <a:rPr lang="fr-BE" sz="2800" b="1" dirty="0"/>
              <a:t>le péché</a:t>
            </a:r>
            <a:r>
              <a:rPr lang="fr-BE" sz="2800" dirty="0"/>
              <a:t> </a:t>
            </a:r>
            <a:r>
              <a:rPr lang="fr-BE" sz="2800" b="1" dirty="0"/>
              <a:t>et la culpabilité</a:t>
            </a:r>
            <a:r>
              <a:rPr lang="fr-BE" sz="2800" dirty="0"/>
              <a:t> ?  Cela se passe-t-il ainsi encore aujourd'hui ?  Comment le ressentez-vous ?  Retrouvez-vous cette attitude chez Jésus ?</a:t>
            </a:r>
            <a:endParaRPr lang="en-GB" sz="2800" dirty="0"/>
          </a:p>
          <a:p>
            <a:pPr marL="514350" lvl="0" indent="-514350">
              <a:spcAft>
                <a:spcPts val="1200"/>
              </a:spcAft>
              <a:buFont typeface="+mj-lt"/>
              <a:buAutoNum type="arabicPeriod"/>
            </a:pPr>
            <a:r>
              <a:rPr lang="fr-BE" sz="2800" dirty="0"/>
              <a:t>Devons-nous considérer le péché comme quelque chose de grave à cause de la désobéissance envers Dieu (et donc du déshonneur) ou parce que les </a:t>
            </a:r>
            <a:r>
              <a:rPr lang="fr-BE" sz="2800" b="1" dirty="0"/>
              <a:t>conséquences concrètes du péché</a:t>
            </a:r>
            <a:r>
              <a:rPr lang="fr-BE" sz="2800" dirty="0"/>
              <a:t> sont souvent graves ?  Ou les deux ?</a:t>
            </a:r>
            <a:endParaRPr lang="en-GB" sz="2800" dirty="0"/>
          </a:p>
          <a:p>
            <a:pPr marL="514350" lvl="0" indent="-514350">
              <a:spcAft>
                <a:spcPts val="1200"/>
              </a:spcAft>
              <a:buFont typeface="+mj-lt"/>
              <a:buAutoNum type="arabicPeriod"/>
            </a:pPr>
            <a:r>
              <a:rPr lang="fr-BE" sz="2800" b="1" dirty="0"/>
              <a:t>Conversion = faire demi-tour (A.T.), changer de mentalité (N.T.)</a:t>
            </a:r>
            <a:r>
              <a:rPr lang="fr-BE" sz="2800" dirty="0"/>
              <a:t> : en quoi ces significations sont-elles différentes de ce qu'on entend habituellement dans les milieux chrétiens ?  Cette nuance fait-elle une différence ? </a:t>
            </a:r>
            <a:r>
              <a:rPr lang="fr-BE" sz="2800" b="1" dirty="0"/>
              <a:t> </a:t>
            </a:r>
            <a:endParaRPr lang="en-GB" sz="2800" dirty="0"/>
          </a:p>
        </p:txBody>
      </p:sp>
    </p:spTree>
    <p:extLst>
      <p:ext uri="{BB962C8B-B14F-4D97-AF65-F5344CB8AC3E}">
        <p14:creationId xmlns:p14="http://schemas.microsoft.com/office/powerpoint/2010/main" val="12724689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ifference__by_ejsz.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320841" y="10825"/>
            <a:ext cx="8649370" cy="2866426"/>
          </a:xfrm>
          <a:prstGeom prst="rect">
            <a:avLst/>
          </a:prstGeom>
        </p:spPr>
        <p:txBody>
          <a:bodyPr wrap="square">
            <a:spAutoFit/>
          </a:bodyPr>
          <a:lstStyle/>
          <a:p>
            <a:pPr>
              <a:lnSpc>
                <a:spcPct val="80000"/>
              </a:lnSpc>
            </a:pPr>
            <a:r>
              <a:rPr lang="fr-BE" sz="3200" dirty="0">
                <a:effectLst>
                  <a:outerShdw blurRad="50800" dist="38100" dir="2700000" algn="tl" rotWithShape="0">
                    <a:srgbClr val="000000"/>
                  </a:outerShdw>
                </a:effectLst>
              </a:rPr>
              <a:t>“Celui qui souffre a droit à la compassion de son ami, Même quand il abandonnerait la crainte du Tout-Puissant.  Mes frères sont perfides comme un torrent, </a:t>
            </a:r>
            <a:r>
              <a:rPr lang="fr-BE" sz="3200" spc="-20" dirty="0">
                <a:effectLst>
                  <a:outerShdw blurRad="50800" dist="38100" dir="2700000" algn="tl" rotWithShape="0">
                    <a:srgbClr val="000000"/>
                  </a:outerShdw>
                </a:effectLst>
              </a:rPr>
              <a:t>Comme le lit des torrents qui disparaissent.</a:t>
            </a:r>
            <a:endParaRPr lang="en-GB" sz="3200" spc="-20" dirty="0">
              <a:effectLst>
                <a:outerShdw blurRad="50800" dist="38100" dir="2700000" algn="tl" rotWithShape="0">
                  <a:srgbClr val="000000"/>
                </a:outerShdw>
              </a:effectLst>
            </a:endParaRPr>
          </a:p>
          <a:p>
            <a:pPr>
              <a:lnSpc>
                <a:spcPct val="80000"/>
              </a:lnSpc>
            </a:pPr>
            <a:r>
              <a:rPr lang="fr-BE" sz="3200" dirty="0">
                <a:effectLst>
                  <a:outerShdw blurRad="50800" dist="38100" dir="2700000" algn="tl" rotWithShape="0">
                    <a:srgbClr val="000000"/>
                  </a:outerShdw>
                </a:effectLst>
              </a:rPr>
              <a:t>Les glaçons en troublent le cours, la neige s’y précipite; viennent les chaleurs, et ils tarissent, les feux du soleil, et leur lit demeure à sec..” </a:t>
            </a:r>
            <a:r>
              <a:rPr lang="nl-NL" sz="3000" dirty="0" smtClean="0">
                <a:effectLst>
                  <a:outerShdw blurRad="50800" dist="38100" dir="2700000" algn="tl" rotWithShape="0">
                    <a:srgbClr val="000000"/>
                  </a:outerShdw>
                </a:effectLst>
              </a:rPr>
              <a:t>(</a:t>
            </a:r>
            <a:r>
              <a:rPr lang="nl-NL" sz="3000" dirty="0">
                <a:effectLst>
                  <a:outerShdw blurRad="50800" dist="38100" dir="2700000" algn="tl" rotWithShape="0">
                    <a:srgbClr val="000000"/>
                  </a:outerShdw>
                </a:effectLst>
              </a:rPr>
              <a:t>6:14-</a:t>
            </a:r>
            <a:r>
              <a:rPr lang="nl-NL" sz="3000" dirty="0" smtClean="0">
                <a:effectLst>
                  <a:outerShdw blurRad="50800" dist="38100" dir="2700000" algn="tl" rotWithShape="0">
                    <a:srgbClr val="000000"/>
                  </a:outerShdw>
                </a:effectLst>
              </a:rPr>
              <a:t>17)</a:t>
            </a:r>
            <a:endParaRPr lang="en-GB" sz="3000" dirty="0">
              <a:effectLst>
                <a:outerShdw blurRad="50800" dist="38100" dir="2700000" algn="tl" rotWithShape="0">
                  <a:srgbClr val="000000"/>
                </a:outerShdw>
              </a:effectLst>
            </a:endParaRPr>
          </a:p>
        </p:txBody>
      </p:sp>
    </p:spTree>
    <p:extLst>
      <p:ext uri="{BB962C8B-B14F-4D97-AF65-F5344CB8AC3E}">
        <p14:creationId xmlns:p14="http://schemas.microsoft.com/office/powerpoint/2010/main" val="39140908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rienden-e1454613390203-720x340.jpg"/>
          <p:cNvPicPr>
            <a:picLocks noChangeAspect="1"/>
          </p:cNvPicPr>
          <p:nvPr/>
        </p:nvPicPr>
        <p:blipFill>
          <a:blip r:embed="rId2">
            <a:alphaModFix amt="72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2540000"/>
            <a:ext cx="9144000" cy="4318000"/>
          </a:xfrm>
          <a:prstGeom prst="rect">
            <a:avLst/>
          </a:prstGeom>
        </p:spPr>
      </p:pic>
      <p:sp>
        <p:nvSpPr>
          <p:cNvPr id="2" name="Rectangle 1"/>
          <p:cNvSpPr/>
          <p:nvPr/>
        </p:nvSpPr>
        <p:spPr>
          <a:xfrm>
            <a:off x="187157" y="193307"/>
            <a:ext cx="8956843" cy="6555642"/>
          </a:xfrm>
          <a:prstGeom prst="rect">
            <a:avLst/>
          </a:prstGeom>
        </p:spPr>
        <p:txBody>
          <a:bodyPr wrap="square">
            <a:spAutoFit/>
          </a:bodyPr>
          <a:lstStyle/>
          <a:p>
            <a:pPr lvl="0">
              <a:spcAft>
                <a:spcPts val="600"/>
              </a:spcAft>
            </a:pPr>
            <a:r>
              <a:rPr lang="fr-BE" sz="2600" dirty="0">
                <a:solidFill>
                  <a:srgbClr val="FFFF00"/>
                </a:solidFill>
                <a:effectLst>
                  <a:outerShdw blurRad="50800" dist="38100" dir="2700000" algn="tl" rotWithShape="0">
                    <a:srgbClr val="000000"/>
                  </a:outerShdw>
                </a:effectLst>
              </a:rPr>
              <a:t>6:1-5</a:t>
            </a:r>
            <a:r>
              <a:rPr lang="fr-BE" sz="2600" dirty="0">
                <a:effectLst>
                  <a:outerShdw blurRad="50800" dist="38100" dir="2700000" algn="tl" rotWithShape="0">
                    <a:srgbClr val="000000"/>
                  </a:outerShdw>
                </a:effectLst>
              </a:rPr>
              <a:t>	Un peu de compréhension pour mes plaintes, est-ce trop de demander ?  D'ailleurs, je ne me plains pas pour rien : "L’âne sauvage crie-t-il auprès de l’herbe tendre ?"  </a:t>
            </a:r>
            <a:endParaRPr lang="en-GB" sz="2600" dirty="0">
              <a:effectLst>
                <a:outerShdw blurRad="50800" dist="38100" dir="2700000" algn="tl" rotWithShape="0">
                  <a:srgbClr val="000000"/>
                </a:outerShdw>
              </a:effectLst>
            </a:endParaRPr>
          </a:p>
          <a:p>
            <a:pPr lvl="0">
              <a:spcAft>
                <a:spcPts val="600"/>
              </a:spcAft>
            </a:pPr>
            <a:r>
              <a:rPr lang="fr-BE" sz="2600" dirty="0">
                <a:solidFill>
                  <a:srgbClr val="FFFF00"/>
                </a:solidFill>
                <a:effectLst>
                  <a:outerShdw blurRad="50800" dist="38100" dir="2700000" algn="tl" rotWithShape="0">
                    <a:srgbClr val="000000"/>
                  </a:outerShdw>
                </a:effectLst>
              </a:rPr>
              <a:t>6.14-</a:t>
            </a:r>
            <a:r>
              <a:rPr lang="fr-BE" sz="2600" dirty="0" smtClean="0">
                <a:solidFill>
                  <a:srgbClr val="FFFF00"/>
                </a:solidFill>
                <a:effectLst>
                  <a:outerShdw blurRad="50800" dist="38100" dir="2700000" algn="tl" rotWithShape="0">
                    <a:srgbClr val="000000"/>
                  </a:outerShdw>
                </a:effectLst>
              </a:rPr>
              <a:t>17  </a:t>
            </a:r>
            <a:r>
              <a:rPr lang="fr-BE" sz="2600" dirty="0" smtClean="0">
                <a:effectLst>
                  <a:outerShdw blurRad="50800" dist="38100" dir="2700000" algn="tl" rotWithShape="0">
                    <a:srgbClr val="000000"/>
                  </a:outerShdw>
                </a:effectLst>
              </a:rPr>
              <a:t>J'ai </a:t>
            </a:r>
            <a:r>
              <a:rPr lang="fr-BE" sz="2600" dirty="0">
                <a:effectLst>
                  <a:outerShdw blurRad="50800" dist="38100" dir="2700000" algn="tl" rotWithShape="0">
                    <a:srgbClr val="000000"/>
                  </a:outerShdw>
                </a:effectLst>
              </a:rPr>
              <a:t>besoin de vrais amis qui ne me laisseront pas tomber au moment venu, pas des amis qui ressemblent à un torrent de montagne qui se tarit en été, quand l'eau est vraiment nécessaire.</a:t>
            </a:r>
            <a:endParaRPr lang="en-GB" sz="2600" dirty="0">
              <a:effectLst>
                <a:outerShdw blurRad="50800" dist="38100" dir="2700000" algn="tl" rotWithShape="0">
                  <a:srgbClr val="000000"/>
                </a:outerShdw>
              </a:effectLst>
            </a:endParaRPr>
          </a:p>
          <a:p>
            <a:pPr lvl="0">
              <a:spcAft>
                <a:spcPts val="600"/>
              </a:spcAft>
            </a:pPr>
            <a:r>
              <a:rPr lang="fr-BE" sz="2600" dirty="0">
                <a:solidFill>
                  <a:srgbClr val="FFFF00"/>
                </a:solidFill>
                <a:effectLst>
                  <a:outerShdw blurRad="50800" dist="38100" dir="2700000" algn="tl" rotWithShape="0">
                    <a:srgbClr val="000000"/>
                  </a:outerShdw>
                </a:effectLst>
              </a:rPr>
              <a:t>6.21-</a:t>
            </a:r>
            <a:r>
              <a:rPr lang="fr-BE" sz="2600" dirty="0" smtClean="0">
                <a:solidFill>
                  <a:srgbClr val="FFFF00"/>
                </a:solidFill>
                <a:effectLst>
                  <a:outerShdw blurRad="50800" dist="38100" dir="2700000" algn="tl" rotWithShape="0">
                    <a:srgbClr val="000000"/>
                  </a:outerShdw>
                </a:effectLst>
              </a:rPr>
              <a:t>23   </a:t>
            </a:r>
            <a:r>
              <a:rPr lang="fr-BE" sz="2600" dirty="0" smtClean="0">
                <a:effectLst>
                  <a:outerShdw blurRad="50800" dist="38100" dir="2700000" algn="tl" rotWithShape="0">
                    <a:srgbClr val="000000"/>
                  </a:outerShdw>
                </a:effectLst>
              </a:rPr>
              <a:t>Vous </a:t>
            </a:r>
            <a:r>
              <a:rPr lang="fr-BE" sz="2600" dirty="0">
                <a:effectLst>
                  <a:outerShdw blurRad="50800" dist="38100" dir="2700000" algn="tl" rotWithShape="0">
                    <a:srgbClr val="000000"/>
                  </a:outerShdw>
                </a:effectLst>
              </a:rPr>
              <a:t>avez peur de mettre la main à la pâte !</a:t>
            </a:r>
            <a:endParaRPr lang="en-GB" sz="2600" dirty="0">
              <a:effectLst>
                <a:outerShdw blurRad="50800" dist="38100" dir="2700000" algn="tl" rotWithShape="0">
                  <a:srgbClr val="000000"/>
                </a:outerShdw>
              </a:effectLst>
            </a:endParaRPr>
          </a:p>
          <a:p>
            <a:pPr lvl="0">
              <a:spcAft>
                <a:spcPts val="600"/>
              </a:spcAft>
            </a:pPr>
            <a:r>
              <a:rPr lang="fr-BE" sz="2600" dirty="0" smtClean="0">
                <a:solidFill>
                  <a:srgbClr val="FFFF00"/>
                </a:solidFill>
                <a:effectLst>
                  <a:outerShdw blurRad="50800" dist="38100" dir="2700000" algn="tl" rotWithShape="0">
                    <a:srgbClr val="000000"/>
                  </a:outerShdw>
                </a:effectLst>
              </a:rPr>
              <a:t>6.24,25…   </a:t>
            </a:r>
            <a:r>
              <a:rPr lang="fr-BE" sz="2600" dirty="0" smtClean="0">
                <a:effectLst>
                  <a:outerShdw blurRad="50800" dist="38100" dir="2700000" algn="tl" rotWithShape="0">
                    <a:srgbClr val="000000"/>
                  </a:outerShdw>
                </a:effectLst>
              </a:rPr>
              <a:t>Il </a:t>
            </a:r>
            <a:r>
              <a:rPr lang="fr-BE" sz="2600" dirty="0">
                <a:effectLst>
                  <a:outerShdw blurRad="50800" dist="38100" dir="2700000" algn="tl" rotWithShape="0">
                    <a:srgbClr val="000000"/>
                  </a:outerShdw>
                </a:effectLst>
              </a:rPr>
              <a:t>est si facile de parler pour ne rien dire (aussi 16:1-4)</a:t>
            </a:r>
            <a:endParaRPr lang="en-GB" sz="2600" dirty="0">
              <a:effectLst>
                <a:outerShdw blurRad="50800" dist="38100" dir="2700000" algn="tl" rotWithShape="0">
                  <a:srgbClr val="000000"/>
                </a:outerShdw>
              </a:effectLst>
            </a:endParaRPr>
          </a:p>
          <a:p>
            <a:pPr lvl="0">
              <a:spcAft>
                <a:spcPts val="600"/>
              </a:spcAft>
            </a:pPr>
            <a:r>
              <a:rPr lang="fr-BE" sz="2600" dirty="0">
                <a:solidFill>
                  <a:srgbClr val="FFFF00"/>
                </a:solidFill>
                <a:effectLst>
                  <a:outerShdw blurRad="50800" dist="38100" dir="2700000" algn="tl" rotWithShape="0">
                    <a:srgbClr val="000000"/>
                  </a:outerShdw>
                </a:effectLst>
              </a:rPr>
              <a:t>6.1-5</a:t>
            </a:r>
            <a:r>
              <a:rPr lang="fr-BE" sz="2600" dirty="0">
                <a:effectLst>
                  <a:outerShdw blurRad="50800" dist="38100" dir="2700000" algn="tl" rotWithShape="0">
                    <a:srgbClr val="000000"/>
                  </a:outerShdw>
                </a:effectLst>
              </a:rPr>
              <a:t>	Je souffre tellement que je commence à dire des bêtises.  Ne pouvez-vous pas tenir un peu compte des épreuves que je traverse et essayer de me comprendre ? </a:t>
            </a:r>
            <a:endParaRPr lang="en-GB" sz="2600" dirty="0">
              <a:effectLst>
                <a:outerShdw blurRad="50800" dist="38100" dir="2700000" algn="tl" rotWithShape="0">
                  <a:srgbClr val="000000"/>
                </a:outerShdw>
              </a:effectLst>
            </a:endParaRPr>
          </a:p>
          <a:p>
            <a:pPr lvl="0">
              <a:spcAft>
                <a:spcPts val="600"/>
              </a:spcAft>
            </a:pPr>
            <a:r>
              <a:rPr lang="fr-BE" sz="2600" dirty="0">
                <a:solidFill>
                  <a:srgbClr val="FFFF00"/>
                </a:solidFill>
                <a:effectLst>
                  <a:outerShdw blurRad="50800" dist="38100" dir="2700000" algn="tl" rotWithShape="0">
                    <a:srgbClr val="000000"/>
                  </a:outerShdw>
                </a:effectLst>
              </a:rPr>
              <a:t>13.7,8</a:t>
            </a:r>
            <a:r>
              <a:rPr lang="fr-BE" sz="2600" dirty="0">
                <a:effectLst>
                  <a:outerShdw blurRad="50800" dist="38100" dir="2700000" algn="tl" rotWithShape="0">
                    <a:srgbClr val="000000"/>
                  </a:outerShdw>
                </a:effectLst>
              </a:rPr>
              <a:t>	Vous pensez plus à l'honneur de Dieu qu'à la compassion.</a:t>
            </a:r>
            <a:endParaRPr lang="en-GB" sz="2600" dirty="0">
              <a:effectLst>
                <a:outerShdw blurRad="50800" dist="38100" dir="2700000" algn="tl" rotWithShape="0">
                  <a:srgbClr val="000000"/>
                </a:outerShdw>
              </a:effectLst>
            </a:endParaRPr>
          </a:p>
          <a:p>
            <a:pPr lvl="0">
              <a:spcAft>
                <a:spcPts val="600"/>
              </a:spcAft>
            </a:pPr>
            <a:r>
              <a:rPr lang="fr-BE" sz="2600" dirty="0">
                <a:solidFill>
                  <a:srgbClr val="FFFF00"/>
                </a:solidFill>
                <a:effectLst>
                  <a:outerShdw blurRad="50800" dist="38100" dir="2700000" algn="tl" rotWithShape="0">
                    <a:srgbClr val="000000"/>
                  </a:outerShdw>
                </a:effectLst>
              </a:rPr>
              <a:t>21.1-5</a:t>
            </a:r>
            <a:r>
              <a:rPr lang="fr-BE" sz="2600" dirty="0">
                <a:effectLst>
                  <a:outerShdw blurRad="50800" dist="38100" dir="2700000" algn="tl" rotWithShape="0">
                    <a:srgbClr val="000000"/>
                  </a:outerShdw>
                </a:effectLst>
              </a:rPr>
              <a:t>	Laissez-moi d'abord m'exprimer, ensuite vous vous moquerez...</a:t>
            </a:r>
            <a:endParaRPr lang="en-GB" sz="2600" dirty="0">
              <a:effectLst>
                <a:outerShdw blurRad="50800" dist="38100" dir="2700000" algn="tl" rotWithShape="0">
                  <a:srgbClr val="000000"/>
                </a:outerShdw>
              </a:effectLst>
            </a:endParaRPr>
          </a:p>
        </p:txBody>
      </p:sp>
    </p:spTree>
    <p:extLst>
      <p:ext uri="{BB962C8B-B14F-4D97-AF65-F5344CB8AC3E}">
        <p14:creationId xmlns:p14="http://schemas.microsoft.com/office/powerpoint/2010/main" val="4870730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9159"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4795" y="1077212"/>
            <a:ext cx="8863263" cy="5724645"/>
          </a:xfrm>
          <a:prstGeom prst="rect">
            <a:avLst/>
          </a:prstGeom>
        </p:spPr>
        <p:txBody>
          <a:bodyPr wrap="square">
            <a:spAutoFit/>
          </a:bodyPr>
          <a:lstStyle/>
          <a:p>
            <a:pPr marL="514350" lvl="0" indent="-514350">
              <a:spcAft>
                <a:spcPts val="1800"/>
              </a:spcAft>
              <a:buFont typeface="+mj-lt"/>
              <a:buAutoNum type="arabicPeriod"/>
            </a:pPr>
            <a:r>
              <a:rPr lang="fr-BE" sz="2800" dirty="0"/>
              <a:t>Evaluez ensemble les différentes plaintes émises par Job à propos de ses amis.  Sont-elles reconnaissables ?  </a:t>
            </a:r>
            <a:endParaRPr lang="en-GB" sz="2800" dirty="0"/>
          </a:p>
          <a:p>
            <a:pPr marL="514350" lvl="0" indent="-514350">
              <a:spcAft>
                <a:spcPts val="1800"/>
              </a:spcAft>
              <a:buFont typeface="+mj-lt"/>
              <a:buAutoNum type="arabicPeriod"/>
            </a:pPr>
            <a:r>
              <a:rPr lang="fr-BE" sz="2800" dirty="0"/>
              <a:t>Comment réagissez-vous aux paroles de Job en 6:14 “ Celui qui souffre a droit à la compassion de son ami, même quand il abandonnerait la crainte du Tout-Puissant.” A-t-il raison d’accentuer l’importance de ce ‘lien horizontal’ ?</a:t>
            </a:r>
            <a:endParaRPr lang="en-GB" sz="2800" dirty="0"/>
          </a:p>
          <a:p>
            <a:pPr marL="514350" lvl="0" indent="-514350">
              <a:spcAft>
                <a:spcPts val="1800"/>
              </a:spcAft>
              <a:buFont typeface="+mj-lt"/>
              <a:buAutoNum type="arabicPeriod"/>
            </a:pPr>
            <a:r>
              <a:rPr lang="fr-BE" sz="2800" dirty="0"/>
              <a:t>Partagez ce que vous avez appris pendant ce trimestre </a:t>
            </a:r>
            <a:r>
              <a:rPr lang="fr-BE" sz="2800" b="1" dirty="0"/>
              <a:t>au niveau des relations humaines</a:t>
            </a:r>
            <a:r>
              <a:rPr lang="fr-BE" sz="2800" dirty="0"/>
              <a:t>.  Y a-t-il des aspects dans lesquels vous souhaiteriez vous améliorer ?  Plus globalement, qu'est-ce qui pourrait être amélioré (aussi dans l'église) </a:t>
            </a:r>
            <a:r>
              <a:rPr lang="fr-BE" sz="2800" dirty="0" smtClean="0"/>
              <a:t>??</a:t>
            </a:r>
            <a:endParaRPr lang="en-GB" sz="2800" dirty="0"/>
          </a:p>
        </p:txBody>
      </p:sp>
    </p:spTree>
    <p:extLst>
      <p:ext uri="{BB962C8B-B14F-4D97-AF65-F5344CB8AC3E}">
        <p14:creationId xmlns:p14="http://schemas.microsoft.com/office/powerpoint/2010/main" val="4145348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9159"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9587" y="1922071"/>
            <a:ext cx="8863263" cy="4278094"/>
          </a:xfrm>
          <a:prstGeom prst="rect">
            <a:avLst/>
          </a:prstGeom>
        </p:spPr>
        <p:txBody>
          <a:bodyPr wrap="square">
            <a:spAutoFit/>
          </a:bodyPr>
          <a:lstStyle/>
          <a:p>
            <a:pPr marL="514350" lvl="0" indent="-514350">
              <a:spcAft>
                <a:spcPts val="2400"/>
              </a:spcAft>
              <a:buFont typeface="+mj-lt"/>
              <a:buAutoNum type="arabicPeriod" startAt="4"/>
            </a:pPr>
            <a:r>
              <a:rPr lang="fr-BE" sz="2800" dirty="0" smtClean="0"/>
              <a:t>Avez</a:t>
            </a:r>
            <a:r>
              <a:rPr lang="fr-BE" sz="2800" dirty="0"/>
              <a:t>-vous déjà vécu une situation au cours de laquelle le </a:t>
            </a:r>
            <a:r>
              <a:rPr lang="fr-BE" sz="2800" b="1" dirty="0"/>
              <a:t>discours religieux</a:t>
            </a:r>
            <a:r>
              <a:rPr lang="fr-BE" sz="2800" dirty="0"/>
              <a:t> (les convictions dogmatiques) prenait le dessus sur </a:t>
            </a:r>
            <a:r>
              <a:rPr lang="fr-BE" sz="2800" b="1" dirty="0"/>
              <a:t>la compassion et l'humanité</a:t>
            </a:r>
            <a:r>
              <a:rPr lang="fr-BE" sz="2800" dirty="0"/>
              <a:t> ?  Etes-vous vous-même déjà tombé dans ce piège ?  Jusqu'à quel point est-ce important de témoigner de la compréhension, même si en fin de compte on n'est pas d'accord avec la personne ?</a:t>
            </a:r>
            <a:endParaRPr lang="en-GB" sz="2800" dirty="0"/>
          </a:p>
          <a:p>
            <a:pPr marL="514350" lvl="0" indent="-514350">
              <a:spcAft>
                <a:spcPts val="2400"/>
              </a:spcAft>
              <a:buFont typeface="+mj-lt"/>
              <a:buAutoNum type="arabicPeriod" startAt="4"/>
            </a:pPr>
            <a:r>
              <a:rPr lang="fr-BE" sz="2800" dirty="0"/>
              <a:t>Peut-on </a:t>
            </a:r>
            <a:r>
              <a:rPr lang="fr-BE" sz="2800" b="1" dirty="0"/>
              <a:t>'avoir raison'</a:t>
            </a:r>
            <a:r>
              <a:rPr lang="fr-BE" sz="2800" dirty="0"/>
              <a:t> et malgré tout se tromper complètement ?</a:t>
            </a:r>
            <a:endParaRPr lang="en-GB" sz="2800" dirty="0"/>
          </a:p>
        </p:txBody>
      </p:sp>
    </p:spTree>
    <p:extLst>
      <p:ext uri="{BB962C8B-B14F-4D97-AF65-F5344CB8AC3E}">
        <p14:creationId xmlns:p14="http://schemas.microsoft.com/office/powerpoint/2010/main" val="28013667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052" y="254001"/>
            <a:ext cx="8809790" cy="523220"/>
          </a:xfrm>
          <a:prstGeom prst="rect">
            <a:avLst/>
          </a:prstGeom>
        </p:spPr>
        <p:txBody>
          <a:bodyPr wrap="square">
            <a:spAutoFit/>
          </a:bodyPr>
          <a:lstStyle/>
          <a:p>
            <a:r>
              <a:rPr lang="fr-BE" sz="2800" spc="-40" dirty="0"/>
              <a:t>“Pourquoi me poursuivre comme Dieu me poursuit ?” </a:t>
            </a:r>
            <a:r>
              <a:rPr lang="nl-NL" sz="2800" spc="-40" dirty="0" smtClean="0"/>
              <a:t>(</a:t>
            </a:r>
            <a:r>
              <a:rPr lang="nl-NL" sz="2800" spc="-40" dirty="0"/>
              <a:t>19:22) </a:t>
            </a:r>
            <a:endParaRPr lang="en-GB" sz="2800" spc="-40" dirty="0"/>
          </a:p>
        </p:txBody>
      </p:sp>
      <p:sp>
        <p:nvSpPr>
          <p:cNvPr id="3" name="Rectangle 2"/>
          <p:cNvSpPr/>
          <p:nvPr/>
        </p:nvSpPr>
        <p:spPr>
          <a:xfrm>
            <a:off x="147053" y="5628105"/>
            <a:ext cx="8809789" cy="954107"/>
          </a:xfrm>
          <a:prstGeom prst="rect">
            <a:avLst/>
          </a:prstGeom>
        </p:spPr>
        <p:txBody>
          <a:bodyPr wrap="square">
            <a:spAutoFit/>
          </a:bodyPr>
          <a:lstStyle/>
          <a:p>
            <a:pPr algn="ctr"/>
            <a:r>
              <a:rPr lang="fr-FR" sz="2800" dirty="0"/>
              <a:t>“Est-ce son parti que vous prenez, </a:t>
            </a:r>
            <a:endParaRPr lang="fr-FR" sz="2800" dirty="0" smtClean="0"/>
          </a:p>
          <a:p>
            <a:pPr algn="ctr"/>
            <a:r>
              <a:rPr lang="fr-FR" sz="2800" dirty="0" smtClean="0"/>
              <a:t>est</a:t>
            </a:r>
            <a:r>
              <a:rPr lang="fr-FR" sz="2800" dirty="0"/>
              <a:t>-ce pour Dieu que vous plaidez ?" (13. 8 - TOB). </a:t>
            </a:r>
            <a:endParaRPr lang="en-US" sz="2800" dirty="0"/>
          </a:p>
        </p:txBody>
      </p:sp>
      <p:pic>
        <p:nvPicPr>
          <p:cNvPr id="4" name="Picture 3" descr="Creation_Sun.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0841" y="1041240"/>
            <a:ext cx="8529053" cy="4446112"/>
          </a:xfrm>
          <a:prstGeom prst="rect">
            <a:avLst/>
          </a:prstGeom>
        </p:spPr>
      </p:pic>
      <p:sp>
        <p:nvSpPr>
          <p:cNvPr id="5" name="TextBox 4"/>
          <p:cNvSpPr txBox="1"/>
          <p:nvPr/>
        </p:nvSpPr>
        <p:spPr>
          <a:xfrm>
            <a:off x="5253790" y="3348504"/>
            <a:ext cx="2673684" cy="1938992"/>
          </a:xfrm>
          <a:prstGeom prst="rect">
            <a:avLst/>
          </a:prstGeom>
          <a:noFill/>
        </p:spPr>
        <p:txBody>
          <a:bodyPr wrap="square" rtlCol="0">
            <a:spAutoFit/>
          </a:bodyPr>
          <a:lstStyle/>
          <a:p>
            <a:pPr algn="ctr"/>
            <a:r>
              <a:rPr lang="en-US" sz="4000" dirty="0" smtClean="0"/>
              <a:t>Un </a:t>
            </a:r>
            <a:r>
              <a:rPr lang="en-US" sz="4000" dirty="0" err="1" smtClean="0"/>
              <a:t>Dieu</a:t>
            </a:r>
            <a:r>
              <a:rPr lang="en-US" sz="4000" dirty="0" smtClean="0"/>
              <a:t> </a:t>
            </a:r>
            <a:r>
              <a:rPr lang="en-US" sz="4000" dirty="0" err="1" smtClean="0"/>
              <a:t>méchant</a:t>
            </a:r>
            <a:r>
              <a:rPr lang="en-US" sz="4000" dirty="0" smtClean="0"/>
              <a:t> et </a:t>
            </a:r>
            <a:r>
              <a:rPr lang="en-US" sz="4000" dirty="0" err="1" smtClean="0"/>
              <a:t>ennemi</a:t>
            </a:r>
            <a:r>
              <a:rPr lang="en-US" sz="4000" dirty="0" smtClean="0"/>
              <a:t>?</a:t>
            </a:r>
            <a:endParaRPr lang="en-US" sz="4000" dirty="0"/>
          </a:p>
        </p:txBody>
      </p:sp>
    </p:spTree>
    <p:extLst>
      <p:ext uri="{BB962C8B-B14F-4D97-AF65-F5344CB8AC3E}">
        <p14:creationId xmlns:p14="http://schemas.microsoft.com/office/powerpoint/2010/main" val="39140908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9159"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3088"/>
            <a:ext cx="8863263" cy="7017307"/>
          </a:xfrm>
          <a:prstGeom prst="rect">
            <a:avLst/>
          </a:prstGeom>
        </p:spPr>
        <p:txBody>
          <a:bodyPr wrap="square">
            <a:spAutoFit/>
          </a:bodyPr>
          <a:lstStyle/>
          <a:p>
            <a:pPr marL="514350" lvl="0" indent="-514350">
              <a:spcAft>
                <a:spcPts val="600"/>
              </a:spcAft>
              <a:buFont typeface="+mj-lt"/>
              <a:buAutoNum type="arabicPeriod"/>
            </a:pPr>
            <a:r>
              <a:rPr lang="fr-BE" sz="2800" dirty="0"/>
              <a:t>L'avis de Dieu sur Job est particulièrement positif.  Pourtant, dans le cadre de la religion, l'image d'un </a:t>
            </a:r>
            <a:r>
              <a:rPr lang="fr-BE" sz="2800" dirty="0" smtClean="0"/>
              <a:t>   </a:t>
            </a:r>
            <a:r>
              <a:rPr lang="fr-BE" sz="2800" b="1" dirty="0" smtClean="0"/>
              <a:t>Dieu </a:t>
            </a:r>
            <a:r>
              <a:rPr lang="fr-BE" sz="2800" b="1" dirty="0"/>
              <a:t>souriant et bien disposé</a:t>
            </a:r>
            <a:r>
              <a:rPr lang="fr-BE" sz="2800" dirty="0"/>
              <a:t> est plutôt rare.  Rien n'est jamais assez bon !  Partagez vos réactions à ce sujet.</a:t>
            </a:r>
            <a:endParaRPr lang="en-GB" sz="2800" dirty="0"/>
          </a:p>
          <a:p>
            <a:pPr marL="514350" lvl="0" indent="-514350">
              <a:spcAft>
                <a:spcPts val="600"/>
              </a:spcAft>
              <a:buFont typeface="+mj-lt"/>
              <a:buAutoNum type="arabicPeriod"/>
            </a:pPr>
            <a:r>
              <a:rPr lang="fr-BE" sz="2800" dirty="0"/>
              <a:t>En tant que chrétien, peut-on avoir </a:t>
            </a:r>
            <a:r>
              <a:rPr lang="fr-BE" sz="2800" b="1" dirty="0"/>
              <a:t>une image de soi positive</a:t>
            </a:r>
            <a:r>
              <a:rPr lang="fr-BE" sz="2800" dirty="0"/>
              <a:t> ?  Ou le sentiment d'être pécheur doit-il prévaloir ?   Dieu s'élève-t-il quand l'homme s'abaisse (ou est minimisé) ?</a:t>
            </a:r>
            <a:endParaRPr lang="en-GB" sz="2800" dirty="0"/>
          </a:p>
          <a:p>
            <a:pPr marL="514350" lvl="0" indent="-514350">
              <a:spcAft>
                <a:spcPts val="600"/>
              </a:spcAft>
              <a:buFont typeface="+mj-lt"/>
              <a:buAutoNum type="arabicPeriod"/>
            </a:pPr>
            <a:r>
              <a:rPr lang="fr-BE" sz="2800" dirty="0"/>
              <a:t>Quelle est votre </a:t>
            </a:r>
            <a:r>
              <a:rPr lang="fr-BE" sz="2800" b="1" dirty="0"/>
              <a:t>image de Dieu</a:t>
            </a:r>
            <a:r>
              <a:rPr lang="fr-BE" sz="2800" dirty="0"/>
              <a:t> ?  Quelle image prédomine dans votre église ?  Et quelle image est décrite dans les évangiles (Jésus a dit : qui m'a vu a vu le Père) ?</a:t>
            </a:r>
            <a:endParaRPr lang="en-GB" sz="2800" dirty="0"/>
          </a:p>
          <a:p>
            <a:pPr marL="514350" lvl="0" indent="-514350">
              <a:spcAft>
                <a:spcPts val="600"/>
              </a:spcAft>
              <a:buFont typeface="+mj-lt"/>
              <a:buAutoNum type="arabicPeriod"/>
            </a:pPr>
            <a:r>
              <a:rPr lang="fr-BE" sz="2800" dirty="0"/>
              <a:t>Pouvez-vous donner des exemples actuels des </a:t>
            </a:r>
            <a:r>
              <a:rPr lang="fr-BE" sz="2800" b="1" dirty="0"/>
              <a:t>conséquences (positives ou négatives)</a:t>
            </a:r>
            <a:r>
              <a:rPr lang="fr-BE" sz="2800" dirty="0"/>
              <a:t> que peut entraîner une image de Dieu particulière ?</a:t>
            </a:r>
            <a:endParaRPr lang="en-GB" sz="2800" dirty="0"/>
          </a:p>
        </p:txBody>
      </p:sp>
    </p:spTree>
    <p:extLst>
      <p:ext uri="{BB962C8B-B14F-4D97-AF65-F5344CB8AC3E}">
        <p14:creationId xmlns:p14="http://schemas.microsoft.com/office/powerpoint/2010/main" val="4456114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jpg"/>
          <p:cNvPicPr>
            <a:picLocks noChangeAspect="1"/>
          </p:cNvPicPr>
          <p:nvPr/>
        </p:nvPicPr>
        <p:blipFill>
          <a:blip r:embed="rId2">
            <a:alphaModFix amt="78000"/>
            <a:extLst>
              <a:ext uri="{BEBA8EAE-BF5A-486C-A8C5-ECC9F3942E4B}">
                <a14:imgProps xmlns:a14="http://schemas.microsoft.com/office/drawing/2010/main">
                  <a14:imgLayer r:embed="rId3">
                    <a14:imgEffect>
                      <a14:backgroundRemoval t="0" b="95409" l="2500" r="100000">
                        <a14:foregroundMark x1="22083" y1="37325" x2="23472" y2="80838"/>
                        <a14:foregroundMark x1="6528" y1="65269" x2="18889" y2="85828"/>
                        <a14:foregroundMark x1="22917" y1="30739" x2="28472" y2="80040"/>
                        <a14:foregroundMark x1="20972" y1="28743" x2="17500" y2="78443"/>
                        <a14:foregroundMark x1="15556" y1="50499" x2="3889" y2="69860"/>
                        <a14:foregroundMark x1="5139" y1="79840" x2="14028" y2="88423"/>
                        <a14:foregroundMark x1="4861" y1="86228" x2="4861" y2="86228"/>
                        <a14:foregroundMark x1="4028" y1="73054" x2="7361" y2="89022"/>
                        <a14:foregroundMark x1="4583" y1="90220" x2="85972" y2="90619"/>
                        <a14:foregroundMark x1="29444" y1="51297" x2="38194" y2="83832"/>
                        <a14:foregroundMark x1="31806" y1="47705" x2="41806" y2="76846"/>
                        <a14:foregroundMark x1="12639" y1="90619" x2="28472" y2="91617"/>
                        <a14:foregroundMark x1="12639" y1="95010" x2="27639" y2="95409"/>
                      </a14:backgroundRemoval>
                    </a14:imgEffect>
                  </a14:imgLayer>
                </a14:imgProps>
              </a:ext>
              <a:ext uri="{28A0092B-C50C-407E-A947-70E740481C1C}">
                <a14:useLocalDpi xmlns:a14="http://schemas.microsoft.com/office/drawing/2010/main"/>
              </a:ext>
            </a:extLst>
          </a:blip>
          <a:stretch>
            <a:fillRect/>
          </a:stretch>
        </p:blipFill>
        <p:spPr>
          <a:xfrm>
            <a:off x="-240634" y="-93579"/>
            <a:ext cx="9384634" cy="6670842"/>
          </a:xfrm>
          <a:prstGeom prst="rect">
            <a:avLst/>
          </a:prstGeom>
        </p:spPr>
      </p:pic>
      <p:sp>
        <p:nvSpPr>
          <p:cNvPr id="4" name="Rectangle 3"/>
          <p:cNvSpPr/>
          <p:nvPr/>
        </p:nvSpPr>
        <p:spPr>
          <a:xfrm>
            <a:off x="347578" y="47850"/>
            <a:ext cx="8555789" cy="1077218"/>
          </a:xfrm>
          <a:prstGeom prst="rect">
            <a:avLst/>
          </a:prstGeom>
        </p:spPr>
        <p:txBody>
          <a:bodyPr wrap="square">
            <a:spAutoFit/>
          </a:bodyPr>
          <a:lstStyle/>
          <a:p>
            <a:r>
              <a:rPr lang="fr-BE" sz="3200" dirty="0"/>
              <a:t>“Mon oreille avait entendu parler de toi; </a:t>
            </a:r>
            <a:endParaRPr lang="en-GB" sz="3200" dirty="0"/>
          </a:p>
          <a:p>
            <a:r>
              <a:rPr lang="fr-BE" sz="3200" dirty="0"/>
              <a:t>maintenant mon œil t'a vu.” </a:t>
            </a:r>
            <a:r>
              <a:rPr lang="nl-NL" sz="3200" dirty="0" smtClean="0">
                <a:effectLst>
                  <a:outerShdw blurRad="50800" dist="38100" dir="2700000" algn="tl" rotWithShape="0">
                    <a:srgbClr val="000000"/>
                  </a:outerShdw>
                </a:effectLst>
              </a:rPr>
              <a:t>– </a:t>
            </a:r>
            <a:r>
              <a:rPr lang="nl-NL" sz="3200" dirty="0">
                <a:effectLst>
                  <a:outerShdw blurRad="50800" dist="38100" dir="2700000" algn="tl" rotWithShape="0">
                    <a:srgbClr val="000000"/>
                  </a:outerShdw>
                </a:effectLst>
              </a:rPr>
              <a:t>42:5</a:t>
            </a:r>
            <a:endParaRPr lang="en-GB" sz="3200" dirty="0">
              <a:effectLst>
                <a:outerShdw blurRad="50800" dist="38100" dir="2700000" algn="tl" rotWithShape="0">
                  <a:srgbClr val="000000"/>
                </a:outerShdw>
              </a:effectLst>
            </a:endParaRPr>
          </a:p>
        </p:txBody>
      </p:sp>
      <p:sp>
        <p:nvSpPr>
          <p:cNvPr id="7" name="Rectangle 6"/>
          <p:cNvSpPr/>
          <p:nvPr/>
        </p:nvSpPr>
        <p:spPr>
          <a:xfrm>
            <a:off x="213895" y="3476869"/>
            <a:ext cx="8689472" cy="3416320"/>
          </a:xfrm>
          <a:prstGeom prst="rect">
            <a:avLst/>
          </a:prstGeom>
        </p:spPr>
        <p:txBody>
          <a:bodyPr wrap="square">
            <a:spAutoFit/>
          </a:bodyPr>
          <a:lstStyle/>
          <a:p>
            <a:r>
              <a:rPr lang="fr-BE" sz="2700" dirty="0">
                <a:effectLst>
                  <a:outerShdw blurRad="50800" dist="38100" dir="2700000" algn="tl" rotWithShape="0">
                    <a:srgbClr val="000000"/>
                  </a:outerShdw>
                </a:effectLst>
              </a:rPr>
              <a:t>Job semble avoir vécu une nouvelle expérience avec Dieu.  L'image qu'il s'en faisait a changé et est devenue plus personnelle.  Cela lui a procuré une paix intérieure en dépit de tous les malheurs et des oppositions qu'il a rencontrés…</a:t>
            </a:r>
            <a:endParaRPr lang="en-GB" sz="2700" dirty="0">
              <a:effectLst>
                <a:outerShdw blurRad="50800" dist="38100" dir="2700000" algn="tl" rotWithShape="0">
                  <a:srgbClr val="000000"/>
                </a:outerShdw>
              </a:effectLst>
            </a:endParaRPr>
          </a:p>
          <a:p>
            <a:pPr marL="457200" lvl="0" indent="-457200">
              <a:buFont typeface="Arial"/>
              <a:buChar char="•"/>
            </a:pPr>
            <a:r>
              <a:rPr lang="fr-BE" sz="2700" dirty="0">
                <a:effectLst>
                  <a:outerShdw blurRad="50800" dist="38100" dir="2700000" algn="tl" rotWithShape="0">
                    <a:srgbClr val="000000"/>
                  </a:outerShdw>
                </a:effectLst>
              </a:rPr>
              <a:t>L'étude du livre de Job vous a-t-elle aidé à grandir, à voir les choses avec plus de profondeur, différemment, à changer et à changer votre façon de croire ?  Partagez votre ressenti.  </a:t>
            </a:r>
            <a:endParaRPr lang="en-GB" sz="2700" dirty="0">
              <a:effectLst>
                <a:outerShdw blurRad="50800" dist="38100" dir="2700000" algn="tl" rotWithShape="0">
                  <a:srgbClr val="000000"/>
                </a:outerShdw>
              </a:effectLst>
            </a:endParaRPr>
          </a:p>
        </p:txBody>
      </p:sp>
      <p:pic>
        <p:nvPicPr>
          <p:cNvPr id="5" name="Image 1"/>
          <p:cNvPicPr>
            <a:picLocks noChangeAspect="1"/>
          </p:cNvPicPr>
          <p:nvPr/>
        </p:nvPicPr>
        <p:blipFill>
          <a:blip r:embed="rId4" cstate="email">
            <a:lum contrast="20000"/>
            <a:extLst>
              <a:ext uri="{28A0092B-C50C-407E-A947-70E740481C1C}">
                <a14:useLocalDpi xmlns:a14="http://schemas.microsoft.com/office/drawing/2010/main"/>
              </a:ext>
            </a:extLst>
          </a:blip>
          <a:srcRect/>
          <a:stretch>
            <a:fillRect/>
          </a:stretch>
        </p:blipFill>
        <p:spPr bwMode="auto">
          <a:xfrm>
            <a:off x="7837723" y="2872317"/>
            <a:ext cx="1306277" cy="7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7668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9159"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545" y="725646"/>
            <a:ext cx="8526841" cy="5878533"/>
          </a:xfrm>
          <a:prstGeom prst="rect">
            <a:avLst/>
          </a:prstGeom>
        </p:spPr>
        <p:txBody>
          <a:bodyPr wrap="square">
            <a:spAutoFit/>
          </a:bodyPr>
          <a:lstStyle/>
          <a:p>
            <a:r>
              <a:rPr lang="fr-BE" sz="2800" dirty="0"/>
              <a:t>Dans votre groupe, partagez comment vous avez vécu </a:t>
            </a:r>
            <a:r>
              <a:rPr lang="fr-BE" sz="2800" dirty="0" smtClean="0"/>
              <a:t>    et </a:t>
            </a:r>
            <a:r>
              <a:rPr lang="fr-BE" sz="2800" dirty="0"/>
              <a:t>ressenti cette étude du livre de Job : </a:t>
            </a:r>
            <a:endParaRPr lang="en-GB" sz="2800" dirty="0"/>
          </a:p>
          <a:p>
            <a:pPr marL="457200" lvl="0" indent="-457200">
              <a:spcAft>
                <a:spcPts val="1200"/>
              </a:spcAft>
              <a:buFont typeface="Arial"/>
              <a:buChar char="•"/>
            </a:pPr>
            <a:r>
              <a:rPr lang="fr-BE" sz="2800" dirty="0"/>
              <a:t>Ce que vous avez appris, ce qui vous est resté…  Essayez éventuellement de dire quelque chose au sujet de chaque rubrique de cette leçon… </a:t>
            </a:r>
            <a:endParaRPr lang="en-GB" sz="2800" dirty="0"/>
          </a:p>
          <a:p>
            <a:pPr marL="457200" lvl="0" indent="-457200">
              <a:spcAft>
                <a:spcPts val="1200"/>
              </a:spcAft>
              <a:buFont typeface="Arial"/>
              <a:buChar char="•"/>
            </a:pPr>
            <a:r>
              <a:rPr lang="fr-BE" sz="2800" dirty="0"/>
              <a:t>Que trouviez-vous beau, interpellant ?</a:t>
            </a:r>
            <a:endParaRPr lang="en-GB" sz="2800" dirty="0"/>
          </a:p>
          <a:p>
            <a:pPr marL="457200" lvl="0" indent="-457200">
              <a:spcAft>
                <a:spcPts val="1200"/>
              </a:spcAft>
              <a:buFont typeface="Arial"/>
              <a:buChar char="•"/>
            </a:pPr>
            <a:r>
              <a:rPr lang="fr-BE" sz="2800" dirty="0"/>
              <a:t>Quelle(s) réponse(s) avez-vous reçue(s) ?</a:t>
            </a:r>
            <a:endParaRPr lang="en-GB" sz="2800" dirty="0"/>
          </a:p>
          <a:p>
            <a:pPr marL="457200" lvl="0" indent="-457200">
              <a:spcAft>
                <a:spcPts val="1200"/>
              </a:spcAft>
              <a:buFont typeface="Arial"/>
              <a:buChar char="•"/>
            </a:pPr>
            <a:r>
              <a:rPr lang="fr-BE" sz="2800" dirty="0"/>
              <a:t>Qu'est-ce qui vous pose (toujours) problème ?  Quelles questions restent ouvertes ?</a:t>
            </a:r>
            <a:endParaRPr lang="en-GB" sz="2800" dirty="0"/>
          </a:p>
          <a:p>
            <a:pPr marL="457200" lvl="0" indent="-457200">
              <a:spcAft>
                <a:spcPts val="1200"/>
              </a:spcAft>
              <a:buFont typeface="Arial"/>
              <a:buChar char="•"/>
            </a:pPr>
            <a:r>
              <a:rPr lang="fr-BE" sz="2800" dirty="0"/>
              <a:t>Quelles leçons concrètes (de sagesse) avez-vous retenues pour votre vie quotidienne / votre vie spirituelle ?</a:t>
            </a:r>
            <a:endParaRPr lang="en-GB" sz="2800" dirty="0"/>
          </a:p>
        </p:txBody>
      </p:sp>
    </p:spTree>
    <p:extLst>
      <p:ext uri="{BB962C8B-B14F-4D97-AF65-F5344CB8AC3E}">
        <p14:creationId xmlns:p14="http://schemas.microsoft.com/office/powerpoint/2010/main" val="5514195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o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5183490" y="2765340"/>
            <a:ext cx="3747025" cy="3970318"/>
          </a:xfrm>
          <a:prstGeom prst="rect">
            <a:avLst/>
          </a:prstGeom>
        </p:spPr>
        <p:txBody>
          <a:bodyPr wrap="square">
            <a:spAutoFit/>
          </a:bodyPr>
          <a:lstStyle/>
          <a:p>
            <a:pPr algn="r"/>
            <a:r>
              <a:rPr lang="fr-BE" sz="2800" dirty="0">
                <a:effectLst>
                  <a:outerShdw blurRad="50800" dist="38100" dir="2700000" algn="tl" rotWithShape="0">
                    <a:srgbClr val="000000"/>
                  </a:outerShdw>
                </a:effectLst>
              </a:rPr>
              <a:t>“Ce que je crains, c’est ce qui m’arrive; </a:t>
            </a:r>
            <a:endParaRPr lang="fr-BE" sz="2800" dirty="0" smtClean="0">
              <a:effectLst>
                <a:outerShdw blurRad="50800" dist="38100" dir="2700000" algn="tl" rotWithShape="0">
                  <a:srgbClr val="000000"/>
                </a:outerShdw>
              </a:effectLst>
            </a:endParaRPr>
          </a:p>
          <a:p>
            <a:pPr algn="r"/>
            <a:r>
              <a:rPr lang="fr-BE" sz="2800" dirty="0" smtClean="0">
                <a:effectLst>
                  <a:outerShdw blurRad="50800" dist="38100" dir="2700000" algn="tl" rotWithShape="0">
                    <a:srgbClr val="000000"/>
                  </a:outerShdw>
                </a:effectLst>
              </a:rPr>
              <a:t>Ce </a:t>
            </a:r>
            <a:r>
              <a:rPr lang="fr-BE" sz="2800" dirty="0">
                <a:effectLst>
                  <a:outerShdw blurRad="50800" dist="38100" dir="2700000" algn="tl" rotWithShape="0">
                    <a:srgbClr val="000000"/>
                  </a:outerShdw>
                </a:effectLst>
              </a:rPr>
              <a:t>que je redoute, </a:t>
            </a:r>
            <a:endParaRPr lang="fr-BE" sz="2800" dirty="0" smtClean="0">
              <a:effectLst>
                <a:outerShdw blurRad="50800" dist="38100" dir="2700000" algn="tl" rotWithShape="0">
                  <a:srgbClr val="000000"/>
                </a:outerShdw>
              </a:effectLst>
            </a:endParaRPr>
          </a:p>
          <a:p>
            <a:pPr algn="r"/>
            <a:r>
              <a:rPr lang="fr-BE" sz="2800" dirty="0" smtClean="0">
                <a:effectLst>
                  <a:outerShdw blurRad="50800" dist="38100" dir="2700000" algn="tl" rotWithShape="0">
                    <a:srgbClr val="000000"/>
                  </a:outerShdw>
                </a:effectLst>
              </a:rPr>
              <a:t>c’est </a:t>
            </a:r>
            <a:r>
              <a:rPr lang="fr-BE" sz="2800" dirty="0">
                <a:effectLst>
                  <a:outerShdw blurRad="50800" dist="38100" dir="2700000" algn="tl" rotWithShape="0">
                    <a:srgbClr val="000000"/>
                  </a:outerShdw>
                </a:effectLst>
              </a:rPr>
              <a:t>ce qui m’atteint.</a:t>
            </a:r>
            <a:endParaRPr lang="en-GB" sz="2800" dirty="0">
              <a:effectLst>
                <a:outerShdw blurRad="50800" dist="38100" dir="2700000" algn="tl" rotWithShape="0">
                  <a:srgbClr val="000000"/>
                </a:outerShdw>
              </a:effectLst>
            </a:endParaRPr>
          </a:p>
          <a:p>
            <a:pPr algn="r"/>
            <a:r>
              <a:rPr lang="fr-BE" sz="2800" dirty="0">
                <a:effectLst>
                  <a:outerShdw blurRad="50800" dist="38100" dir="2700000" algn="tl" rotWithShape="0">
                    <a:srgbClr val="000000"/>
                  </a:outerShdw>
                </a:effectLst>
              </a:rPr>
              <a:t>Je n’ai ni tranquillité, </a:t>
            </a:r>
            <a:endParaRPr lang="fr-BE" sz="2800" dirty="0" smtClean="0">
              <a:effectLst>
                <a:outerShdw blurRad="50800" dist="38100" dir="2700000" algn="tl" rotWithShape="0">
                  <a:srgbClr val="000000"/>
                </a:outerShdw>
              </a:effectLst>
            </a:endParaRPr>
          </a:p>
          <a:p>
            <a:pPr algn="r"/>
            <a:r>
              <a:rPr lang="fr-BE" sz="2800" dirty="0" smtClean="0">
                <a:effectLst>
                  <a:outerShdw blurRad="50800" dist="38100" dir="2700000" algn="tl" rotWithShape="0">
                    <a:srgbClr val="000000"/>
                  </a:outerShdw>
                </a:effectLst>
              </a:rPr>
              <a:t>ni </a:t>
            </a:r>
            <a:r>
              <a:rPr lang="fr-BE" sz="2800" dirty="0">
                <a:effectLst>
                  <a:outerShdw blurRad="50800" dist="38100" dir="2700000" algn="tl" rotWithShape="0">
                    <a:srgbClr val="000000"/>
                  </a:outerShdw>
                </a:effectLst>
              </a:rPr>
              <a:t>paix, ni repos, </a:t>
            </a:r>
            <a:endParaRPr lang="fr-BE" sz="2800" dirty="0" smtClean="0">
              <a:effectLst>
                <a:outerShdw blurRad="50800" dist="38100" dir="2700000" algn="tl" rotWithShape="0">
                  <a:srgbClr val="000000"/>
                </a:outerShdw>
              </a:effectLst>
            </a:endParaRPr>
          </a:p>
          <a:p>
            <a:pPr algn="r"/>
            <a:r>
              <a:rPr lang="fr-BE" sz="2800" dirty="0" smtClean="0">
                <a:effectLst>
                  <a:outerShdw blurRad="50800" dist="38100" dir="2700000" algn="tl" rotWithShape="0">
                    <a:srgbClr val="000000"/>
                  </a:outerShdw>
                </a:effectLst>
              </a:rPr>
              <a:t>Et </a:t>
            </a:r>
            <a:r>
              <a:rPr lang="fr-BE" sz="2800" dirty="0">
                <a:effectLst>
                  <a:outerShdw blurRad="50800" dist="38100" dir="2700000" algn="tl" rotWithShape="0">
                    <a:srgbClr val="000000"/>
                  </a:outerShdw>
                </a:effectLst>
              </a:rPr>
              <a:t>le trouble </a:t>
            </a:r>
            <a:endParaRPr lang="fr-BE" sz="2800" dirty="0" smtClean="0">
              <a:effectLst>
                <a:outerShdw blurRad="50800" dist="38100" dir="2700000" algn="tl" rotWithShape="0">
                  <a:srgbClr val="000000"/>
                </a:outerShdw>
              </a:effectLst>
            </a:endParaRPr>
          </a:p>
          <a:p>
            <a:pPr algn="r"/>
            <a:r>
              <a:rPr lang="fr-BE" sz="2800" dirty="0" smtClean="0">
                <a:effectLst>
                  <a:outerShdw blurRad="50800" dist="38100" dir="2700000" algn="tl" rotWithShape="0">
                    <a:srgbClr val="000000"/>
                  </a:outerShdw>
                </a:effectLst>
              </a:rPr>
              <a:t>s’est </a:t>
            </a:r>
            <a:r>
              <a:rPr lang="fr-BE" sz="2800" dirty="0">
                <a:effectLst>
                  <a:outerShdw blurRad="50800" dist="38100" dir="2700000" algn="tl" rotWithShape="0">
                    <a:srgbClr val="000000"/>
                  </a:outerShdw>
                </a:effectLst>
              </a:rPr>
              <a:t>emparé de moi.” </a:t>
            </a:r>
            <a:endParaRPr lang="fr-BE" sz="2800" dirty="0" smtClean="0">
              <a:effectLst>
                <a:outerShdw blurRad="50800" dist="38100" dir="2700000" algn="tl" rotWithShape="0">
                  <a:srgbClr val="000000"/>
                </a:outerShdw>
              </a:effectLst>
            </a:endParaRPr>
          </a:p>
          <a:p>
            <a:pPr algn="r"/>
            <a:r>
              <a:rPr lang="nl-NL" sz="2800" dirty="0" smtClean="0">
                <a:effectLst>
                  <a:outerShdw blurRad="50800" dist="38100" dir="2700000" algn="tl" rotWithShape="0">
                    <a:srgbClr val="000000"/>
                  </a:outerShdw>
                </a:effectLst>
              </a:rPr>
              <a:t> </a:t>
            </a:r>
            <a:r>
              <a:rPr lang="nl-NL" sz="2800" dirty="0">
                <a:effectLst>
                  <a:outerShdw blurRad="50800" dist="38100" dir="2700000" algn="tl" rotWithShape="0">
                    <a:srgbClr val="000000"/>
                  </a:outerShdw>
                </a:effectLst>
              </a:rPr>
              <a:t>Job 3:25,26</a:t>
            </a:r>
            <a:endParaRPr lang="en-GB" sz="2800" dirty="0">
              <a:effectLst>
                <a:outerShdw blurRad="50800" dist="38100" dir="2700000" algn="tl" rotWithShape="0">
                  <a:srgbClr val="000000"/>
                </a:outerShdw>
              </a:effectLst>
            </a:endParaRPr>
          </a:p>
        </p:txBody>
      </p:sp>
      <p:sp>
        <p:nvSpPr>
          <p:cNvPr id="6" name="TextBox 5"/>
          <p:cNvSpPr txBox="1"/>
          <p:nvPr/>
        </p:nvSpPr>
        <p:spPr>
          <a:xfrm>
            <a:off x="374318" y="133684"/>
            <a:ext cx="3703053" cy="3785652"/>
          </a:xfrm>
          <a:prstGeom prst="rect">
            <a:avLst/>
          </a:prstGeom>
          <a:noFill/>
        </p:spPr>
        <p:txBody>
          <a:bodyPr wrap="square" rtlCol="0">
            <a:spAutoFit/>
          </a:bodyPr>
          <a:lstStyle/>
          <a:p>
            <a:r>
              <a:rPr lang="en-US" sz="8000" dirty="0" smtClean="0">
                <a:effectLst>
                  <a:outerShdw blurRad="50800" dist="38100" dir="2700000" algn="tl" rotWithShape="0">
                    <a:srgbClr val="000000"/>
                  </a:outerShdw>
                </a:effectLst>
              </a:rPr>
              <a:t>La vie… </a:t>
            </a:r>
            <a:r>
              <a:rPr lang="en-US" sz="8000" dirty="0" err="1" smtClean="0">
                <a:effectLst>
                  <a:outerShdw blurRad="50800" dist="38100" dir="2700000" algn="tl" rotWithShape="0">
                    <a:srgbClr val="000000"/>
                  </a:outerShdw>
                </a:effectLst>
              </a:rPr>
              <a:t>ou</a:t>
            </a:r>
            <a:endParaRPr lang="en-US" sz="8000" dirty="0" smtClean="0">
              <a:effectLst>
                <a:outerShdw blurRad="50800" dist="38100" dir="2700000" algn="tl" rotWithShape="0">
                  <a:srgbClr val="000000"/>
                </a:outerShdw>
              </a:effectLst>
            </a:endParaRPr>
          </a:p>
          <a:p>
            <a:r>
              <a:rPr lang="en-US" sz="8000" dirty="0" err="1" smtClean="0">
                <a:effectLst>
                  <a:outerShdw blurRad="50800" dist="38100" dir="2700000" algn="tl" rotWithShape="0">
                    <a:srgbClr val="000000"/>
                  </a:outerShdw>
                </a:effectLst>
              </a:rPr>
              <a:t>Dieu</a:t>
            </a:r>
            <a:r>
              <a:rPr lang="en-US" sz="8000" dirty="0" smtClean="0">
                <a:effectLst>
                  <a:outerShdw blurRad="50800" dist="38100" dir="2700000" algn="tl" rotWithShape="0">
                    <a:srgbClr val="000000"/>
                  </a:outerShdw>
                </a:effectLst>
              </a:rPr>
              <a:t>?</a:t>
            </a:r>
            <a:endParaRPr lang="en-US" sz="8000" dirty="0">
              <a:effectLst>
                <a:outerShdw blurRad="50800" dist="38100" dir="2700000" algn="tl" rotWithShape="0">
                  <a:srgbClr val="000000"/>
                </a:outerShdw>
              </a:effectLst>
            </a:endParaRPr>
          </a:p>
        </p:txBody>
      </p:sp>
    </p:spTree>
    <p:extLst>
      <p:ext uri="{BB962C8B-B14F-4D97-AF65-F5344CB8AC3E}">
        <p14:creationId xmlns:p14="http://schemas.microsoft.com/office/powerpoint/2010/main" val="14941237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ck.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38420" y="1363579"/>
            <a:ext cx="7325895" cy="5494421"/>
          </a:xfrm>
          <a:prstGeom prst="rect">
            <a:avLst/>
          </a:prstGeom>
        </p:spPr>
      </p:pic>
      <p:sp>
        <p:nvSpPr>
          <p:cNvPr id="4" name="Rectangle 3"/>
          <p:cNvSpPr/>
          <p:nvPr/>
        </p:nvSpPr>
        <p:spPr>
          <a:xfrm>
            <a:off x="254000" y="213895"/>
            <a:ext cx="4505158" cy="6555642"/>
          </a:xfrm>
          <a:prstGeom prst="rect">
            <a:avLst/>
          </a:prstGeom>
        </p:spPr>
        <p:txBody>
          <a:bodyPr wrap="square">
            <a:spAutoFit/>
          </a:bodyPr>
          <a:lstStyle/>
          <a:p>
            <a:r>
              <a:rPr lang="nl-NL" sz="2800" dirty="0" smtClean="0"/>
              <a:t>“</a:t>
            </a:r>
            <a:r>
              <a:rPr lang="fr-BE" sz="2800" dirty="0"/>
              <a:t>Il y a un temps pour tout, un temps pour toute chose sous les cieux : un temps pour naître, et un temps pour mourir; un temps pour planter, et un temps pour arracher ce qui a été planté; un temps pour tuer, et un temps pour guérir; un temps pour abattre, et un temps pour bâtir; un temps pour pleurer, et un temps pour rire; un temps pour se lamenter, et un temps pour danser…</a:t>
            </a:r>
            <a:r>
              <a:rPr lang="en-GB" sz="2800" dirty="0"/>
              <a:t> </a:t>
            </a:r>
            <a:r>
              <a:rPr lang="nl-NL" sz="2800" dirty="0" smtClean="0"/>
              <a:t>” (</a:t>
            </a:r>
            <a:r>
              <a:rPr lang="nl-NL" sz="2800" dirty="0" err="1" smtClean="0"/>
              <a:t>Ecclésiaste</a:t>
            </a:r>
            <a:r>
              <a:rPr lang="nl-NL" sz="2800" dirty="0" smtClean="0"/>
              <a:t> </a:t>
            </a:r>
            <a:r>
              <a:rPr lang="nl-NL" sz="2800" dirty="0"/>
              <a:t>3)</a:t>
            </a:r>
            <a:endParaRPr lang="en-GB" sz="2800" dirty="0"/>
          </a:p>
        </p:txBody>
      </p:sp>
    </p:spTree>
    <p:extLst>
      <p:ext uri="{BB962C8B-B14F-4D97-AF65-F5344CB8AC3E}">
        <p14:creationId xmlns:p14="http://schemas.microsoft.com/office/powerpoint/2010/main" val="20951804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9159"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545" y="272117"/>
            <a:ext cx="8526841" cy="6432531"/>
          </a:xfrm>
          <a:prstGeom prst="rect">
            <a:avLst/>
          </a:prstGeom>
        </p:spPr>
        <p:txBody>
          <a:bodyPr wrap="square">
            <a:spAutoFit/>
          </a:bodyPr>
          <a:lstStyle/>
          <a:p>
            <a:pPr marL="514350" lvl="0" indent="-514350">
              <a:spcAft>
                <a:spcPts val="1200"/>
              </a:spcAft>
              <a:buFont typeface="+mj-lt"/>
              <a:buAutoNum type="arabicPeriod"/>
            </a:pPr>
            <a:r>
              <a:rPr lang="fr-BE" sz="2800" dirty="0"/>
              <a:t>Ainsi va la vie.  Un croyant reçoit lui aussi </a:t>
            </a:r>
            <a:r>
              <a:rPr lang="fr-BE" sz="2800" dirty="0" smtClean="0"/>
              <a:t>	         </a:t>
            </a:r>
            <a:r>
              <a:rPr lang="fr-BE" sz="2800" b="1" dirty="0" smtClean="0"/>
              <a:t>de </a:t>
            </a:r>
            <a:r>
              <a:rPr lang="fr-BE" sz="2800" b="1" dirty="0"/>
              <a:t>bonnes et de mauvaises choses</a:t>
            </a:r>
            <a:r>
              <a:rPr lang="fr-BE" sz="2800" dirty="0"/>
              <a:t>.  Essayez de vous donner quelques conseils qui peuvent aider à prendre tout ceci de la façon la plus positive possible.  </a:t>
            </a:r>
            <a:endParaRPr lang="en-GB" sz="2800" dirty="0"/>
          </a:p>
          <a:p>
            <a:pPr marL="514350" lvl="0" indent="-514350">
              <a:spcAft>
                <a:spcPts val="1200"/>
              </a:spcAft>
              <a:buFont typeface="+mj-lt"/>
              <a:buAutoNum type="arabicPeriod"/>
            </a:pPr>
            <a:r>
              <a:rPr lang="fr-BE" sz="2800" dirty="0"/>
              <a:t>Relisez la </a:t>
            </a:r>
            <a:r>
              <a:rPr lang="fr-BE" sz="2800" b="1" dirty="0"/>
              <a:t>prière de l'empereur philosophe, Marc Aurèle</a:t>
            </a:r>
            <a:r>
              <a:rPr lang="fr-BE" sz="2800" dirty="0"/>
              <a:t> (étude 11).  Pouvez-vous vous y retrouver ?</a:t>
            </a:r>
            <a:endParaRPr lang="en-GB" sz="2800" dirty="0"/>
          </a:p>
          <a:p>
            <a:pPr marL="514350" lvl="0" indent="-514350">
              <a:spcAft>
                <a:spcPts val="1200"/>
              </a:spcAft>
              <a:buFont typeface="+mj-lt"/>
              <a:buAutoNum type="arabicPeriod"/>
            </a:pPr>
            <a:r>
              <a:rPr lang="fr-BE" sz="2800" dirty="0"/>
              <a:t>Comment ce que Paul écrit en Rom. 8:28 peut-il être une aide ?  "</a:t>
            </a:r>
            <a:r>
              <a:rPr lang="fr-BE" sz="2800" i="1" dirty="0"/>
              <a:t>Nous savons, du reste, que </a:t>
            </a:r>
            <a:r>
              <a:rPr lang="fr-BE" sz="2800" b="1" i="1" dirty="0"/>
              <a:t>toutes choses concourent au bien</a:t>
            </a:r>
            <a:r>
              <a:rPr lang="fr-BE" sz="2800" i="1" dirty="0"/>
              <a:t> de ceux qui aiment Dieu, de ceux qui sont appelés selon son dessein".</a:t>
            </a:r>
            <a:r>
              <a:rPr lang="fr-BE" sz="2800" dirty="0"/>
              <a:t> (Notez par ailleurs que dans le texte original, 'Dieu' n'intervient pas en tant que sujet, comme si Il allait changer le mal en bien rien qu'en claquant des doigts).  Comment comprendre tout ceci ?</a:t>
            </a:r>
            <a:endParaRPr lang="en-GB" sz="2800" dirty="0"/>
          </a:p>
        </p:txBody>
      </p:sp>
    </p:spTree>
    <p:extLst>
      <p:ext uri="{BB962C8B-B14F-4D97-AF65-F5344CB8AC3E}">
        <p14:creationId xmlns:p14="http://schemas.microsoft.com/office/powerpoint/2010/main" val="1039757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s.jp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9160481" cy="6858000"/>
          </a:xfrm>
          <a:prstGeom prst="rect">
            <a:avLst/>
          </a:prstGeom>
        </p:spPr>
      </p:pic>
      <p:sp>
        <p:nvSpPr>
          <p:cNvPr id="2" name="Rectangle 1"/>
          <p:cNvSpPr/>
          <p:nvPr/>
        </p:nvSpPr>
        <p:spPr>
          <a:xfrm>
            <a:off x="213896" y="39652"/>
            <a:ext cx="8930104" cy="2246769"/>
          </a:xfrm>
          <a:prstGeom prst="rect">
            <a:avLst/>
          </a:prstGeom>
        </p:spPr>
        <p:txBody>
          <a:bodyPr wrap="square">
            <a:spAutoFit/>
          </a:bodyPr>
          <a:lstStyle/>
          <a:p>
            <a:r>
              <a:rPr lang="fr-BE" sz="4000" dirty="0">
                <a:effectLst>
                  <a:outerShdw blurRad="50800" dist="38100" dir="2700000" algn="tl" rotWithShape="0">
                    <a:srgbClr val="000000"/>
                  </a:outerShdw>
                </a:effectLst>
              </a:rPr>
              <a:t>“Je crie vers toi, </a:t>
            </a:r>
            <a:endParaRPr lang="fr-BE" sz="4000" dirty="0" smtClean="0">
              <a:effectLst>
                <a:outerShdw blurRad="50800" dist="38100" dir="2700000" algn="tl" rotWithShape="0">
                  <a:srgbClr val="000000"/>
                </a:outerShdw>
              </a:effectLst>
            </a:endParaRPr>
          </a:p>
          <a:p>
            <a:r>
              <a:rPr lang="fr-BE" sz="4000" dirty="0" smtClean="0">
                <a:effectLst>
                  <a:outerShdw blurRad="50800" dist="38100" dir="2700000" algn="tl" rotWithShape="0">
                    <a:srgbClr val="000000"/>
                  </a:outerShdw>
                </a:effectLst>
              </a:rPr>
              <a:t>et </a:t>
            </a:r>
            <a:r>
              <a:rPr lang="fr-BE" sz="4000" dirty="0">
                <a:effectLst>
                  <a:outerShdw blurRad="50800" dist="38100" dir="2700000" algn="tl" rotWithShape="0">
                    <a:srgbClr val="000000"/>
                  </a:outerShdw>
                </a:effectLst>
              </a:rPr>
              <a:t>tu ne me réponds pas…” (30:20)  </a:t>
            </a:r>
            <a:endParaRPr lang="fr-BE" sz="4000" dirty="0" smtClean="0">
              <a:effectLst>
                <a:outerShdw blurRad="50800" dist="38100" dir="2700000" algn="tl" rotWithShape="0">
                  <a:srgbClr val="000000"/>
                </a:outerShdw>
              </a:effectLst>
            </a:endParaRPr>
          </a:p>
          <a:p>
            <a:endParaRPr lang="fr-BE" sz="2000" dirty="0">
              <a:effectLst>
                <a:outerShdw blurRad="50800" dist="38100" dir="2700000" algn="tl" rotWithShape="0">
                  <a:srgbClr val="000000"/>
                </a:outerShdw>
              </a:effectLst>
            </a:endParaRPr>
          </a:p>
          <a:p>
            <a:r>
              <a:rPr lang="fr-BE" sz="4000" dirty="0" smtClean="0">
                <a:effectLst>
                  <a:outerShdw blurRad="50800" dist="38100" dir="2700000" algn="tl" rotWithShape="0">
                    <a:srgbClr val="000000"/>
                  </a:outerShdw>
                </a:effectLst>
              </a:rPr>
              <a:t>“</a:t>
            </a:r>
            <a:r>
              <a:rPr lang="fr-BE" sz="4000" dirty="0">
                <a:effectLst>
                  <a:outerShdw blurRad="50800" dist="38100" dir="2700000" algn="tl" rotWithShape="0">
                    <a:srgbClr val="000000"/>
                  </a:outerShdw>
                </a:effectLst>
              </a:rPr>
              <a:t>Que le Puissant me réponde !…” (31:35)</a:t>
            </a:r>
            <a:endParaRPr lang="en-GB" sz="4000" dirty="0">
              <a:effectLst>
                <a:outerShdw blurRad="50800" dist="38100" dir="2700000" algn="tl" rotWithShape="0">
                  <a:srgbClr val="000000"/>
                </a:outerShdw>
              </a:effectLst>
            </a:endParaRPr>
          </a:p>
        </p:txBody>
      </p:sp>
    </p:spTree>
    <p:extLst>
      <p:ext uri="{BB962C8B-B14F-4D97-AF65-F5344CB8AC3E}">
        <p14:creationId xmlns:p14="http://schemas.microsoft.com/office/powerpoint/2010/main" val="14941237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9159"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04278"/>
            <a:ext cx="9006314" cy="6555642"/>
          </a:xfrm>
          <a:prstGeom prst="rect">
            <a:avLst/>
          </a:prstGeom>
        </p:spPr>
        <p:txBody>
          <a:bodyPr wrap="square">
            <a:spAutoFit/>
          </a:bodyPr>
          <a:lstStyle/>
          <a:p>
            <a:pPr marL="514350" lvl="0" indent="-514350">
              <a:buFont typeface="+mj-lt"/>
              <a:buAutoNum type="arabicPeriod"/>
            </a:pPr>
            <a:r>
              <a:rPr lang="fr-BE" sz="2800" dirty="0"/>
              <a:t>T'attends-tu à recevoir </a:t>
            </a:r>
            <a:r>
              <a:rPr lang="fr-BE" sz="2800" b="1" dirty="0"/>
              <a:t>une</a:t>
            </a:r>
            <a:r>
              <a:rPr lang="fr-BE" sz="2800" dirty="0"/>
              <a:t> </a:t>
            </a:r>
            <a:r>
              <a:rPr lang="fr-BE" sz="2800" b="1" dirty="0"/>
              <a:t>réponse</a:t>
            </a:r>
            <a:r>
              <a:rPr lang="fr-BE" sz="2800" dirty="0"/>
              <a:t> pour tout ?  </a:t>
            </a:r>
            <a:r>
              <a:rPr lang="fr-BE" sz="2800" dirty="0" smtClean="0"/>
              <a:t>           Un </a:t>
            </a:r>
            <a:r>
              <a:rPr lang="fr-BE" sz="2800" dirty="0"/>
              <a:t>chrétien doit-il avoir réponse à tout ? </a:t>
            </a:r>
            <a:r>
              <a:rPr lang="fr-BE" sz="2800" dirty="0" smtClean="0"/>
              <a:t>                         Un </a:t>
            </a:r>
            <a:r>
              <a:rPr lang="fr-BE" sz="2800" dirty="0"/>
              <a:t>"je ne sais pas" est-il acceptable dans le cadre d'un témoignage ?</a:t>
            </a:r>
            <a:endParaRPr lang="en-GB" sz="2800" dirty="0"/>
          </a:p>
          <a:p>
            <a:pPr marL="514350" lvl="0" indent="-514350">
              <a:buFont typeface="+mj-lt"/>
              <a:buAutoNum type="arabicPeriod"/>
            </a:pPr>
            <a:r>
              <a:rPr lang="fr-BE" sz="2800" dirty="0"/>
              <a:t>Comment réagir s'il n'y a </a:t>
            </a:r>
            <a:r>
              <a:rPr lang="fr-BE" sz="2800" b="1" dirty="0"/>
              <a:t>aucune réponse</a:t>
            </a:r>
            <a:r>
              <a:rPr lang="fr-BE" sz="2800" dirty="0"/>
              <a:t> ou si aucune ne vient ?</a:t>
            </a:r>
            <a:endParaRPr lang="en-GB" sz="2800" dirty="0"/>
          </a:p>
          <a:p>
            <a:pPr marL="514350" lvl="0" indent="-514350">
              <a:buFont typeface="+mj-lt"/>
              <a:buAutoNum type="arabicPeriod"/>
            </a:pPr>
            <a:r>
              <a:rPr lang="fr-BE" sz="2800" dirty="0"/>
              <a:t>Job 42:4,5 semble indiquer que malgré qu'une réponse noir sur blanc se fasse attendre, Job (re)trouve une certaine paix intérieure.  Selon toi, qu'est-ce qui peut être bien ou même mieux que de continuer à </a:t>
            </a:r>
            <a:r>
              <a:rPr lang="fr-BE" sz="2800" b="1" dirty="0"/>
              <a:t>argumenter</a:t>
            </a:r>
            <a:r>
              <a:rPr lang="fr-BE" sz="2800" dirty="0"/>
              <a:t> ?  En as-tu déjà fait l'expérience ?  Raconte !</a:t>
            </a:r>
            <a:endParaRPr lang="en-GB" sz="2800" dirty="0"/>
          </a:p>
          <a:p>
            <a:pPr marL="514350" lvl="0" indent="-514350">
              <a:buFont typeface="+mj-lt"/>
              <a:buAutoNum type="arabicPeriod"/>
            </a:pPr>
            <a:r>
              <a:rPr lang="fr-BE" sz="2800" dirty="0"/>
              <a:t>Quel est le danger de </a:t>
            </a:r>
            <a:r>
              <a:rPr lang="fr-BE" sz="2800" b="1" dirty="0"/>
              <a:t>réponses-clichés</a:t>
            </a:r>
            <a:r>
              <a:rPr lang="fr-BE" sz="2800" dirty="0"/>
              <a:t> ?  Par exemple, penses-tu que la description de 'la bataille dans le ciel entre Dieu et le satan' soit suffisante pour consoler quelqu'un dans n'importe quelle situation ?</a:t>
            </a:r>
            <a:endParaRPr lang="en-GB" sz="2800" dirty="0"/>
          </a:p>
        </p:txBody>
      </p:sp>
    </p:spTree>
    <p:extLst>
      <p:ext uri="{BB962C8B-B14F-4D97-AF65-F5344CB8AC3E}">
        <p14:creationId xmlns:p14="http://schemas.microsoft.com/office/powerpoint/2010/main" val="35202004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947" y="147053"/>
            <a:ext cx="8662738" cy="954107"/>
          </a:xfrm>
          <a:prstGeom prst="rect">
            <a:avLst/>
          </a:prstGeom>
        </p:spPr>
        <p:txBody>
          <a:bodyPr wrap="square">
            <a:spAutoFit/>
          </a:bodyPr>
          <a:lstStyle/>
          <a:p>
            <a:r>
              <a:rPr lang="nl-NL" sz="2800" dirty="0" smtClean="0"/>
              <a:t>“</a:t>
            </a:r>
            <a:r>
              <a:rPr lang="fr-BE" sz="2800" dirty="0"/>
              <a:t>L’homme serait-il juste devant Dieu ? Serait-il pur devant celui qui l’a fait ?” </a:t>
            </a:r>
            <a:r>
              <a:rPr lang="nl-NL" sz="2800" dirty="0" smtClean="0"/>
              <a:t> </a:t>
            </a:r>
            <a:r>
              <a:rPr lang="nl-NL" sz="2800" dirty="0"/>
              <a:t>(4:17)</a:t>
            </a:r>
            <a:endParaRPr lang="en-GB" sz="2800" dirty="0"/>
          </a:p>
        </p:txBody>
      </p:sp>
      <p:pic>
        <p:nvPicPr>
          <p:cNvPr id="3" name="Picture 2" descr="guil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34845"/>
            <a:ext cx="9144000" cy="4391645"/>
          </a:xfrm>
          <a:prstGeom prst="rect">
            <a:avLst/>
          </a:prstGeom>
        </p:spPr>
      </p:pic>
      <p:sp>
        <p:nvSpPr>
          <p:cNvPr id="4" name="TextBox 3"/>
          <p:cNvSpPr txBox="1"/>
          <p:nvPr/>
        </p:nvSpPr>
        <p:spPr>
          <a:xfrm rot="20256518">
            <a:off x="492075" y="2121688"/>
            <a:ext cx="4452112" cy="1569660"/>
          </a:xfrm>
          <a:prstGeom prst="rect">
            <a:avLst/>
          </a:prstGeom>
          <a:noFill/>
        </p:spPr>
        <p:txBody>
          <a:bodyPr wrap="square" rtlCol="0">
            <a:spAutoFit/>
          </a:bodyPr>
          <a:lstStyle/>
          <a:p>
            <a:r>
              <a:rPr lang="en-US" sz="9600" b="1" dirty="0" err="1" smtClean="0">
                <a:solidFill>
                  <a:schemeClr val="tx1">
                    <a:alpha val="62000"/>
                  </a:schemeClr>
                </a:solidFill>
              </a:rPr>
              <a:t>Péché</a:t>
            </a:r>
            <a:endParaRPr lang="en-US" sz="9600" b="1" dirty="0">
              <a:solidFill>
                <a:schemeClr val="tx1">
                  <a:alpha val="62000"/>
                </a:schemeClr>
              </a:solidFill>
            </a:endParaRPr>
          </a:p>
        </p:txBody>
      </p:sp>
      <p:sp>
        <p:nvSpPr>
          <p:cNvPr id="5" name="Rectangle 4"/>
          <p:cNvSpPr/>
          <p:nvPr/>
        </p:nvSpPr>
        <p:spPr>
          <a:xfrm>
            <a:off x="0" y="5626490"/>
            <a:ext cx="9143999" cy="1221104"/>
          </a:xfrm>
          <a:prstGeom prst="rect">
            <a:avLst/>
          </a:prstGeom>
        </p:spPr>
        <p:txBody>
          <a:bodyPr wrap="square">
            <a:spAutoFit/>
          </a:bodyPr>
          <a:lstStyle/>
          <a:p>
            <a:pPr>
              <a:lnSpc>
                <a:spcPct val="90000"/>
              </a:lnSpc>
            </a:pPr>
            <a:r>
              <a:rPr lang="nl-NL" sz="2700" dirty="0" smtClean="0"/>
              <a:t>“</a:t>
            </a:r>
            <a:r>
              <a:rPr lang="fr-BE" sz="2700" dirty="0"/>
              <a:t>Mais toi, si tu as recours à Dieu, Si tu implores le Tout-Puissant; Si tu es juste et droit, Certainement alors il veillera sur toi, Et rendra le bonheur à ton innocente </a:t>
            </a:r>
            <a:r>
              <a:rPr lang="fr-BE" sz="2700" dirty="0" smtClean="0"/>
              <a:t>demeure »</a:t>
            </a:r>
            <a:r>
              <a:rPr lang="en-GB" sz="2700" dirty="0" smtClean="0"/>
              <a:t> </a:t>
            </a:r>
            <a:r>
              <a:rPr lang="nl-NL" sz="2700" dirty="0" smtClean="0"/>
              <a:t> </a:t>
            </a:r>
            <a:r>
              <a:rPr lang="nl-NL" sz="2700" dirty="0"/>
              <a:t>(8:</a:t>
            </a:r>
            <a:r>
              <a:rPr lang="nl-NL" sz="2700" dirty="0" smtClean="0"/>
              <a:t>5,6)</a:t>
            </a:r>
            <a:endParaRPr lang="en-GB" sz="2700" dirty="0"/>
          </a:p>
        </p:txBody>
      </p:sp>
    </p:spTree>
    <p:extLst>
      <p:ext uri="{BB962C8B-B14F-4D97-AF65-F5344CB8AC3E}">
        <p14:creationId xmlns:p14="http://schemas.microsoft.com/office/powerpoint/2010/main" val="4870730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onge-in-ha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7579"/>
            <a:ext cx="7249937" cy="6510421"/>
          </a:xfrm>
          <a:prstGeom prst="rect">
            <a:avLst/>
          </a:prstGeom>
        </p:spPr>
      </p:pic>
      <p:sp>
        <p:nvSpPr>
          <p:cNvPr id="2" name="Rectangle 1"/>
          <p:cNvSpPr/>
          <p:nvPr/>
        </p:nvSpPr>
        <p:spPr>
          <a:xfrm>
            <a:off x="280737" y="213895"/>
            <a:ext cx="8569158" cy="1384995"/>
          </a:xfrm>
          <a:prstGeom prst="rect">
            <a:avLst/>
          </a:prstGeom>
        </p:spPr>
        <p:txBody>
          <a:bodyPr wrap="square">
            <a:spAutoFit/>
          </a:bodyPr>
          <a:lstStyle/>
          <a:p>
            <a:r>
              <a:rPr lang="nl-NL" sz="2800" dirty="0" smtClean="0"/>
              <a:t>“</a:t>
            </a:r>
            <a:r>
              <a:rPr lang="fr-BE" sz="2800" dirty="0" smtClean="0"/>
              <a:t>Si </a:t>
            </a:r>
            <a:r>
              <a:rPr lang="fr-BE" sz="2800" dirty="0"/>
              <a:t>j’ai péché, qu’ai-je pu te faire, gardien des hommes ? (…) Que ne pardonnes-tu mon péché, Et que n’oublies-tu mon iniquité </a:t>
            </a:r>
            <a:r>
              <a:rPr lang="fr-BE" sz="2800" dirty="0" smtClean="0"/>
              <a:t>?</a:t>
            </a:r>
            <a:r>
              <a:rPr lang="nl-BE" sz="2800" dirty="0" smtClean="0"/>
              <a:t>”</a:t>
            </a:r>
            <a:r>
              <a:rPr lang="nl-NL" sz="2800" dirty="0" smtClean="0"/>
              <a:t>(</a:t>
            </a:r>
            <a:r>
              <a:rPr lang="nl-NL" sz="2800" dirty="0"/>
              <a:t>7:20-21)</a:t>
            </a:r>
            <a:endParaRPr lang="en-GB" sz="2800" dirty="0"/>
          </a:p>
        </p:txBody>
      </p:sp>
      <p:sp>
        <p:nvSpPr>
          <p:cNvPr id="4" name="TextBox 3"/>
          <p:cNvSpPr txBox="1"/>
          <p:nvPr/>
        </p:nvSpPr>
        <p:spPr>
          <a:xfrm>
            <a:off x="6570040" y="2683005"/>
            <a:ext cx="2379579" cy="3416320"/>
          </a:xfrm>
          <a:prstGeom prst="rect">
            <a:avLst/>
          </a:prstGeom>
          <a:noFill/>
        </p:spPr>
        <p:txBody>
          <a:bodyPr wrap="square" rtlCol="0">
            <a:spAutoFit/>
          </a:bodyPr>
          <a:lstStyle/>
          <a:p>
            <a:pPr algn="ctr"/>
            <a:r>
              <a:rPr lang="en-US" sz="7200" dirty="0" smtClean="0"/>
              <a:t>Le par-don?</a:t>
            </a:r>
            <a:endParaRPr lang="en-US" sz="7200" dirty="0"/>
          </a:p>
        </p:txBody>
      </p:sp>
    </p:spTree>
    <p:extLst>
      <p:ext uri="{BB962C8B-B14F-4D97-AF65-F5344CB8AC3E}">
        <p14:creationId xmlns:p14="http://schemas.microsoft.com/office/powerpoint/2010/main" val="14941237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83</TotalTime>
  <Words>1029</Words>
  <Application>Microsoft Macintosh PowerPoint</Application>
  <PresentationFormat>On-screen Show (4:3)</PresentationFormat>
  <Paragraphs>63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x</cp:lastModifiedBy>
  <cp:revision>15</cp:revision>
  <dcterms:created xsi:type="dcterms:W3CDTF">2016-12-19T16:08:29Z</dcterms:created>
  <dcterms:modified xsi:type="dcterms:W3CDTF">2016-12-23T14:59:53Z</dcterms:modified>
</cp:coreProperties>
</file>