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5" r:id="rId3"/>
    <p:sldId id="276" r:id="rId4"/>
    <p:sldId id="286" r:id="rId5"/>
    <p:sldId id="287" r:id="rId6"/>
    <p:sldId id="288" r:id="rId7"/>
    <p:sldId id="289" r:id="rId8"/>
    <p:sldId id="290" r:id="rId9"/>
    <p:sldId id="291" r:id="rId10"/>
    <p:sldId id="292" r:id="rId11"/>
    <p:sldId id="277" r:id="rId12"/>
    <p:sldId id="264" r:id="rId13"/>
    <p:sldId id="278" r:id="rId14"/>
    <p:sldId id="266" r:id="rId15"/>
    <p:sldId id="279" r:id="rId16"/>
    <p:sldId id="280" r:id="rId17"/>
    <p:sldId id="281" r:id="rId18"/>
    <p:sldId id="282" r:id="rId19"/>
    <p:sldId id="283" r:id="rId20"/>
    <p:sldId id="271" r:id="rId21"/>
    <p:sldId id="29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B9FF"/>
    <a:srgbClr val="FFBE8D"/>
    <a:srgbClr val="62FF58"/>
    <a:srgbClr val="21F8E1"/>
    <a:srgbClr val="D949C1"/>
    <a:srgbClr val="FFF5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19" autoAdjust="0"/>
    <p:restoredTop sz="94660"/>
  </p:normalViewPr>
  <p:slideViewPr>
    <p:cSldViewPr snapToGrid="0" snapToObjects="1">
      <p:cViewPr varScale="1">
        <p:scale>
          <a:sx n="122" d="100"/>
          <a:sy n="122" d="100"/>
        </p:scale>
        <p:origin x="-124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B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Click to edit Master subtitle style</a:t>
            </a:r>
            <a:endParaRPr lang="en-US"/>
          </a:p>
        </p:txBody>
      </p:sp>
      <p:sp>
        <p:nvSpPr>
          <p:cNvPr id="4" name="Date Placeholder 3"/>
          <p:cNvSpPr>
            <a:spLocks noGrp="1"/>
          </p:cNvSpPr>
          <p:nvPr>
            <p:ph type="dt" sz="half" idx="10"/>
          </p:nvPr>
        </p:nvSpPr>
        <p:spPr/>
        <p:txBody>
          <a:bodyPr/>
          <a:lstStyle/>
          <a:p>
            <a:fld id="{402B9BB8-E5CC-224B-AE49-333FF48CF73A}" type="datetimeFigureOut">
              <a:rPr lang="en-US" smtClean="0"/>
              <a:t>30/12/16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64FB41-F1BC-9A4D-AFFD-B2693D189D4E}" type="slidenum">
              <a:rPr lang="en-US" smtClean="0"/>
              <a:t>‹#›</a:t>
            </a:fld>
            <a:endParaRPr lang="en-US"/>
          </a:p>
        </p:txBody>
      </p:sp>
    </p:spTree>
    <p:extLst>
      <p:ext uri="{BB962C8B-B14F-4D97-AF65-F5344CB8AC3E}">
        <p14:creationId xmlns:p14="http://schemas.microsoft.com/office/powerpoint/2010/main" val="1967658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10"/>
          </p:nvPr>
        </p:nvSpPr>
        <p:spPr/>
        <p:txBody>
          <a:bodyPr/>
          <a:lstStyle/>
          <a:p>
            <a:fld id="{402B9BB8-E5CC-224B-AE49-333FF48CF73A}" type="datetimeFigureOut">
              <a:rPr lang="en-US" smtClean="0"/>
              <a:t>30/12/16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64FB41-F1BC-9A4D-AFFD-B2693D189D4E}" type="slidenum">
              <a:rPr lang="en-US" smtClean="0"/>
              <a:t>‹#›</a:t>
            </a:fld>
            <a:endParaRPr lang="en-US"/>
          </a:p>
        </p:txBody>
      </p:sp>
    </p:spTree>
    <p:extLst>
      <p:ext uri="{BB962C8B-B14F-4D97-AF65-F5344CB8AC3E}">
        <p14:creationId xmlns:p14="http://schemas.microsoft.com/office/powerpoint/2010/main" val="3399852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B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10"/>
          </p:nvPr>
        </p:nvSpPr>
        <p:spPr/>
        <p:txBody>
          <a:bodyPr/>
          <a:lstStyle/>
          <a:p>
            <a:fld id="{402B9BB8-E5CC-224B-AE49-333FF48CF73A}" type="datetimeFigureOut">
              <a:rPr lang="en-US" smtClean="0"/>
              <a:t>30/12/16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64FB41-F1BC-9A4D-AFFD-B2693D189D4E}" type="slidenum">
              <a:rPr lang="en-US" smtClean="0"/>
              <a:t>‹#›</a:t>
            </a:fld>
            <a:endParaRPr lang="en-US"/>
          </a:p>
        </p:txBody>
      </p:sp>
    </p:spTree>
    <p:extLst>
      <p:ext uri="{BB962C8B-B14F-4D97-AF65-F5344CB8AC3E}">
        <p14:creationId xmlns:p14="http://schemas.microsoft.com/office/powerpoint/2010/main" val="1368873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Content Placeholder 2"/>
          <p:cNvSpPr>
            <a:spLocks noGrp="1"/>
          </p:cNvSpPr>
          <p:nvPr>
            <p:ph idx="1"/>
          </p:nvPr>
        </p:nvSpPr>
        <p:spPr/>
        <p:txBody>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10"/>
          </p:nvPr>
        </p:nvSpPr>
        <p:spPr/>
        <p:txBody>
          <a:bodyPr/>
          <a:lstStyle/>
          <a:p>
            <a:fld id="{402B9BB8-E5CC-224B-AE49-333FF48CF73A}" type="datetimeFigureOut">
              <a:rPr lang="en-US" smtClean="0"/>
              <a:t>30/12/16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64FB41-F1BC-9A4D-AFFD-B2693D189D4E}" type="slidenum">
              <a:rPr lang="en-US" smtClean="0"/>
              <a:t>‹#›</a:t>
            </a:fld>
            <a:endParaRPr lang="en-US"/>
          </a:p>
        </p:txBody>
      </p:sp>
    </p:spTree>
    <p:extLst>
      <p:ext uri="{BB962C8B-B14F-4D97-AF65-F5344CB8AC3E}">
        <p14:creationId xmlns:p14="http://schemas.microsoft.com/office/powerpoint/2010/main" val="2396758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B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Click to edit Master text styles</a:t>
            </a:r>
          </a:p>
        </p:txBody>
      </p:sp>
      <p:sp>
        <p:nvSpPr>
          <p:cNvPr id="4" name="Date Placeholder 3"/>
          <p:cNvSpPr>
            <a:spLocks noGrp="1"/>
          </p:cNvSpPr>
          <p:nvPr>
            <p:ph type="dt" sz="half" idx="10"/>
          </p:nvPr>
        </p:nvSpPr>
        <p:spPr/>
        <p:txBody>
          <a:bodyPr/>
          <a:lstStyle/>
          <a:p>
            <a:fld id="{402B9BB8-E5CC-224B-AE49-333FF48CF73A}" type="datetimeFigureOut">
              <a:rPr lang="en-US" smtClean="0"/>
              <a:t>30/12/16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64FB41-F1BC-9A4D-AFFD-B2693D189D4E}" type="slidenum">
              <a:rPr lang="en-US" smtClean="0"/>
              <a:t>‹#›</a:t>
            </a:fld>
            <a:endParaRPr lang="en-US"/>
          </a:p>
        </p:txBody>
      </p:sp>
    </p:spTree>
    <p:extLst>
      <p:ext uri="{BB962C8B-B14F-4D97-AF65-F5344CB8AC3E}">
        <p14:creationId xmlns:p14="http://schemas.microsoft.com/office/powerpoint/2010/main" val="684670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5" name="Date Placeholder 4"/>
          <p:cNvSpPr>
            <a:spLocks noGrp="1"/>
          </p:cNvSpPr>
          <p:nvPr>
            <p:ph type="dt" sz="half" idx="10"/>
          </p:nvPr>
        </p:nvSpPr>
        <p:spPr/>
        <p:txBody>
          <a:bodyPr/>
          <a:lstStyle/>
          <a:p>
            <a:fld id="{402B9BB8-E5CC-224B-AE49-333FF48CF73A}" type="datetimeFigureOut">
              <a:rPr lang="en-US" smtClean="0"/>
              <a:t>30/12/16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64FB41-F1BC-9A4D-AFFD-B2693D189D4E}" type="slidenum">
              <a:rPr lang="en-US" smtClean="0"/>
              <a:t>‹#›</a:t>
            </a:fld>
            <a:endParaRPr lang="en-US"/>
          </a:p>
        </p:txBody>
      </p:sp>
    </p:spTree>
    <p:extLst>
      <p:ext uri="{BB962C8B-B14F-4D97-AF65-F5344CB8AC3E}">
        <p14:creationId xmlns:p14="http://schemas.microsoft.com/office/powerpoint/2010/main" val="320137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7" name="Date Placeholder 6"/>
          <p:cNvSpPr>
            <a:spLocks noGrp="1"/>
          </p:cNvSpPr>
          <p:nvPr>
            <p:ph type="dt" sz="half" idx="10"/>
          </p:nvPr>
        </p:nvSpPr>
        <p:spPr/>
        <p:txBody>
          <a:bodyPr/>
          <a:lstStyle/>
          <a:p>
            <a:fld id="{402B9BB8-E5CC-224B-AE49-333FF48CF73A}" type="datetimeFigureOut">
              <a:rPr lang="en-US" smtClean="0"/>
              <a:t>30/12/16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64FB41-F1BC-9A4D-AFFD-B2693D189D4E}" type="slidenum">
              <a:rPr lang="en-US" smtClean="0"/>
              <a:t>‹#›</a:t>
            </a:fld>
            <a:endParaRPr lang="en-US"/>
          </a:p>
        </p:txBody>
      </p:sp>
    </p:spTree>
    <p:extLst>
      <p:ext uri="{BB962C8B-B14F-4D97-AF65-F5344CB8AC3E}">
        <p14:creationId xmlns:p14="http://schemas.microsoft.com/office/powerpoint/2010/main" val="4051772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Date Placeholder 2"/>
          <p:cNvSpPr>
            <a:spLocks noGrp="1"/>
          </p:cNvSpPr>
          <p:nvPr>
            <p:ph type="dt" sz="half" idx="10"/>
          </p:nvPr>
        </p:nvSpPr>
        <p:spPr/>
        <p:txBody>
          <a:bodyPr/>
          <a:lstStyle/>
          <a:p>
            <a:fld id="{402B9BB8-E5CC-224B-AE49-333FF48CF73A}" type="datetimeFigureOut">
              <a:rPr lang="en-US" smtClean="0"/>
              <a:t>30/12/16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64FB41-F1BC-9A4D-AFFD-B2693D189D4E}" type="slidenum">
              <a:rPr lang="en-US" smtClean="0"/>
              <a:t>‹#›</a:t>
            </a:fld>
            <a:endParaRPr lang="en-US"/>
          </a:p>
        </p:txBody>
      </p:sp>
    </p:spTree>
    <p:extLst>
      <p:ext uri="{BB962C8B-B14F-4D97-AF65-F5344CB8AC3E}">
        <p14:creationId xmlns:p14="http://schemas.microsoft.com/office/powerpoint/2010/main" val="2208449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BB8-E5CC-224B-AE49-333FF48CF73A}" type="datetimeFigureOut">
              <a:rPr lang="en-US" smtClean="0"/>
              <a:t>30/12/16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64FB41-F1BC-9A4D-AFFD-B2693D189D4E}" type="slidenum">
              <a:rPr lang="en-US" smtClean="0"/>
              <a:t>‹#›</a:t>
            </a:fld>
            <a:endParaRPr lang="en-US"/>
          </a:p>
        </p:txBody>
      </p:sp>
    </p:spTree>
    <p:extLst>
      <p:ext uri="{BB962C8B-B14F-4D97-AF65-F5344CB8AC3E}">
        <p14:creationId xmlns:p14="http://schemas.microsoft.com/office/powerpoint/2010/main" val="3142554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B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Click to edit Master text styles</a:t>
            </a:r>
          </a:p>
        </p:txBody>
      </p:sp>
      <p:sp>
        <p:nvSpPr>
          <p:cNvPr id="5" name="Date Placeholder 4"/>
          <p:cNvSpPr>
            <a:spLocks noGrp="1"/>
          </p:cNvSpPr>
          <p:nvPr>
            <p:ph type="dt" sz="half" idx="10"/>
          </p:nvPr>
        </p:nvSpPr>
        <p:spPr/>
        <p:txBody>
          <a:bodyPr/>
          <a:lstStyle/>
          <a:p>
            <a:fld id="{402B9BB8-E5CC-224B-AE49-333FF48CF73A}" type="datetimeFigureOut">
              <a:rPr lang="en-US" smtClean="0"/>
              <a:t>30/12/16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64FB41-F1BC-9A4D-AFFD-B2693D189D4E}" type="slidenum">
              <a:rPr lang="en-US" smtClean="0"/>
              <a:t>‹#›</a:t>
            </a:fld>
            <a:endParaRPr lang="en-US"/>
          </a:p>
        </p:txBody>
      </p:sp>
    </p:spTree>
    <p:extLst>
      <p:ext uri="{BB962C8B-B14F-4D97-AF65-F5344CB8AC3E}">
        <p14:creationId xmlns:p14="http://schemas.microsoft.com/office/powerpoint/2010/main" val="1839939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B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Click to edit Master text styles</a:t>
            </a:r>
          </a:p>
        </p:txBody>
      </p:sp>
      <p:sp>
        <p:nvSpPr>
          <p:cNvPr id="5" name="Date Placeholder 4"/>
          <p:cNvSpPr>
            <a:spLocks noGrp="1"/>
          </p:cNvSpPr>
          <p:nvPr>
            <p:ph type="dt" sz="half" idx="10"/>
          </p:nvPr>
        </p:nvSpPr>
        <p:spPr/>
        <p:txBody>
          <a:bodyPr/>
          <a:lstStyle/>
          <a:p>
            <a:fld id="{402B9BB8-E5CC-224B-AE49-333FF48CF73A}" type="datetimeFigureOut">
              <a:rPr lang="en-US" smtClean="0"/>
              <a:t>30/12/16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64FB41-F1BC-9A4D-AFFD-B2693D189D4E}" type="slidenum">
              <a:rPr lang="en-US" smtClean="0"/>
              <a:t>‹#›</a:t>
            </a:fld>
            <a:endParaRPr lang="en-US"/>
          </a:p>
        </p:txBody>
      </p:sp>
    </p:spTree>
    <p:extLst>
      <p:ext uri="{BB962C8B-B14F-4D97-AF65-F5344CB8AC3E}">
        <p14:creationId xmlns:p14="http://schemas.microsoft.com/office/powerpoint/2010/main" val="31808408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2B9BB8-E5CC-224B-AE49-333FF48CF73A}" type="datetimeFigureOut">
              <a:rPr lang="en-US" smtClean="0"/>
              <a:t>30/12/16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64FB41-F1BC-9A4D-AFFD-B2693D189D4E}" type="slidenum">
              <a:rPr lang="en-US" smtClean="0"/>
              <a:t>‹#›</a:t>
            </a:fld>
            <a:endParaRPr lang="en-US"/>
          </a:p>
        </p:txBody>
      </p:sp>
    </p:spTree>
    <p:extLst>
      <p:ext uri="{BB962C8B-B14F-4D97-AF65-F5344CB8AC3E}">
        <p14:creationId xmlns:p14="http://schemas.microsoft.com/office/powerpoint/2010/main" val="1099858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1.wdp"/><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ble spirit dove.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75780"/>
            <a:ext cx="9144000" cy="6482219"/>
          </a:xfrm>
          <a:prstGeom prst="rect">
            <a:avLst/>
          </a:prstGeom>
        </p:spPr>
      </p:pic>
      <p:sp>
        <p:nvSpPr>
          <p:cNvPr id="5" name="TextBox 4"/>
          <p:cNvSpPr txBox="1"/>
          <p:nvPr/>
        </p:nvSpPr>
        <p:spPr>
          <a:xfrm>
            <a:off x="336927" y="0"/>
            <a:ext cx="8807073" cy="1107996"/>
          </a:xfrm>
          <a:prstGeom prst="rect">
            <a:avLst/>
          </a:prstGeom>
          <a:noFill/>
        </p:spPr>
        <p:txBody>
          <a:bodyPr wrap="square" rtlCol="0">
            <a:spAutoFit/>
          </a:bodyPr>
          <a:lstStyle/>
          <a:p>
            <a:pPr algn="ctr"/>
            <a:r>
              <a:rPr lang="en-US" sz="6600" dirty="0" err="1" smtClean="0">
                <a:solidFill>
                  <a:schemeClr val="bg1"/>
                </a:solidFill>
              </a:rPr>
              <a:t>L’Esprit</a:t>
            </a:r>
            <a:r>
              <a:rPr lang="en-US" sz="6600" dirty="0" smtClean="0">
                <a:solidFill>
                  <a:schemeClr val="bg1"/>
                </a:solidFill>
              </a:rPr>
              <a:t> et la Parole</a:t>
            </a:r>
            <a:endParaRPr lang="en-US" sz="6600" dirty="0">
              <a:solidFill>
                <a:schemeClr val="bg1"/>
              </a:solidFill>
            </a:endParaRPr>
          </a:p>
        </p:txBody>
      </p:sp>
    </p:spTree>
    <p:extLst>
      <p:ext uri="{BB962C8B-B14F-4D97-AF65-F5344CB8AC3E}">
        <p14:creationId xmlns:p14="http://schemas.microsoft.com/office/powerpoint/2010/main" val="1987886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andelion_930x449.jpg"/>
          <p:cNvPicPr>
            <a:picLocks noChangeAspect="1"/>
          </p:cNvPicPr>
          <p:nvPr/>
        </p:nvPicPr>
        <p:blipFill rotWithShape="1">
          <a:blip r:embed="rId2" cstate="screen">
            <a:alphaModFix amt="63000"/>
            <a:extLst>
              <a:ext uri="{28A0092B-C50C-407E-A947-70E740481C1C}">
                <a14:useLocalDpi xmlns:a14="http://schemas.microsoft.com/office/drawing/2010/main"/>
              </a:ext>
            </a:extLst>
          </a:blip>
          <a:srcRect r="-20561"/>
          <a:stretch/>
        </p:blipFill>
        <p:spPr>
          <a:xfrm flipH="1">
            <a:off x="-1845580" y="-42556"/>
            <a:ext cx="10989579" cy="6900556"/>
          </a:xfrm>
          <a:prstGeom prst="rect">
            <a:avLst/>
          </a:prstGeom>
        </p:spPr>
      </p:pic>
      <p:sp>
        <p:nvSpPr>
          <p:cNvPr id="4" name="Rectangle 3"/>
          <p:cNvSpPr/>
          <p:nvPr/>
        </p:nvSpPr>
        <p:spPr>
          <a:xfrm>
            <a:off x="39281" y="44787"/>
            <a:ext cx="8628453" cy="6746460"/>
          </a:xfrm>
          <a:prstGeom prst="rect">
            <a:avLst/>
          </a:prstGeom>
        </p:spPr>
        <p:txBody>
          <a:bodyPr wrap="square">
            <a:spAutoFit/>
          </a:bodyPr>
          <a:lstStyle/>
          <a:p>
            <a:pPr>
              <a:lnSpc>
                <a:spcPct val="90000"/>
              </a:lnSpc>
            </a:pPr>
            <a:r>
              <a:rPr lang="fr-FR" sz="2400" i="1" dirty="0">
                <a:solidFill>
                  <a:srgbClr val="FFFFFF"/>
                </a:solidFill>
              </a:rPr>
              <a:t>Le vent, tu ne peux pas le voir,</a:t>
            </a:r>
            <a:endParaRPr lang="en-GB" sz="2400" dirty="0">
              <a:solidFill>
                <a:srgbClr val="FFFFFF"/>
              </a:solidFill>
            </a:endParaRPr>
          </a:p>
          <a:p>
            <a:pPr>
              <a:lnSpc>
                <a:spcPct val="90000"/>
              </a:lnSpc>
            </a:pPr>
            <a:r>
              <a:rPr lang="fr-FR" sz="2400" i="1" dirty="0">
                <a:solidFill>
                  <a:srgbClr val="FFFFFF"/>
                </a:solidFill>
              </a:rPr>
              <a:t>Mais tu peux l’entendre et le sentir.</a:t>
            </a:r>
            <a:endParaRPr lang="en-GB" sz="2400" dirty="0">
              <a:solidFill>
                <a:srgbClr val="FFFFFF"/>
              </a:solidFill>
            </a:endParaRPr>
          </a:p>
          <a:p>
            <a:pPr>
              <a:lnSpc>
                <a:spcPct val="90000"/>
              </a:lnSpc>
            </a:pPr>
            <a:r>
              <a:rPr lang="fr-FR" sz="2400" i="1" dirty="0">
                <a:solidFill>
                  <a:srgbClr val="FFFFFF"/>
                </a:solidFill>
              </a:rPr>
              <a:t>Tu vois ce qu’il fait, mais lui-même, tu ne le vois pas.</a:t>
            </a:r>
            <a:endParaRPr lang="en-GB" sz="2400" dirty="0">
              <a:solidFill>
                <a:srgbClr val="FFFFFF"/>
              </a:solidFill>
            </a:endParaRPr>
          </a:p>
          <a:p>
            <a:pPr>
              <a:lnSpc>
                <a:spcPct val="90000"/>
              </a:lnSpc>
            </a:pPr>
            <a:r>
              <a:rPr lang="fr-FR" sz="2400" i="1" dirty="0">
                <a:solidFill>
                  <a:srgbClr val="FFFFFF"/>
                </a:solidFill>
              </a:rPr>
              <a:t>Il s’infiltre et se glisse partout.</a:t>
            </a:r>
            <a:endParaRPr lang="en-GB" sz="2400" dirty="0">
              <a:solidFill>
                <a:srgbClr val="FFFFFF"/>
              </a:solidFill>
            </a:endParaRPr>
          </a:p>
          <a:p>
            <a:pPr>
              <a:lnSpc>
                <a:spcPct val="90000"/>
              </a:lnSpc>
            </a:pPr>
            <a:r>
              <a:rPr lang="fr-FR" sz="2400" i="1" dirty="0">
                <a:solidFill>
                  <a:srgbClr val="FFFFFF"/>
                </a:solidFill>
              </a:rPr>
              <a:t>Sans effort, il soulève ce qui était figé depuis longtemps.</a:t>
            </a:r>
            <a:endParaRPr lang="en-GB" sz="2400" dirty="0">
              <a:solidFill>
                <a:srgbClr val="FFFFFF"/>
              </a:solidFill>
            </a:endParaRPr>
          </a:p>
          <a:p>
            <a:pPr>
              <a:lnSpc>
                <a:spcPct val="90000"/>
              </a:lnSpc>
            </a:pPr>
            <a:r>
              <a:rPr lang="fr-FR" sz="2400" i="1" dirty="0">
                <a:solidFill>
                  <a:srgbClr val="FFFFFF"/>
                </a:solidFill>
              </a:rPr>
              <a:t>Il joue avec les vagues, pourchasse les gens,</a:t>
            </a:r>
            <a:endParaRPr lang="en-GB" sz="2400" dirty="0">
              <a:solidFill>
                <a:srgbClr val="FFFFFF"/>
              </a:solidFill>
            </a:endParaRPr>
          </a:p>
          <a:p>
            <a:pPr>
              <a:lnSpc>
                <a:spcPct val="90000"/>
              </a:lnSpc>
            </a:pPr>
            <a:r>
              <a:rPr lang="fr-FR" sz="2400" i="1" dirty="0" smtClean="0">
                <a:solidFill>
                  <a:srgbClr val="FFFFFF"/>
                </a:solidFill>
              </a:rPr>
              <a:t>souffle </a:t>
            </a:r>
            <a:r>
              <a:rPr lang="fr-FR" sz="2400" i="1" dirty="0">
                <a:solidFill>
                  <a:srgbClr val="FFFFFF"/>
                </a:solidFill>
              </a:rPr>
              <a:t>avec force à travers tout.</a:t>
            </a:r>
            <a:endParaRPr lang="en-GB" sz="2400" dirty="0">
              <a:solidFill>
                <a:srgbClr val="FFFFFF"/>
              </a:solidFill>
            </a:endParaRPr>
          </a:p>
          <a:p>
            <a:pPr>
              <a:lnSpc>
                <a:spcPct val="90000"/>
              </a:lnSpc>
            </a:pPr>
            <a:r>
              <a:rPr lang="fr-FR" sz="2400" i="1" dirty="0">
                <a:solidFill>
                  <a:srgbClr val="FFFFFF"/>
                </a:solidFill>
              </a:rPr>
              <a:t>Ainsi en est-il de l’esprit.</a:t>
            </a:r>
            <a:endParaRPr lang="en-GB" sz="2400" dirty="0">
              <a:solidFill>
                <a:srgbClr val="FFFFFF"/>
              </a:solidFill>
            </a:endParaRPr>
          </a:p>
          <a:p>
            <a:pPr>
              <a:lnSpc>
                <a:spcPct val="90000"/>
              </a:lnSpc>
            </a:pPr>
            <a:r>
              <a:rPr lang="fr-FR" sz="2400" i="1" dirty="0">
                <a:solidFill>
                  <a:srgbClr val="FFFFFF"/>
                </a:solidFill>
              </a:rPr>
              <a:t>Tu ne le vois pas, mais rien ne peut l’arrêter.</a:t>
            </a:r>
            <a:endParaRPr lang="en-GB" sz="2400" dirty="0">
              <a:solidFill>
                <a:srgbClr val="FFFFFF"/>
              </a:solidFill>
            </a:endParaRPr>
          </a:p>
          <a:p>
            <a:pPr>
              <a:lnSpc>
                <a:spcPct val="90000"/>
              </a:lnSpc>
            </a:pPr>
            <a:r>
              <a:rPr lang="fr-FR" sz="2400" i="1" dirty="0">
                <a:solidFill>
                  <a:srgbClr val="FFFFFF"/>
                </a:solidFill>
              </a:rPr>
              <a:t>Il passe à travers portes et fenêtres et fait bouger les gens.</a:t>
            </a:r>
            <a:endParaRPr lang="en-GB" sz="2400" dirty="0">
              <a:solidFill>
                <a:srgbClr val="FFFFFF"/>
              </a:solidFill>
            </a:endParaRPr>
          </a:p>
          <a:p>
            <a:pPr>
              <a:lnSpc>
                <a:spcPct val="90000"/>
              </a:lnSpc>
            </a:pPr>
            <a:r>
              <a:rPr lang="fr-FR" sz="2400" i="1" dirty="0">
                <a:solidFill>
                  <a:srgbClr val="FFFFFF"/>
                </a:solidFill>
              </a:rPr>
              <a:t>De nouvelles choses voient le jour.</a:t>
            </a:r>
            <a:endParaRPr lang="en-GB" sz="2400" dirty="0">
              <a:solidFill>
                <a:srgbClr val="FFFFFF"/>
              </a:solidFill>
            </a:endParaRPr>
          </a:p>
          <a:p>
            <a:pPr>
              <a:lnSpc>
                <a:spcPct val="90000"/>
              </a:lnSpc>
            </a:pPr>
            <a:r>
              <a:rPr lang="fr-FR" sz="2400" i="1" dirty="0">
                <a:solidFill>
                  <a:srgbClr val="FFFFFF"/>
                </a:solidFill>
              </a:rPr>
              <a:t>L’Esprit, tu ne peux pas le saisir.</a:t>
            </a:r>
            <a:endParaRPr lang="en-GB" sz="2400" dirty="0">
              <a:solidFill>
                <a:srgbClr val="FFFFFF"/>
              </a:solidFill>
            </a:endParaRPr>
          </a:p>
          <a:p>
            <a:pPr>
              <a:lnSpc>
                <a:spcPct val="90000"/>
              </a:lnSpc>
            </a:pPr>
            <a:r>
              <a:rPr lang="fr-FR" sz="2400" i="1" dirty="0">
                <a:solidFill>
                  <a:srgbClr val="FFFFFF"/>
                </a:solidFill>
              </a:rPr>
              <a:t>Il est là, tu peux en profiter, tu peux le laisser t’emporter.</a:t>
            </a:r>
            <a:endParaRPr lang="en-GB" sz="2400" dirty="0">
              <a:solidFill>
                <a:srgbClr val="FFFFFF"/>
              </a:solidFill>
            </a:endParaRPr>
          </a:p>
          <a:p>
            <a:pPr>
              <a:lnSpc>
                <a:spcPct val="90000"/>
              </a:lnSpc>
            </a:pPr>
            <a:r>
              <a:rPr lang="fr-FR" sz="2400" i="1" dirty="0">
                <a:solidFill>
                  <a:srgbClr val="FFFFFF"/>
                </a:solidFill>
              </a:rPr>
              <a:t>Des gens animés par un Esprit nouveau, </a:t>
            </a:r>
            <a:endParaRPr lang="en-GB" sz="2400" dirty="0">
              <a:solidFill>
                <a:srgbClr val="FFFFFF"/>
              </a:solidFill>
            </a:endParaRPr>
          </a:p>
          <a:p>
            <a:pPr>
              <a:lnSpc>
                <a:spcPct val="90000"/>
              </a:lnSpc>
            </a:pPr>
            <a:r>
              <a:rPr lang="fr-FR" sz="2400" i="1" dirty="0">
                <a:solidFill>
                  <a:srgbClr val="FFFFFF"/>
                </a:solidFill>
              </a:rPr>
              <a:t>cela a quelque chose de miraculeux.</a:t>
            </a:r>
            <a:endParaRPr lang="en-GB" sz="2400" dirty="0">
              <a:solidFill>
                <a:srgbClr val="FFFFFF"/>
              </a:solidFill>
            </a:endParaRPr>
          </a:p>
          <a:p>
            <a:pPr>
              <a:lnSpc>
                <a:spcPct val="90000"/>
              </a:lnSpc>
            </a:pPr>
            <a:r>
              <a:rPr lang="fr-FR" sz="2400" i="1" dirty="0">
                <a:solidFill>
                  <a:srgbClr val="FFFFFF"/>
                </a:solidFill>
              </a:rPr>
              <a:t>Rien ne peut l’arrêter.</a:t>
            </a:r>
            <a:endParaRPr lang="en-GB" sz="2400" dirty="0">
              <a:solidFill>
                <a:srgbClr val="FFFFFF"/>
              </a:solidFill>
            </a:endParaRPr>
          </a:p>
          <a:p>
            <a:pPr>
              <a:lnSpc>
                <a:spcPct val="90000"/>
              </a:lnSpc>
            </a:pPr>
            <a:r>
              <a:rPr lang="fr-FR" sz="2400" i="1" dirty="0">
                <a:solidFill>
                  <a:srgbClr val="FFFFFF"/>
                </a:solidFill>
              </a:rPr>
              <a:t>Les apôtres l’ont expérimenté à la Pentecôte</a:t>
            </a:r>
            <a:endParaRPr lang="en-GB" sz="2400" dirty="0">
              <a:solidFill>
                <a:srgbClr val="FFFFFF"/>
              </a:solidFill>
            </a:endParaRPr>
          </a:p>
          <a:p>
            <a:pPr>
              <a:lnSpc>
                <a:spcPct val="90000"/>
              </a:lnSpc>
            </a:pPr>
            <a:r>
              <a:rPr lang="fr-FR" sz="2400" i="1" dirty="0">
                <a:solidFill>
                  <a:srgbClr val="FFFFFF"/>
                </a:solidFill>
              </a:rPr>
              <a:t>Et depuis, cet Esprit ne cesse de souffler sur le monde.</a:t>
            </a:r>
            <a:endParaRPr lang="en-GB" sz="2400" dirty="0">
              <a:solidFill>
                <a:srgbClr val="FFFFFF"/>
              </a:solidFill>
            </a:endParaRPr>
          </a:p>
          <a:p>
            <a:pPr>
              <a:lnSpc>
                <a:spcPct val="90000"/>
              </a:lnSpc>
            </a:pPr>
            <a:r>
              <a:rPr lang="fr-FR" sz="2400" i="1" dirty="0">
                <a:solidFill>
                  <a:srgbClr val="FFFFFF"/>
                </a:solidFill>
              </a:rPr>
              <a:t>Les gens peuvent s’opposer à lui, lui tenir tête, c’est leur droit, mais L’arrêter… jamais!</a:t>
            </a:r>
            <a:endParaRPr lang="en-GB" sz="2400" dirty="0">
              <a:solidFill>
                <a:srgbClr val="FFFFFF"/>
              </a:solidFill>
            </a:endParaRPr>
          </a:p>
        </p:txBody>
      </p:sp>
    </p:spTree>
    <p:extLst>
      <p:ext uri="{BB962C8B-B14F-4D97-AF65-F5344CB8AC3E}">
        <p14:creationId xmlns:p14="http://schemas.microsoft.com/office/powerpoint/2010/main" val="18296332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2845" y="103663"/>
            <a:ext cx="7412390" cy="769441"/>
          </a:xfrm>
          <a:prstGeom prst="rect">
            <a:avLst/>
          </a:prstGeom>
          <a:noFill/>
        </p:spPr>
        <p:txBody>
          <a:bodyPr wrap="square" rtlCol="0">
            <a:spAutoFit/>
          </a:bodyPr>
          <a:lstStyle/>
          <a:p>
            <a:r>
              <a:rPr lang="en-US" sz="4400" dirty="0" err="1" smtClean="0">
                <a:solidFill>
                  <a:srgbClr val="FFFFFF"/>
                </a:solidFill>
              </a:rPr>
              <a:t>L’Esprit</a:t>
            </a:r>
            <a:r>
              <a:rPr lang="en-US" sz="4400" dirty="0" smtClean="0">
                <a:solidFill>
                  <a:srgbClr val="FFFFFF"/>
                </a:solidFill>
              </a:rPr>
              <a:t> </a:t>
            </a:r>
            <a:r>
              <a:rPr lang="en-US" sz="4400" dirty="0" err="1" smtClean="0">
                <a:solidFill>
                  <a:srgbClr val="FFFFFF"/>
                </a:solidFill>
              </a:rPr>
              <a:t>à</a:t>
            </a:r>
            <a:r>
              <a:rPr lang="en-US" sz="4400" dirty="0" smtClean="0">
                <a:solidFill>
                  <a:srgbClr val="FFFFFF"/>
                </a:solidFill>
              </a:rPr>
              <a:t> </a:t>
            </a:r>
            <a:r>
              <a:rPr lang="en-US" sz="4400" dirty="0" err="1" smtClean="0">
                <a:solidFill>
                  <a:srgbClr val="FFFFFF"/>
                </a:solidFill>
              </a:rPr>
              <a:t>l’oeuvre</a:t>
            </a:r>
            <a:r>
              <a:rPr lang="en-US" sz="4400" dirty="0" smtClean="0">
                <a:solidFill>
                  <a:srgbClr val="FFFFFF"/>
                </a:solidFill>
              </a:rPr>
              <a:t> </a:t>
            </a:r>
            <a:endParaRPr lang="en-US" sz="4400" dirty="0">
              <a:solidFill>
                <a:srgbClr val="FFFFFF"/>
              </a:solidFill>
            </a:endParaRPr>
          </a:p>
        </p:txBody>
      </p:sp>
      <p:sp>
        <p:nvSpPr>
          <p:cNvPr id="5" name="Rectangle 4"/>
          <p:cNvSpPr/>
          <p:nvPr/>
        </p:nvSpPr>
        <p:spPr>
          <a:xfrm>
            <a:off x="272132" y="1023679"/>
            <a:ext cx="8630511" cy="2246769"/>
          </a:xfrm>
          <a:prstGeom prst="rect">
            <a:avLst/>
          </a:prstGeom>
        </p:spPr>
        <p:txBody>
          <a:bodyPr wrap="square">
            <a:spAutoFit/>
          </a:bodyPr>
          <a:lstStyle/>
          <a:p>
            <a:r>
              <a:rPr lang="fr-FR" sz="2800" dirty="0">
                <a:solidFill>
                  <a:srgbClr val="FFFFFF"/>
                </a:solidFill>
              </a:rPr>
              <a:t>« Alors son peuple se souvint des jours d'autrefois, des jours de Moïse : Où est celui qui les a fait monter de la mer, avec les bergers de son troupeau ? Où est celui qui mettait en </a:t>
            </a:r>
            <a:r>
              <a:rPr lang="fr-FR" sz="2800" dirty="0">
                <a:solidFill>
                  <a:srgbClr val="FFFF00"/>
                </a:solidFill>
              </a:rPr>
              <a:t>eux son souffle sacré</a:t>
            </a:r>
            <a:r>
              <a:rPr lang="fr-FR" sz="2800" dirty="0">
                <a:solidFill>
                  <a:srgbClr val="FFFFFF"/>
                </a:solidFill>
              </a:rPr>
              <a:t> ? (TOB: </a:t>
            </a:r>
            <a:r>
              <a:rPr lang="fr-FR" sz="2800" dirty="0">
                <a:solidFill>
                  <a:srgbClr val="FFFF00"/>
                </a:solidFill>
              </a:rPr>
              <a:t>son Esprit Saint</a:t>
            </a:r>
            <a:r>
              <a:rPr lang="fr-FR" sz="2800" dirty="0">
                <a:solidFill>
                  <a:srgbClr val="FFFFFF"/>
                </a:solidFill>
              </a:rPr>
              <a:t>) » </a:t>
            </a:r>
            <a:r>
              <a:rPr lang="fr-FR" sz="2800" dirty="0" smtClean="0">
                <a:solidFill>
                  <a:srgbClr val="FFFFFF"/>
                </a:solidFill>
              </a:rPr>
              <a:t> </a:t>
            </a:r>
            <a:r>
              <a:rPr lang="fr-FR" sz="2800" dirty="0">
                <a:solidFill>
                  <a:srgbClr val="FFFFFF"/>
                </a:solidFill>
              </a:rPr>
              <a:t>Esaïe 63:11</a:t>
            </a:r>
            <a:r>
              <a:rPr lang="nl-NL" sz="2800" dirty="0">
                <a:solidFill>
                  <a:srgbClr val="FFFFFF"/>
                </a:solidFill>
              </a:rPr>
              <a:t> </a:t>
            </a:r>
            <a:endParaRPr lang="nl-NL" sz="2800" dirty="0">
              <a:solidFill>
                <a:srgbClr val="FFFFFF"/>
              </a:solidFill>
            </a:endParaRPr>
          </a:p>
        </p:txBody>
      </p:sp>
      <p:sp>
        <p:nvSpPr>
          <p:cNvPr id="6" name="TextBox 5"/>
          <p:cNvSpPr txBox="1"/>
          <p:nvPr/>
        </p:nvSpPr>
        <p:spPr>
          <a:xfrm>
            <a:off x="583145" y="3355607"/>
            <a:ext cx="3174887" cy="646331"/>
          </a:xfrm>
          <a:prstGeom prst="rect">
            <a:avLst/>
          </a:prstGeom>
          <a:noFill/>
        </p:spPr>
        <p:txBody>
          <a:bodyPr wrap="square" rtlCol="0">
            <a:spAutoFit/>
          </a:bodyPr>
          <a:lstStyle/>
          <a:p>
            <a:r>
              <a:rPr lang="en-US" sz="3600" dirty="0" smtClean="0">
                <a:solidFill>
                  <a:schemeClr val="bg1"/>
                </a:solidFill>
              </a:rPr>
              <a:t>LIBERATION</a:t>
            </a:r>
            <a:endParaRPr lang="en-US" sz="3600" dirty="0">
              <a:solidFill>
                <a:schemeClr val="bg1"/>
              </a:solidFill>
            </a:endParaRPr>
          </a:p>
        </p:txBody>
      </p:sp>
      <p:sp>
        <p:nvSpPr>
          <p:cNvPr id="7" name="TextBox 6"/>
          <p:cNvSpPr txBox="1"/>
          <p:nvPr/>
        </p:nvSpPr>
        <p:spPr>
          <a:xfrm>
            <a:off x="583145" y="6133921"/>
            <a:ext cx="3174887" cy="646331"/>
          </a:xfrm>
          <a:prstGeom prst="rect">
            <a:avLst/>
          </a:prstGeom>
          <a:noFill/>
        </p:spPr>
        <p:txBody>
          <a:bodyPr wrap="square" rtlCol="0">
            <a:spAutoFit/>
          </a:bodyPr>
          <a:lstStyle/>
          <a:p>
            <a:r>
              <a:rPr lang="en-US" sz="3600" dirty="0" smtClean="0">
                <a:solidFill>
                  <a:schemeClr val="bg1"/>
                </a:solidFill>
              </a:rPr>
              <a:t>REVELATION</a:t>
            </a:r>
            <a:endParaRPr lang="en-US" sz="3600" dirty="0">
              <a:solidFill>
                <a:schemeClr val="bg1"/>
              </a:solidFill>
            </a:endParaRPr>
          </a:p>
        </p:txBody>
      </p:sp>
      <p:sp>
        <p:nvSpPr>
          <p:cNvPr id="8" name="TextBox 7"/>
          <p:cNvSpPr txBox="1"/>
          <p:nvPr/>
        </p:nvSpPr>
        <p:spPr>
          <a:xfrm>
            <a:off x="4779070" y="5344441"/>
            <a:ext cx="3633850" cy="1200329"/>
          </a:xfrm>
          <a:prstGeom prst="rect">
            <a:avLst/>
          </a:prstGeom>
          <a:noFill/>
        </p:spPr>
        <p:txBody>
          <a:bodyPr wrap="square" rtlCol="0">
            <a:spAutoFit/>
          </a:bodyPr>
          <a:lstStyle/>
          <a:p>
            <a:r>
              <a:rPr lang="en-US" sz="3600" dirty="0" smtClean="0">
                <a:solidFill>
                  <a:schemeClr val="bg1"/>
                </a:solidFill>
              </a:rPr>
              <a:t>LA VIE DU</a:t>
            </a:r>
          </a:p>
          <a:p>
            <a:r>
              <a:rPr lang="en-US" sz="3600" dirty="0" smtClean="0">
                <a:solidFill>
                  <a:schemeClr val="bg1"/>
                </a:solidFill>
              </a:rPr>
              <a:t>CROYANT</a:t>
            </a:r>
            <a:endParaRPr lang="en-US" sz="3600" dirty="0">
              <a:solidFill>
                <a:schemeClr val="bg1"/>
              </a:solidFill>
            </a:endParaRPr>
          </a:p>
        </p:txBody>
      </p:sp>
      <p:pic>
        <p:nvPicPr>
          <p:cNvPr id="9" name="Picture 8"/>
          <p:cNvPicPr>
            <a:picLocks noChangeAspect="1"/>
          </p:cNvPicPr>
          <p:nvPr/>
        </p:nvPicPr>
        <p:blipFill>
          <a:blip r:embed="rId2"/>
          <a:stretch>
            <a:fillRect/>
          </a:stretch>
        </p:blipFill>
        <p:spPr>
          <a:xfrm>
            <a:off x="686813" y="4133589"/>
            <a:ext cx="3322390" cy="2000332"/>
          </a:xfrm>
          <a:prstGeom prst="rect">
            <a:avLst/>
          </a:prstGeom>
          <a:ln>
            <a:solidFill>
              <a:srgbClr val="FFFFFF"/>
            </a:solidFill>
          </a:ln>
        </p:spPr>
      </p:pic>
      <p:pic>
        <p:nvPicPr>
          <p:cNvPr id="10" name="Picture 9"/>
          <p:cNvPicPr>
            <a:picLocks noChangeAspect="1"/>
          </p:cNvPicPr>
          <p:nvPr/>
        </p:nvPicPr>
        <p:blipFill>
          <a:blip r:embed="rId3"/>
          <a:stretch>
            <a:fillRect/>
          </a:stretch>
        </p:blipFill>
        <p:spPr>
          <a:xfrm>
            <a:off x="3287568" y="2960615"/>
            <a:ext cx="3062206" cy="2235527"/>
          </a:xfrm>
          <a:prstGeom prst="rect">
            <a:avLst/>
          </a:prstGeom>
          <a:ln>
            <a:solidFill>
              <a:srgbClr val="FFFFFF"/>
            </a:solidFill>
          </a:ln>
        </p:spPr>
      </p:pic>
      <p:pic>
        <p:nvPicPr>
          <p:cNvPr id="11" name="Picture 10" descr="grapes.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49774" y="3147519"/>
            <a:ext cx="2794225" cy="3364876"/>
          </a:xfrm>
          <a:prstGeom prst="rect">
            <a:avLst/>
          </a:prstGeom>
        </p:spPr>
      </p:pic>
    </p:spTree>
    <p:extLst>
      <p:ext uri="{BB962C8B-B14F-4D97-AF65-F5344CB8AC3E}">
        <p14:creationId xmlns:p14="http://schemas.microsoft.com/office/powerpoint/2010/main" val="4265731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363" y="1999495"/>
            <a:ext cx="8905099" cy="3170099"/>
          </a:xfrm>
          <a:prstGeom prst="rect">
            <a:avLst/>
          </a:prstGeom>
        </p:spPr>
        <p:txBody>
          <a:bodyPr wrap="square">
            <a:spAutoFit/>
          </a:bodyPr>
          <a:lstStyle/>
          <a:p>
            <a:pPr marL="742950" lvl="0" indent="-742950">
              <a:spcAft>
                <a:spcPts val="2400"/>
              </a:spcAft>
              <a:buFont typeface="+mj-lt"/>
              <a:buAutoNum type="arabicPeriod"/>
            </a:pPr>
            <a:r>
              <a:rPr lang="fr-FR" sz="3600" dirty="0">
                <a:solidFill>
                  <a:schemeClr val="bg1"/>
                </a:solidFill>
              </a:rPr>
              <a:t>Quel(s) ‘terrain(s) d’action’ de l’Esprit considères-tu comme étant le(s) plus important(s) ?</a:t>
            </a:r>
            <a:endParaRPr lang="nl-NL" sz="3600" dirty="0">
              <a:solidFill>
                <a:schemeClr val="bg1"/>
              </a:solidFill>
            </a:endParaRPr>
          </a:p>
          <a:p>
            <a:pPr marL="742950" lvl="0" indent="-742950">
              <a:spcAft>
                <a:spcPts val="2400"/>
              </a:spcAft>
              <a:buFont typeface="+mj-lt"/>
              <a:buAutoNum type="arabicPeriod"/>
            </a:pPr>
            <a:r>
              <a:rPr lang="fr-FR" sz="3600" dirty="0">
                <a:solidFill>
                  <a:schemeClr val="bg1"/>
                </a:solidFill>
              </a:rPr>
              <a:t>En as-tu déjà fait l’expérience toi-même ? Quoi, comment, quand, où ?</a:t>
            </a:r>
            <a:endParaRPr lang="nl-NL" sz="3600" dirty="0">
              <a:solidFill>
                <a:schemeClr val="bg1"/>
              </a:solidFill>
            </a:endParaRPr>
          </a:p>
        </p:txBody>
      </p:sp>
      <p:pic>
        <p:nvPicPr>
          <p:cNvPr id="5" name="Imag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350000" y="-7938"/>
            <a:ext cx="3065463" cy="1866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93406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ble spirit dove.jpg"/>
          <p:cNvPicPr>
            <a:picLocks noChangeAspect="1"/>
          </p:cNvPicPr>
          <p:nvPr/>
        </p:nvPicPr>
        <p:blipFill>
          <a:blip r:embed="rId2">
            <a:alphaModFix amt="81000"/>
            <a:extLst>
              <a:ext uri="{28A0092B-C50C-407E-A947-70E740481C1C}">
                <a14:useLocalDpi xmlns:a14="http://schemas.microsoft.com/office/drawing/2010/main"/>
              </a:ext>
            </a:extLst>
          </a:blip>
          <a:stretch>
            <a:fillRect/>
          </a:stretch>
        </p:blipFill>
        <p:spPr>
          <a:xfrm>
            <a:off x="12956" y="375781"/>
            <a:ext cx="9144000" cy="6482219"/>
          </a:xfrm>
          <a:prstGeom prst="rect">
            <a:avLst/>
          </a:prstGeom>
        </p:spPr>
      </p:pic>
      <p:sp>
        <p:nvSpPr>
          <p:cNvPr id="5" name="TextBox 4"/>
          <p:cNvSpPr txBox="1"/>
          <p:nvPr/>
        </p:nvSpPr>
        <p:spPr>
          <a:xfrm>
            <a:off x="336927" y="-168453"/>
            <a:ext cx="8807073" cy="1938992"/>
          </a:xfrm>
          <a:prstGeom prst="rect">
            <a:avLst/>
          </a:prstGeom>
          <a:noFill/>
        </p:spPr>
        <p:txBody>
          <a:bodyPr wrap="square" rtlCol="0">
            <a:spAutoFit/>
          </a:bodyPr>
          <a:lstStyle/>
          <a:p>
            <a:pPr algn="ctr"/>
            <a:r>
              <a:rPr lang="en-US" sz="6600" dirty="0" smtClean="0">
                <a:solidFill>
                  <a:schemeClr val="bg1"/>
                </a:solidFill>
                <a:effectLst>
                  <a:outerShdw blurRad="50800" dist="38100" dir="2700000" algn="tl" rotWithShape="0">
                    <a:srgbClr val="000000"/>
                  </a:outerShdw>
                </a:effectLst>
              </a:rPr>
              <a:t>La </a:t>
            </a:r>
            <a:r>
              <a:rPr lang="en-US" sz="6600" dirty="0" err="1" smtClean="0">
                <a:solidFill>
                  <a:schemeClr val="bg1"/>
                </a:solidFill>
                <a:effectLst>
                  <a:outerShdw blurRad="50800" dist="38100" dir="2700000" algn="tl" rotWithShape="0">
                    <a:srgbClr val="000000"/>
                  </a:outerShdw>
                </a:effectLst>
              </a:rPr>
              <a:t>révélation</a:t>
            </a:r>
            <a:endParaRPr lang="en-US" sz="6600" dirty="0" smtClean="0">
              <a:solidFill>
                <a:schemeClr val="bg1"/>
              </a:solidFill>
              <a:effectLst>
                <a:outerShdw blurRad="50800" dist="38100" dir="2700000" algn="tl" rotWithShape="0">
                  <a:srgbClr val="000000"/>
                </a:outerShdw>
              </a:effectLst>
            </a:endParaRPr>
          </a:p>
          <a:p>
            <a:pPr algn="ctr"/>
            <a:r>
              <a:rPr lang="en-US" sz="5400" dirty="0" err="1" smtClean="0">
                <a:solidFill>
                  <a:schemeClr val="bg1"/>
                </a:solidFill>
                <a:effectLst>
                  <a:outerShdw blurRad="50800" dist="38100" dir="2700000" algn="tl" rotWithShape="0">
                    <a:srgbClr val="000000"/>
                  </a:outerShdw>
                </a:effectLst>
              </a:rPr>
              <a:t>l’Esprit</a:t>
            </a:r>
            <a:r>
              <a:rPr lang="en-US" sz="5400" dirty="0" smtClean="0">
                <a:solidFill>
                  <a:schemeClr val="bg1"/>
                </a:solidFill>
                <a:effectLst>
                  <a:outerShdw blurRad="50800" dist="38100" dir="2700000" algn="tl" rotWithShape="0">
                    <a:srgbClr val="000000"/>
                  </a:outerShdw>
                </a:effectLst>
              </a:rPr>
              <a:t> et la Parole</a:t>
            </a:r>
            <a:endParaRPr lang="en-US" sz="5400" dirty="0">
              <a:solidFill>
                <a:schemeClr val="bg1"/>
              </a:solidFill>
              <a:effectLst>
                <a:outerShdw blurRad="50800" dist="38100" dir="2700000" algn="tl" rotWithShape="0">
                  <a:srgbClr val="000000"/>
                </a:outerShdw>
              </a:effectLst>
            </a:endParaRPr>
          </a:p>
        </p:txBody>
      </p:sp>
      <p:sp>
        <p:nvSpPr>
          <p:cNvPr id="4" name="TextBox 3"/>
          <p:cNvSpPr txBox="1"/>
          <p:nvPr/>
        </p:nvSpPr>
        <p:spPr>
          <a:xfrm>
            <a:off x="220298" y="5377552"/>
            <a:ext cx="8462047" cy="1323439"/>
          </a:xfrm>
          <a:prstGeom prst="rect">
            <a:avLst/>
          </a:prstGeom>
          <a:noFill/>
        </p:spPr>
        <p:txBody>
          <a:bodyPr wrap="square" rtlCol="0">
            <a:spAutoFit/>
          </a:bodyPr>
          <a:lstStyle/>
          <a:p>
            <a:pPr marL="571500" indent="-571500">
              <a:buFont typeface="Arial"/>
              <a:buChar char="•"/>
            </a:pPr>
            <a:r>
              <a:rPr lang="en-US" sz="4000" dirty="0" err="1" smtClean="0">
                <a:solidFill>
                  <a:srgbClr val="FFFFFF"/>
                </a:solidFill>
                <a:effectLst>
                  <a:outerShdw blurRad="50800" dist="50800" dir="2700000" algn="tl" rotWithShape="0">
                    <a:srgbClr val="000000"/>
                  </a:outerShdw>
                </a:effectLst>
              </a:rPr>
              <a:t>L’inspiration</a:t>
            </a:r>
            <a:r>
              <a:rPr lang="en-US" sz="4000" dirty="0" smtClean="0">
                <a:solidFill>
                  <a:srgbClr val="FFFFFF"/>
                </a:solidFill>
                <a:effectLst>
                  <a:outerShdw blurRad="50800" dist="50800" dir="2700000" algn="tl" rotWithShape="0">
                    <a:srgbClr val="000000"/>
                  </a:outerShdw>
                </a:effectLst>
              </a:rPr>
              <a:t> des auteurs</a:t>
            </a:r>
            <a:endParaRPr lang="en-US" sz="4000" dirty="0" smtClean="0">
              <a:solidFill>
                <a:srgbClr val="FFFFFF"/>
              </a:solidFill>
              <a:effectLst>
                <a:outerShdw blurRad="50800" dist="50800" dir="2700000" algn="tl" rotWithShape="0">
                  <a:srgbClr val="000000"/>
                </a:outerShdw>
              </a:effectLst>
            </a:endParaRPr>
          </a:p>
          <a:p>
            <a:pPr marL="571500" indent="-571500">
              <a:buFont typeface="Arial"/>
              <a:buChar char="•"/>
            </a:pPr>
            <a:r>
              <a:rPr lang="en-US" sz="4000" dirty="0" err="1" smtClean="0">
                <a:solidFill>
                  <a:srgbClr val="FFFFFF"/>
                </a:solidFill>
                <a:effectLst>
                  <a:outerShdw blurRad="50800" dist="50800" dir="2700000" algn="tl" rotWithShape="0">
                    <a:srgbClr val="000000"/>
                  </a:outerShdw>
                </a:effectLst>
              </a:rPr>
              <a:t>L’aide</a:t>
            </a:r>
            <a:r>
              <a:rPr lang="en-US" sz="4000" dirty="0" smtClean="0">
                <a:solidFill>
                  <a:srgbClr val="FFFFFF"/>
                </a:solidFill>
                <a:effectLst>
                  <a:outerShdw blurRad="50800" dist="50800" dir="2700000" algn="tl" rotWithShape="0">
                    <a:srgbClr val="000000"/>
                  </a:outerShdw>
                </a:effectLst>
              </a:rPr>
              <a:t> pour </a:t>
            </a:r>
            <a:r>
              <a:rPr lang="en-US" sz="4000" dirty="0" err="1" smtClean="0">
                <a:solidFill>
                  <a:srgbClr val="FFFFFF"/>
                </a:solidFill>
                <a:effectLst>
                  <a:outerShdw blurRad="50800" dist="50800" dir="2700000" algn="tl" rotWithShape="0">
                    <a:srgbClr val="000000"/>
                  </a:outerShdw>
                </a:effectLst>
              </a:rPr>
              <a:t>bien</a:t>
            </a:r>
            <a:r>
              <a:rPr lang="en-US" sz="4000" dirty="0" smtClean="0">
                <a:solidFill>
                  <a:srgbClr val="FFFFFF"/>
                </a:solidFill>
                <a:effectLst>
                  <a:outerShdw blurRad="50800" dist="50800" dir="2700000" algn="tl" rotWithShape="0">
                    <a:srgbClr val="000000"/>
                  </a:outerShdw>
                </a:effectLst>
              </a:rPr>
              <a:t> </a:t>
            </a:r>
            <a:r>
              <a:rPr lang="en-US" sz="4000" dirty="0" err="1" smtClean="0">
                <a:solidFill>
                  <a:srgbClr val="FFFFFF"/>
                </a:solidFill>
                <a:effectLst>
                  <a:outerShdw blurRad="50800" dist="50800" dir="2700000" algn="tl" rotWithShape="0">
                    <a:srgbClr val="000000"/>
                  </a:outerShdw>
                </a:effectLst>
              </a:rPr>
              <a:t>comprendre</a:t>
            </a:r>
            <a:endParaRPr lang="en-US" sz="4000" dirty="0">
              <a:solidFill>
                <a:srgbClr val="FFFFFF"/>
              </a:solidFill>
              <a:effectLst>
                <a:outerShdw blurRad="50800" dist="50800" dir="2700000" algn="tl" rotWithShape="0">
                  <a:srgbClr val="000000"/>
                </a:outerShdw>
              </a:effectLst>
            </a:endParaRPr>
          </a:p>
        </p:txBody>
      </p:sp>
    </p:spTree>
    <p:extLst>
      <p:ext uri="{BB962C8B-B14F-4D97-AF65-F5344CB8AC3E}">
        <p14:creationId xmlns:p14="http://schemas.microsoft.com/office/powerpoint/2010/main" val="40185793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ible spirit dove.jpg"/>
          <p:cNvPicPr>
            <a:picLocks noChangeAspect="1"/>
          </p:cNvPicPr>
          <p:nvPr/>
        </p:nvPicPr>
        <p:blipFill>
          <a:blip r:embed="rId2">
            <a:alphaModFix amt="46000"/>
            <a:extLst>
              <a:ext uri="{28A0092B-C50C-407E-A947-70E740481C1C}">
                <a14:useLocalDpi xmlns:a14="http://schemas.microsoft.com/office/drawing/2010/main"/>
              </a:ext>
            </a:extLst>
          </a:blip>
          <a:stretch>
            <a:fillRect/>
          </a:stretch>
        </p:blipFill>
        <p:spPr>
          <a:xfrm>
            <a:off x="12956" y="375781"/>
            <a:ext cx="9144000" cy="6482219"/>
          </a:xfrm>
          <a:prstGeom prst="rect">
            <a:avLst/>
          </a:prstGeom>
        </p:spPr>
      </p:pic>
      <p:sp>
        <p:nvSpPr>
          <p:cNvPr id="2" name="Rectangle 1"/>
          <p:cNvSpPr/>
          <p:nvPr/>
        </p:nvSpPr>
        <p:spPr>
          <a:xfrm>
            <a:off x="194381" y="155495"/>
            <a:ext cx="8837850" cy="3306546"/>
          </a:xfrm>
          <a:prstGeom prst="rect">
            <a:avLst/>
          </a:prstGeom>
        </p:spPr>
        <p:txBody>
          <a:bodyPr wrap="square">
            <a:spAutoFit/>
          </a:bodyPr>
          <a:lstStyle/>
          <a:p>
            <a:pPr>
              <a:lnSpc>
                <a:spcPct val="80000"/>
              </a:lnSpc>
            </a:pPr>
            <a:r>
              <a:rPr lang="fr-FR" sz="2600" dirty="0">
                <a:solidFill>
                  <a:srgbClr val="FFFFFF"/>
                </a:solidFill>
              </a:rPr>
              <a:t>« Nous estimons d'autant plus ferme la parole prophétique, à laquelle vous faites bien de prêter attention comme à une lampe qui brille dans un lieu obscur, jusqu'à ce que le jour commence à poindre et que l'étoile du matin se lève dans votre cœur. Vous savez, avant tout, qu'aucun message de prophète, dans l'Ecriture, ne relève d'une interprétation particulière. En effet, aucun message de prophète n'a jamais été apporté par une volonté humaine : c'est portés par l'Esprit saint que des humains ont parlé de la part de Dieu.</a:t>
            </a:r>
            <a:r>
              <a:rPr lang="fr-FR" sz="2600" dirty="0" smtClean="0">
                <a:solidFill>
                  <a:srgbClr val="FFFFFF"/>
                </a:solidFill>
              </a:rPr>
              <a:t>”  - 2 Pierre 1:19-21</a:t>
            </a:r>
            <a:endParaRPr lang="nl-NL" sz="2600" dirty="0">
              <a:solidFill>
                <a:srgbClr val="FFFFFF"/>
              </a:solidFill>
            </a:endParaRPr>
          </a:p>
          <a:p>
            <a:pPr>
              <a:lnSpc>
                <a:spcPct val="80000"/>
              </a:lnSpc>
            </a:pPr>
            <a:endParaRPr lang="nl-NL" sz="2600" dirty="0">
              <a:solidFill>
                <a:srgbClr val="FFFFFF"/>
              </a:solidFill>
            </a:endParaRPr>
          </a:p>
        </p:txBody>
      </p:sp>
      <p:sp>
        <p:nvSpPr>
          <p:cNvPr id="5" name="Rectangle 4"/>
          <p:cNvSpPr/>
          <p:nvPr/>
        </p:nvSpPr>
        <p:spPr>
          <a:xfrm>
            <a:off x="5211534" y="77748"/>
            <a:ext cx="3126552" cy="492443"/>
          </a:xfrm>
          <a:prstGeom prst="rect">
            <a:avLst/>
          </a:prstGeom>
        </p:spPr>
        <p:txBody>
          <a:bodyPr wrap="none">
            <a:spAutoFit/>
          </a:bodyPr>
          <a:lstStyle/>
          <a:p>
            <a:r>
              <a:rPr lang="nl-NL" sz="2600" dirty="0" smtClean="0">
                <a:solidFill>
                  <a:srgbClr val="FFFF00"/>
                </a:solidFill>
              </a:rPr>
              <a:t>la </a:t>
            </a:r>
            <a:r>
              <a:rPr lang="nl-NL" sz="2600" dirty="0" err="1" smtClean="0">
                <a:solidFill>
                  <a:srgbClr val="FFFF00"/>
                </a:solidFill>
              </a:rPr>
              <a:t>parole</a:t>
            </a:r>
            <a:r>
              <a:rPr lang="nl-NL" sz="2600" dirty="0" smtClean="0">
                <a:solidFill>
                  <a:srgbClr val="FFFF00"/>
                </a:solidFill>
              </a:rPr>
              <a:t> </a:t>
            </a:r>
            <a:r>
              <a:rPr lang="nl-NL" sz="2600" dirty="0" err="1" smtClean="0">
                <a:solidFill>
                  <a:srgbClr val="FFFF00"/>
                </a:solidFill>
              </a:rPr>
              <a:t>prophétique</a:t>
            </a:r>
            <a:endParaRPr lang="en-US" sz="2600" dirty="0">
              <a:solidFill>
                <a:srgbClr val="FFFF00"/>
              </a:solidFill>
            </a:endParaRPr>
          </a:p>
        </p:txBody>
      </p:sp>
      <p:pic>
        <p:nvPicPr>
          <p:cNvPr id="8" name="Imag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956" y="3387048"/>
            <a:ext cx="1800305" cy="109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98052" y="4483453"/>
            <a:ext cx="8556414" cy="2323713"/>
          </a:xfrm>
          <a:prstGeom prst="rect">
            <a:avLst/>
          </a:prstGeom>
        </p:spPr>
        <p:txBody>
          <a:bodyPr wrap="square">
            <a:spAutoFit/>
          </a:bodyPr>
          <a:lstStyle/>
          <a:p>
            <a:pPr marL="514350" lvl="0" indent="-514350">
              <a:spcAft>
                <a:spcPts val="600"/>
              </a:spcAft>
              <a:buFont typeface="+mj-lt"/>
              <a:buAutoNum type="arabicPeriod"/>
            </a:pPr>
            <a:r>
              <a:rPr lang="fr-FR" sz="2800" dirty="0">
                <a:solidFill>
                  <a:schemeClr val="bg1"/>
                </a:solidFill>
              </a:rPr>
              <a:t>S’agit-il avant tout de prédictions d’avenir ? Pensez aux prophètes bibliques que vous connais­sez : quelle était l’essence de leur message ? </a:t>
            </a:r>
            <a:endParaRPr lang="nl-NL" sz="2800" dirty="0">
              <a:solidFill>
                <a:schemeClr val="bg1"/>
              </a:solidFill>
            </a:endParaRPr>
          </a:p>
          <a:p>
            <a:pPr marL="514350" lvl="0" indent="-514350">
              <a:spcAft>
                <a:spcPts val="600"/>
              </a:spcAft>
              <a:buFont typeface="+mj-lt"/>
              <a:buAutoNum type="arabicPeriod"/>
            </a:pPr>
            <a:r>
              <a:rPr lang="fr-FR" sz="2800" dirty="0">
                <a:solidFill>
                  <a:schemeClr val="bg1"/>
                </a:solidFill>
              </a:rPr>
              <a:t>Est-ce que ‘parler au nom de Dieu’ contient des dangers ?</a:t>
            </a:r>
            <a:endParaRPr lang="nl-NL" sz="2800" dirty="0">
              <a:solidFill>
                <a:schemeClr val="bg1"/>
              </a:solidFill>
            </a:endParaRPr>
          </a:p>
        </p:txBody>
      </p:sp>
      <p:sp>
        <p:nvSpPr>
          <p:cNvPr id="10" name="Rectangle 9"/>
          <p:cNvSpPr/>
          <p:nvPr/>
        </p:nvSpPr>
        <p:spPr>
          <a:xfrm>
            <a:off x="5117718" y="3215819"/>
            <a:ext cx="3414228" cy="492443"/>
          </a:xfrm>
          <a:prstGeom prst="rect">
            <a:avLst/>
          </a:prstGeom>
        </p:spPr>
        <p:txBody>
          <a:bodyPr wrap="none">
            <a:spAutoFit/>
          </a:bodyPr>
          <a:lstStyle/>
          <a:p>
            <a:r>
              <a:rPr lang="nl-NL" sz="2600" dirty="0" err="1" smtClean="0">
                <a:solidFill>
                  <a:srgbClr val="FFFF00"/>
                </a:solidFill>
              </a:rPr>
              <a:t>parler</a:t>
            </a:r>
            <a:r>
              <a:rPr lang="nl-NL" sz="2600" dirty="0" smtClean="0">
                <a:solidFill>
                  <a:srgbClr val="FFFF00"/>
                </a:solidFill>
              </a:rPr>
              <a:t> au nom de (</a:t>
            </a:r>
            <a:r>
              <a:rPr lang="nl-NL" sz="2600" dirty="0" err="1" smtClean="0">
                <a:solidFill>
                  <a:srgbClr val="FFFF00"/>
                </a:solidFill>
              </a:rPr>
              <a:t>Dieu</a:t>
            </a:r>
            <a:r>
              <a:rPr lang="nl-NL" sz="2600" dirty="0" smtClean="0">
                <a:solidFill>
                  <a:srgbClr val="FFFF00"/>
                </a:solidFill>
              </a:rPr>
              <a:t>)</a:t>
            </a:r>
            <a:endParaRPr lang="en-US" sz="2600" dirty="0">
              <a:solidFill>
                <a:srgbClr val="FFFF00"/>
              </a:solidFill>
            </a:endParaRPr>
          </a:p>
        </p:txBody>
      </p:sp>
    </p:spTree>
    <p:extLst>
      <p:ext uri="{BB962C8B-B14F-4D97-AF65-F5344CB8AC3E}">
        <p14:creationId xmlns:p14="http://schemas.microsoft.com/office/powerpoint/2010/main" val="12568414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ible spirit dove.jpg"/>
          <p:cNvPicPr>
            <a:picLocks noChangeAspect="1"/>
          </p:cNvPicPr>
          <p:nvPr/>
        </p:nvPicPr>
        <p:blipFill>
          <a:blip r:embed="rId2">
            <a:alphaModFix amt="46000"/>
            <a:extLst>
              <a:ext uri="{28A0092B-C50C-407E-A947-70E740481C1C}">
                <a14:useLocalDpi xmlns:a14="http://schemas.microsoft.com/office/drawing/2010/main"/>
              </a:ext>
            </a:extLst>
          </a:blip>
          <a:stretch>
            <a:fillRect/>
          </a:stretch>
        </p:blipFill>
        <p:spPr>
          <a:xfrm>
            <a:off x="12956" y="375781"/>
            <a:ext cx="9144000" cy="6482219"/>
          </a:xfrm>
          <a:prstGeom prst="rect">
            <a:avLst/>
          </a:prstGeom>
        </p:spPr>
      </p:pic>
      <p:sp>
        <p:nvSpPr>
          <p:cNvPr id="11" name="Rectangle 10"/>
          <p:cNvSpPr/>
          <p:nvPr/>
        </p:nvSpPr>
        <p:spPr>
          <a:xfrm>
            <a:off x="194381" y="155495"/>
            <a:ext cx="8837850" cy="3306546"/>
          </a:xfrm>
          <a:prstGeom prst="rect">
            <a:avLst/>
          </a:prstGeom>
        </p:spPr>
        <p:txBody>
          <a:bodyPr wrap="square">
            <a:spAutoFit/>
          </a:bodyPr>
          <a:lstStyle/>
          <a:p>
            <a:pPr>
              <a:lnSpc>
                <a:spcPct val="80000"/>
              </a:lnSpc>
            </a:pPr>
            <a:r>
              <a:rPr lang="fr-FR" sz="2600" dirty="0">
                <a:solidFill>
                  <a:srgbClr val="FFFFFF"/>
                </a:solidFill>
              </a:rPr>
              <a:t>« Nous estimons d'autant plus ferme la parole prophétique, à laquelle vous faites bien de prêter attention comme à une lampe qui brille </a:t>
            </a:r>
            <a:r>
              <a:rPr lang="fr-FR" sz="2600" dirty="0" smtClean="0">
                <a:solidFill>
                  <a:srgbClr val="FFFFFF"/>
                </a:solidFill>
              </a:rPr>
              <a:t>dans un </a:t>
            </a:r>
            <a:r>
              <a:rPr lang="fr-FR" sz="2600" dirty="0">
                <a:solidFill>
                  <a:srgbClr val="FFFFFF"/>
                </a:solidFill>
              </a:rPr>
              <a:t>lieu obscur, jusqu'à ce que le jour commence à </a:t>
            </a:r>
            <a:r>
              <a:rPr lang="fr-FR" sz="2600" dirty="0" smtClean="0">
                <a:solidFill>
                  <a:srgbClr val="FFFFFF"/>
                </a:solidFill>
              </a:rPr>
              <a:t>poindre et </a:t>
            </a:r>
            <a:r>
              <a:rPr lang="fr-FR" sz="2600" dirty="0">
                <a:solidFill>
                  <a:srgbClr val="FFFFFF"/>
                </a:solidFill>
              </a:rPr>
              <a:t>que l'étoile du matin se lève dans votre cœur. Vous savez, avant tout, qu'aucun message de prophète, dans l'Ecriture, ne relève d'une interprétation particulière. En effet, aucun message de prophète n'a jamais été apporté par une volonté humaine : c'est portés par l'Esprit saint que des humains ont parlé de la part de Dieu.</a:t>
            </a:r>
            <a:r>
              <a:rPr lang="fr-FR" sz="2600" dirty="0" smtClean="0">
                <a:solidFill>
                  <a:srgbClr val="FFFFFF"/>
                </a:solidFill>
              </a:rPr>
              <a:t>”  - 2 Pierre 1:19-21</a:t>
            </a:r>
            <a:endParaRPr lang="nl-NL" sz="2600" dirty="0">
              <a:solidFill>
                <a:srgbClr val="FFFFFF"/>
              </a:solidFill>
            </a:endParaRPr>
          </a:p>
          <a:p>
            <a:pPr>
              <a:lnSpc>
                <a:spcPct val="80000"/>
              </a:lnSpc>
            </a:pPr>
            <a:endParaRPr lang="nl-NL" sz="2600" dirty="0">
              <a:solidFill>
                <a:srgbClr val="FFFFFF"/>
              </a:solidFill>
            </a:endParaRPr>
          </a:p>
        </p:txBody>
      </p:sp>
      <p:sp>
        <p:nvSpPr>
          <p:cNvPr id="5" name="Rectangle 4"/>
          <p:cNvSpPr/>
          <p:nvPr/>
        </p:nvSpPr>
        <p:spPr>
          <a:xfrm>
            <a:off x="4343302" y="77747"/>
            <a:ext cx="969417" cy="477054"/>
          </a:xfrm>
          <a:prstGeom prst="rect">
            <a:avLst/>
          </a:prstGeom>
        </p:spPr>
        <p:txBody>
          <a:bodyPr wrap="none">
            <a:spAutoFit/>
          </a:bodyPr>
          <a:lstStyle/>
          <a:p>
            <a:r>
              <a:rPr lang="nl-NL" sz="2500" dirty="0" smtClean="0">
                <a:solidFill>
                  <a:srgbClr val="21F8E1"/>
                </a:solidFill>
              </a:rPr>
              <a:t>ferme</a:t>
            </a:r>
            <a:endParaRPr lang="en-US" sz="2500" dirty="0">
              <a:solidFill>
                <a:srgbClr val="21F8E1"/>
              </a:solidFill>
            </a:endParaRPr>
          </a:p>
        </p:txBody>
      </p:sp>
      <p:pic>
        <p:nvPicPr>
          <p:cNvPr id="8" name="Imag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956" y="3387048"/>
            <a:ext cx="1800305" cy="109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205161" y="3574189"/>
            <a:ext cx="7736359" cy="3185488"/>
          </a:xfrm>
          <a:prstGeom prst="rect">
            <a:avLst/>
          </a:prstGeom>
        </p:spPr>
        <p:txBody>
          <a:bodyPr wrap="square">
            <a:spAutoFit/>
          </a:bodyPr>
          <a:lstStyle/>
          <a:p>
            <a:pPr marL="514350" lvl="0" indent="-514350">
              <a:spcAft>
                <a:spcPts val="600"/>
              </a:spcAft>
              <a:buFont typeface="+mj-lt"/>
              <a:buAutoNum type="arabicPeriod"/>
            </a:pPr>
            <a:r>
              <a:rPr lang="fr-FR" sz="2800" dirty="0">
                <a:solidFill>
                  <a:srgbClr val="FFFF00"/>
                </a:solidFill>
              </a:rPr>
              <a:t>Quel est le lien entre la parole et "la solidité" ?  Voir également Mt 7 :24. Comment ressentez-vous cela ? Comment vivez-vous cela ? </a:t>
            </a:r>
            <a:endParaRPr lang="nl-NL" sz="2800" dirty="0">
              <a:solidFill>
                <a:srgbClr val="FFFF00"/>
              </a:solidFill>
            </a:endParaRPr>
          </a:p>
          <a:p>
            <a:pPr marL="514350" lvl="0" indent="-514350">
              <a:spcAft>
                <a:spcPts val="600"/>
              </a:spcAft>
              <a:buFont typeface="+mj-lt"/>
              <a:buAutoNum type="arabicPeriod"/>
            </a:pPr>
            <a:r>
              <a:rPr lang="fr-FR" sz="2800" dirty="0">
                <a:solidFill>
                  <a:srgbClr val="FFFF00"/>
                </a:solidFill>
              </a:rPr>
              <a:t>Quel est le lien avec « l’autorité » ? Et comment éviter de confondre l’autorité de la Parole avec l’autorité de nos interprétations (notre façon de lire et d’expliquer les écritures) ?</a:t>
            </a:r>
            <a:endParaRPr lang="nl-NL" sz="2800" dirty="0">
              <a:solidFill>
                <a:srgbClr val="FFFF00"/>
              </a:solidFill>
            </a:endParaRPr>
          </a:p>
        </p:txBody>
      </p:sp>
      <p:sp>
        <p:nvSpPr>
          <p:cNvPr id="10" name="Rectangle 9"/>
          <p:cNvSpPr/>
          <p:nvPr/>
        </p:nvSpPr>
        <p:spPr>
          <a:xfrm>
            <a:off x="5882286" y="3001145"/>
            <a:ext cx="1993680" cy="477054"/>
          </a:xfrm>
          <a:prstGeom prst="rect">
            <a:avLst/>
          </a:prstGeom>
        </p:spPr>
        <p:txBody>
          <a:bodyPr wrap="none">
            <a:spAutoFit/>
          </a:bodyPr>
          <a:lstStyle/>
          <a:p>
            <a:r>
              <a:rPr lang="nl-NL" sz="2500" dirty="0" err="1" smtClean="0">
                <a:solidFill>
                  <a:srgbClr val="21F8E1"/>
                </a:solidFill>
              </a:rPr>
              <a:t>Grec</a:t>
            </a:r>
            <a:r>
              <a:rPr lang="nl-NL" sz="2500" dirty="0" smtClean="0">
                <a:solidFill>
                  <a:srgbClr val="21F8E1"/>
                </a:solidFill>
              </a:rPr>
              <a:t> = ‘BASIS</a:t>
            </a:r>
            <a:r>
              <a:rPr lang="nl-NL" sz="2500" dirty="0" smtClean="0">
                <a:solidFill>
                  <a:srgbClr val="21F8E1"/>
                </a:solidFill>
              </a:rPr>
              <a:t>’</a:t>
            </a:r>
            <a:endParaRPr lang="en-US" sz="2500" dirty="0">
              <a:solidFill>
                <a:srgbClr val="21F8E1"/>
              </a:solidFill>
            </a:endParaRPr>
          </a:p>
        </p:txBody>
      </p:sp>
    </p:spTree>
    <p:extLst>
      <p:ext uri="{BB962C8B-B14F-4D97-AF65-F5344CB8AC3E}">
        <p14:creationId xmlns:p14="http://schemas.microsoft.com/office/powerpoint/2010/main" val="36010940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ible spirit dove.jpg"/>
          <p:cNvPicPr>
            <a:picLocks noChangeAspect="1"/>
          </p:cNvPicPr>
          <p:nvPr/>
        </p:nvPicPr>
        <p:blipFill>
          <a:blip r:embed="rId2">
            <a:alphaModFix amt="46000"/>
            <a:extLst>
              <a:ext uri="{28A0092B-C50C-407E-A947-70E740481C1C}">
                <a14:useLocalDpi xmlns:a14="http://schemas.microsoft.com/office/drawing/2010/main"/>
              </a:ext>
            </a:extLst>
          </a:blip>
          <a:stretch>
            <a:fillRect/>
          </a:stretch>
        </p:blipFill>
        <p:spPr>
          <a:xfrm>
            <a:off x="12956" y="375781"/>
            <a:ext cx="9144000" cy="6482219"/>
          </a:xfrm>
          <a:prstGeom prst="rect">
            <a:avLst/>
          </a:prstGeom>
        </p:spPr>
      </p:pic>
      <p:sp>
        <p:nvSpPr>
          <p:cNvPr id="12" name="Rectangle 11"/>
          <p:cNvSpPr/>
          <p:nvPr/>
        </p:nvSpPr>
        <p:spPr>
          <a:xfrm>
            <a:off x="194381" y="155495"/>
            <a:ext cx="8837850" cy="3306546"/>
          </a:xfrm>
          <a:prstGeom prst="rect">
            <a:avLst/>
          </a:prstGeom>
        </p:spPr>
        <p:txBody>
          <a:bodyPr wrap="square">
            <a:spAutoFit/>
          </a:bodyPr>
          <a:lstStyle/>
          <a:p>
            <a:pPr>
              <a:lnSpc>
                <a:spcPct val="80000"/>
              </a:lnSpc>
            </a:pPr>
            <a:r>
              <a:rPr lang="fr-FR" sz="2600" dirty="0">
                <a:solidFill>
                  <a:srgbClr val="FFFFFF"/>
                </a:solidFill>
              </a:rPr>
              <a:t>« Nous estimons d'autant plus ferme la parole prophétique, à laquelle vous faites bien de prêter attention comme à une lampe qui brille </a:t>
            </a:r>
            <a:r>
              <a:rPr lang="fr-FR" sz="2600" dirty="0" smtClean="0">
                <a:solidFill>
                  <a:srgbClr val="FFFFFF"/>
                </a:solidFill>
              </a:rPr>
              <a:t>dans un </a:t>
            </a:r>
            <a:r>
              <a:rPr lang="fr-FR" sz="2600" dirty="0">
                <a:solidFill>
                  <a:srgbClr val="FFFFFF"/>
                </a:solidFill>
              </a:rPr>
              <a:t>lieu obscur, jusqu'à ce que le jour commence à </a:t>
            </a:r>
            <a:r>
              <a:rPr lang="fr-FR" sz="2600" dirty="0">
                <a:solidFill>
                  <a:srgbClr val="FFFFFF"/>
                </a:solidFill>
              </a:rPr>
              <a:t>poindre </a:t>
            </a:r>
            <a:r>
              <a:rPr lang="fr-FR" sz="2600" dirty="0" smtClean="0">
                <a:solidFill>
                  <a:srgbClr val="FFFFFF"/>
                </a:solidFill>
              </a:rPr>
              <a:t>et </a:t>
            </a:r>
            <a:r>
              <a:rPr lang="fr-FR" sz="2600" dirty="0">
                <a:solidFill>
                  <a:srgbClr val="FFFFFF"/>
                </a:solidFill>
              </a:rPr>
              <a:t>que l'étoile du matin se lève dans votre cœur. Vous savez, avant tout, qu'aucun message de prophète, dans l'Ecriture, ne relève d'une interprétation particulière. En effet, aucun message de prophète n'a jamais été apporté par une volonté humaine : c'est portés par l'Esprit saint que des humains ont parlé de la part de Dieu.</a:t>
            </a:r>
            <a:r>
              <a:rPr lang="fr-FR" sz="2600" dirty="0" smtClean="0">
                <a:solidFill>
                  <a:srgbClr val="FFFFFF"/>
                </a:solidFill>
              </a:rPr>
              <a:t>”  - 2 Pierre 1:19-21</a:t>
            </a:r>
            <a:endParaRPr lang="nl-NL" sz="2600" dirty="0">
              <a:solidFill>
                <a:srgbClr val="FFFFFF"/>
              </a:solidFill>
            </a:endParaRPr>
          </a:p>
          <a:p>
            <a:pPr>
              <a:lnSpc>
                <a:spcPct val="80000"/>
              </a:lnSpc>
            </a:pPr>
            <a:endParaRPr lang="nl-NL" sz="2600" dirty="0">
              <a:solidFill>
                <a:srgbClr val="FFFFFF"/>
              </a:solidFill>
            </a:endParaRPr>
          </a:p>
        </p:txBody>
      </p:sp>
      <p:sp>
        <p:nvSpPr>
          <p:cNvPr id="5" name="Rectangle 4"/>
          <p:cNvSpPr/>
          <p:nvPr/>
        </p:nvSpPr>
        <p:spPr>
          <a:xfrm>
            <a:off x="3915665" y="414318"/>
            <a:ext cx="2360229" cy="492443"/>
          </a:xfrm>
          <a:prstGeom prst="rect">
            <a:avLst/>
          </a:prstGeom>
        </p:spPr>
        <p:txBody>
          <a:bodyPr wrap="none">
            <a:spAutoFit/>
          </a:bodyPr>
          <a:lstStyle/>
          <a:p>
            <a:r>
              <a:rPr lang="nl-NL" sz="2600" dirty="0" err="1" smtClean="0">
                <a:solidFill>
                  <a:srgbClr val="21F8E1"/>
                </a:solidFill>
              </a:rPr>
              <a:t>pr</a:t>
            </a:r>
            <a:r>
              <a:rPr lang="nl-NL" sz="2600" dirty="0" err="1" smtClean="0">
                <a:solidFill>
                  <a:srgbClr val="21F8E1"/>
                </a:solidFill>
              </a:rPr>
              <a:t>êter</a:t>
            </a:r>
            <a:r>
              <a:rPr lang="nl-NL" sz="2600" dirty="0" smtClean="0">
                <a:solidFill>
                  <a:srgbClr val="21F8E1"/>
                </a:solidFill>
              </a:rPr>
              <a:t> attention</a:t>
            </a:r>
            <a:endParaRPr lang="en-US" sz="2600" dirty="0">
              <a:solidFill>
                <a:srgbClr val="21F8E1"/>
              </a:solidFill>
            </a:endParaRPr>
          </a:p>
        </p:txBody>
      </p:sp>
      <p:pic>
        <p:nvPicPr>
          <p:cNvPr id="8" name="Imag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956" y="3387048"/>
            <a:ext cx="1800305" cy="109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075575" y="3846306"/>
            <a:ext cx="7865945" cy="1569660"/>
          </a:xfrm>
          <a:prstGeom prst="rect">
            <a:avLst/>
          </a:prstGeom>
        </p:spPr>
        <p:txBody>
          <a:bodyPr wrap="square">
            <a:spAutoFit/>
          </a:bodyPr>
          <a:lstStyle/>
          <a:p>
            <a:pPr lvl="0"/>
            <a:r>
              <a:rPr lang="nl-NL" sz="4000" b="1" dirty="0">
                <a:solidFill>
                  <a:srgbClr val="FFFF00"/>
                </a:solidFill>
                <a:effectLst>
                  <a:outerShdw blurRad="50800" dist="38100" dir="2700000" algn="tl" rotWithShape="0">
                    <a:srgbClr val="000000"/>
                  </a:outerShdw>
                </a:effectLst>
              </a:rPr>
              <a:t>* </a:t>
            </a:r>
            <a:r>
              <a:rPr lang="fr-FR" sz="2800" dirty="0">
                <a:solidFill>
                  <a:srgbClr val="FFFF00"/>
                </a:solidFill>
              </a:rPr>
              <a:t>Que suggère cette expression / cette image ? Comment t’y prends-tu </a:t>
            </a:r>
            <a:r>
              <a:rPr lang="fr-FR" sz="2800" dirty="0" smtClean="0">
                <a:solidFill>
                  <a:srgbClr val="FFFF00"/>
                </a:solidFill>
              </a:rPr>
              <a:t>? Pouvons</a:t>
            </a:r>
            <a:r>
              <a:rPr lang="fr-FR" sz="2800" dirty="0">
                <a:solidFill>
                  <a:srgbClr val="FFFF00"/>
                </a:solidFill>
              </a:rPr>
              <a:t>-nous nous aider les uns les autres pour prêter plus attention ?</a:t>
            </a:r>
            <a:endParaRPr lang="nl-NL" sz="2800" dirty="0">
              <a:solidFill>
                <a:srgbClr val="FFFF00"/>
              </a:solidFill>
              <a:effectLst/>
            </a:endParaRPr>
          </a:p>
        </p:txBody>
      </p:sp>
      <p:sp>
        <p:nvSpPr>
          <p:cNvPr id="10" name="Rectangle 9"/>
          <p:cNvSpPr/>
          <p:nvPr/>
        </p:nvSpPr>
        <p:spPr>
          <a:xfrm>
            <a:off x="5807643" y="3028287"/>
            <a:ext cx="2231626" cy="477054"/>
          </a:xfrm>
          <a:prstGeom prst="rect">
            <a:avLst/>
          </a:prstGeom>
        </p:spPr>
        <p:txBody>
          <a:bodyPr wrap="none">
            <a:spAutoFit/>
          </a:bodyPr>
          <a:lstStyle/>
          <a:p>
            <a:r>
              <a:rPr lang="nl-NL" sz="2500" dirty="0" err="1" smtClean="0">
                <a:solidFill>
                  <a:srgbClr val="21F8E1"/>
                </a:solidFill>
              </a:rPr>
              <a:t>amener</a:t>
            </a:r>
            <a:r>
              <a:rPr lang="nl-NL" sz="2500" dirty="0" smtClean="0">
                <a:solidFill>
                  <a:srgbClr val="21F8E1"/>
                </a:solidFill>
              </a:rPr>
              <a:t> </a:t>
            </a:r>
            <a:r>
              <a:rPr lang="nl-NL" sz="2500" dirty="0" err="1" smtClean="0">
                <a:solidFill>
                  <a:srgbClr val="21F8E1"/>
                </a:solidFill>
              </a:rPr>
              <a:t>près</a:t>
            </a:r>
            <a:r>
              <a:rPr lang="nl-NL" sz="2500" dirty="0" smtClean="0">
                <a:solidFill>
                  <a:srgbClr val="21F8E1"/>
                </a:solidFill>
              </a:rPr>
              <a:t> de</a:t>
            </a:r>
            <a:endParaRPr lang="en-US" sz="2500" dirty="0">
              <a:solidFill>
                <a:srgbClr val="21F8E1"/>
              </a:solidFill>
            </a:endParaRPr>
          </a:p>
        </p:txBody>
      </p:sp>
      <p:sp>
        <p:nvSpPr>
          <p:cNvPr id="3" name="Rectangle 2"/>
          <p:cNvSpPr/>
          <p:nvPr/>
        </p:nvSpPr>
        <p:spPr>
          <a:xfrm>
            <a:off x="1075575" y="5558927"/>
            <a:ext cx="7576077" cy="1138773"/>
          </a:xfrm>
          <a:prstGeom prst="rect">
            <a:avLst/>
          </a:prstGeom>
        </p:spPr>
        <p:txBody>
          <a:bodyPr wrap="square">
            <a:spAutoFit/>
          </a:bodyPr>
          <a:lstStyle/>
          <a:p>
            <a:pPr lvl="0"/>
            <a:r>
              <a:rPr lang="nl-NL" sz="4000" b="1" dirty="0">
                <a:solidFill>
                  <a:srgbClr val="FFBE8D"/>
                </a:solidFill>
                <a:effectLst>
                  <a:outerShdw blurRad="50800" dist="38100" dir="2700000" algn="tl" rotWithShape="0">
                    <a:srgbClr val="000000"/>
                  </a:outerShdw>
                </a:effectLst>
              </a:rPr>
              <a:t>*</a:t>
            </a:r>
            <a:r>
              <a:rPr lang="nl-NL" sz="2800" b="1" dirty="0">
                <a:solidFill>
                  <a:srgbClr val="FFBE8D"/>
                </a:solidFill>
                <a:effectLst>
                  <a:outerShdw blurRad="50800" dist="38100" dir="2700000" algn="tl" rotWithShape="0">
                    <a:srgbClr val="000000"/>
                  </a:outerShdw>
                </a:effectLst>
              </a:rPr>
              <a:t> </a:t>
            </a:r>
            <a:r>
              <a:rPr lang="fr-FR" sz="2800" dirty="0">
                <a:solidFill>
                  <a:srgbClr val="FFFF00"/>
                </a:solidFill>
              </a:rPr>
              <a:t>Pourquoi la parole peut-elle être comparée à une lumière?  De quelle obscurité s'agit-il ?</a:t>
            </a:r>
            <a:endParaRPr lang="nl-NL" sz="2800" dirty="0">
              <a:solidFill>
                <a:srgbClr val="FFFF00"/>
              </a:solidFill>
            </a:endParaRPr>
          </a:p>
        </p:txBody>
      </p:sp>
      <p:sp>
        <p:nvSpPr>
          <p:cNvPr id="4" name="Rectangle 3"/>
          <p:cNvSpPr/>
          <p:nvPr/>
        </p:nvSpPr>
        <p:spPr>
          <a:xfrm>
            <a:off x="194381" y="693438"/>
            <a:ext cx="4993675" cy="492443"/>
          </a:xfrm>
          <a:prstGeom prst="rect">
            <a:avLst/>
          </a:prstGeom>
        </p:spPr>
        <p:txBody>
          <a:bodyPr wrap="none">
            <a:spAutoFit/>
          </a:bodyPr>
          <a:lstStyle/>
          <a:p>
            <a:r>
              <a:rPr lang="nl-NL" sz="2600" dirty="0" err="1" smtClean="0">
                <a:solidFill>
                  <a:srgbClr val="FFBE8D"/>
                </a:solidFill>
              </a:rPr>
              <a:t>lampe</a:t>
            </a:r>
            <a:r>
              <a:rPr lang="nl-NL" sz="2600" dirty="0" smtClean="0">
                <a:solidFill>
                  <a:srgbClr val="FFBE8D"/>
                </a:solidFill>
              </a:rPr>
              <a:t> </a:t>
            </a:r>
            <a:r>
              <a:rPr lang="nl-NL" sz="2600" dirty="0" err="1" smtClean="0">
                <a:solidFill>
                  <a:srgbClr val="FFBE8D"/>
                </a:solidFill>
              </a:rPr>
              <a:t>qui</a:t>
            </a:r>
            <a:r>
              <a:rPr lang="nl-NL" sz="2600" dirty="0" smtClean="0">
                <a:solidFill>
                  <a:srgbClr val="FFBE8D"/>
                </a:solidFill>
              </a:rPr>
              <a:t> </a:t>
            </a:r>
            <a:r>
              <a:rPr lang="nl-NL" sz="2600" dirty="0" err="1" smtClean="0">
                <a:solidFill>
                  <a:srgbClr val="FFBE8D"/>
                </a:solidFill>
              </a:rPr>
              <a:t>brille</a:t>
            </a:r>
            <a:r>
              <a:rPr lang="nl-NL" sz="2600" dirty="0" smtClean="0">
                <a:solidFill>
                  <a:srgbClr val="FFBE8D"/>
                </a:solidFill>
              </a:rPr>
              <a:t> dans </a:t>
            </a:r>
            <a:r>
              <a:rPr lang="nl-NL" sz="2600" dirty="0" err="1" smtClean="0">
                <a:solidFill>
                  <a:srgbClr val="FFBE8D"/>
                </a:solidFill>
              </a:rPr>
              <a:t>un</a:t>
            </a:r>
            <a:r>
              <a:rPr lang="nl-NL" sz="2600" dirty="0" smtClean="0">
                <a:solidFill>
                  <a:srgbClr val="FFBE8D"/>
                </a:solidFill>
              </a:rPr>
              <a:t> </a:t>
            </a:r>
            <a:r>
              <a:rPr lang="nl-NL" sz="2600" dirty="0" err="1" smtClean="0">
                <a:solidFill>
                  <a:srgbClr val="FFBE8D"/>
                </a:solidFill>
              </a:rPr>
              <a:t>lieu</a:t>
            </a:r>
            <a:r>
              <a:rPr lang="nl-NL" sz="2600" dirty="0" smtClean="0">
                <a:solidFill>
                  <a:srgbClr val="FFBE8D"/>
                </a:solidFill>
              </a:rPr>
              <a:t> </a:t>
            </a:r>
            <a:r>
              <a:rPr lang="nl-NL" sz="2600" dirty="0" err="1" smtClean="0">
                <a:solidFill>
                  <a:srgbClr val="FFBE8D"/>
                </a:solidFill>
              </a:rPr>
              <a:t>obscur</a:t>
            </a:r>
            <a:endParaRPr lang="en-US" sz="2600" dirty="0">
              <a:solidFill>
                <a:srgbClr val="FFBE8D"/>
              </a:solidFill>
            </a:endParaRPr>
          </a:p>
        </p:txBody>
      </p:sp>
      <p:sp>
        <p:nvSpPr>
          <p:cNvPr id="11" name="Rectangle 10"/>
          <p:cNvSpPr/>
          <p:nvPr/>
        </p:nvSpPr>
        <p:spPr>
          <a:xfrm>
            <a:off x="5804535" y="3369252"/>
            <a:ext cx="2346528" cy="477054"/>
          </a:xfrm>
          <a:prstGeom prst="rect">
            <a:avLst/>
          </a:prstGeom>
        </p:spPr>
        <p:txBody>
          <a:bodyPr wrap="none">
            <a:spAutoFit/>
          </a:bodyPr>
          <a:lstStyle/>
          <a:p>
            <a:r>
              <a:rPr lang="nl-NL" sz="2500" dirty="0" err="1" smtClean="0">
                <a:solidFill>
                  <a:srgbClr val="FFBE8D"/>
                </a:solidFill>
              </a:rPr>
              <a:t>Psaume</a:t>
            </a:r>
            <a:r>
              <a:rPr lang="nl-NL" sz="2500" dirty="0" smtClean="0">
                <a:solidFill>
                  <a:srgbClr val="FFBE8D"/>
                </a:solidFill>
              </a:rPr>
              <a:t> </a:t>
            </a:r>
            <a:r>
              <a:rPr lang="nl-NL" sz="2500" dirty="0" smtClean="0">
                <a:solidFill>
                  <a:srgbClr val="FFBE8D"/>
                </a:solidFill>
              </a:rPr>
              <a:t>119:105</a:t>
            </a:r>
            <a:endParaRPr lang="en-US" sz="2500" dirty="0">
              <a:solidFill>
                <a:srgbClr val="FFBE8D"/>
              </a:solidFill>
            </a:endParaRPr>
          </a:p>
        </p:txBody>
      </p:sp>
    </p:spTree>
    <p:extLst>
      <p:ext uri="{BB962C8B-B14F-4D97-AF65-F5344CB8AC3E}">
        <p14:creationId xmlns:p14="http://schemas.microsoft.com/office/powerpoint/2010/main" val="37103709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ible spirit dove.jpg"/>
          <p:cNvPicPr>
            <a:picLocks noChangeAspect="1"/>
          </p:cNvPicPr>
          <p:nvPr/>
        </p:nvPicPr>
        <p:blipFill>
          <a:blip r:embed="rId2">
            <a:alphaModFix amt="46000"/>
            <a:extLst>
              <a:ext uri="{28A0092B-C50C-407E-A947-70E740481C1C}">
                <a14:useLocalDpi xmlns:a14="http://schemas.microsoft.com/office/drawing/2010/main"/>
              </a:ext>
            </a:extLst>
          </a:blip>
          <a:stretch>
            <a:fillRect/>
          </a:stretch>
        </p:blipFill>
        <p:spPr>
          <a:xfrm>
            <a:off x="12956" y="375781"/>
            <a:ext cx="9144000" cy="6482219"/>
          </a:xfrm>
          <a:prstGeom prst="rect">
            <a:avLst/>
          </a:prstGeom>
        </p:spPr>
      </p:pic>
      <p:sp>
        <p:nvSpPr>
          <p:cNvPr id="10" name="Rectangle 9"/>
          <p:cNvSpPr/>
          <p:nvPr/>
        </p:nvSpPr>
        <p:spPr>
          <a:xfrm>
            <a:off x="194381" y="155495"/>
            <a:ext cx="8837850" cy="3306546"/>
          </a:xfrm>
          <a:prstGeom prst="rect">
            <a:avLst/>
          </a:prstGeom>
        </p:spPr>
        <p:txBody>
          <a:bodyPr wrap="square">
            <a:spAutoFit/>
          </a:bodyPr>
          <a:lstStyle/>
          <a:p>
            <a:pPr>
              <a:lnSpc>
                <a:spcPct val="80000"/>
              </a:lnSpc>
            </a:pPr>
            <a:r>
              <a:rPr lang="fr-FR" sz="2600" dirty="0">
                <a:solidFill>
                  <a:srgbClr val="FFFFFF"/>
                </a:solidFill>
              </a:rPr>
              <a:t>« Nous estimons d'autant plus ferme la parole prophétique, à laquelle vous faites bien de prêter attention comme à une lampe qui brille </a:t>
            </a:r>
            <a:r>
              <a:rPr lang="fr-FR" sz="2600" dirty="0" smtClean="0">
                <a:solidFill>
                  <a:srgbClr val="FFFFFF"/>
                </a:solidFill>
              </a:rPr>
              <a:t>dans un </a:t>
            </a:r>
            <a:r>
              <a:rPr lang="fr-FR" sz="2600" dirty="0">
                <a:solidFill>
                  <a:srgbClr val="FFFFFF"/>
                </a:solidFill>
              </a:rPr>
              <a:t>lieu obscur, jusqu'à ce que le jour commence à </a:t>
            </a:r>
            <a:r>
              <a:rPr lang="fr-FR" sz="2600" dirty="0">
                <a:solidFill>
                  <a:srgbClr val="FFFFFF"/>
                </a:solidFill>
              </a:rPr>
              <a:t>poindre </a:t>
            </a:r>
            <a:r>
              <a:rPr lang="fr-FR" sz="2600" dirty="0" smtClean="0">
                <a:solidFill>
                  <a:srgbClr val="FFFFFF"/>
                </a:solidFill>
              </a:rPr>
              <a:t>et </a:t>
            </a:r>
            <a:r>
              <a:rPr lang="fr-FR" sz="2600" dirty="0">
                <a:solidFill>
                  <a:srgbClr val="FFFFFF"/>
                </a:solidFill>
              </a:rPr>
              <a:t>que l'étoile du matin se lève dans votre cœur. Vous savez, avant tout, qu'aucun message de prophète, dans l'Ecriture, ne relève d'une interprétation particulière. En effet, aucun message de prophète n'a jamais été apporté par une volonté humaine : c'est portés par l'Esprit saint que des humains ont parlé de la part de Dieu.</a:t>
            </a:r>
            <a:r>
              <a:rPr lang="fr-FR" sz="2600" dirty="0" smtClean="0">
                <a:solidFill>
                  <a:srgbClr val="FFFFFF"/>
                </a:solidFill>
              </a:rPr>
              <a:t>”  - 2 Pierre 1:19-21</a:t>
            </a:r>
            <a:endParaRPr lang="nl-NL" sz="2600" dirty="0">
              <a:solidFill>
                <a:srgbClr val="FFFFFF"/>
              </a:solidFill>
            </a:endParaRPr>
          </a:p>
          <a:p>
            <a:pPr>
              <a:lnSpc>
                <a:spcPct val="80000"/>
              </a:lnSpc>
            </a:pPr>
            <a:endParaRPr lang="nl-NL" sz="2600" dirty="0">
              <a:solidFill>
                <a:srgbClr val="FFFFFF"/>
              </a:solidFill>
            </a:endParaRPr>
          </a:p>
        </p:txBody>
      </p:sp>
      <p:pic>
        <p:nvPicPr>
          <p:cNvPr id="8" name="Imag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956" y="3387048"/>
            <a:ext cx="1800305" cy="109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075575" y="3846306"/>
            <a:ext cx="7865945" cy="2831544"/>
          </a:xfrm>
          <a:prstGeom prst="rect">
            <a:avLst/>
          </a:prstGeom>
        </p:spPr>
        <p:txBody>
          <a:bodyPr wrap="square">
            <a:spAutoFit/>
          </a:bodyPr>
          <a:lstStyle/>
          <a:p>
            <a:pPr marL="514350" lvl="0" indent="-514350">
              <a:spcAft>
                <a:spcPts val="1200"/>
              </a:spcAft>
              <a:buFont typeface="+mj-lt"/>
              <a:buAutoNum type="arabicPeriod"/>
            </a:pPr>
            <a:r>
              <a:rPr lang="fr-FR" sz="2800" dirty="0">
                <a:solidFill>
                  <a:srgbClr val="FFFF00"/>
                </a:solidFill>
              </a:rPr>
              <a:t>Y aura-t-il un moment où la Parole ne sera plus nécessaire ?</a:t>
            </a:r>
            <a:endParaRPr lang="nl-NL" sz="2800" dirty="0">
              <a:solidFill>
                <a:srgbClr val="FFFF00"/>
              </a:solidFill>
            </a:endParaRPr>
          </a:p>
          <a:p>
            <a:pPr marL="514350" lvl="0" indent="-514350">
              <a:spcAft>
                <a:spcPts val="1200"/>
              </a:spcAft>
              <a:buFont typeface="+mj-lt"/>
              <a:buAutoNum type="arabicPeriod"/>
            </a:pPr>
            <a:r>
              <a:rPr lang="fr-FR" sz="2800" dirty="0">
                <a:solidFill>
                  <a:srgbClr val="FFFF00"/>
                </a:solidFill>
              </a:rPr>
              <a:t>Quel pourrait être le sens de « l’étoile du matin qui se lève dans le cœur » ? Est-ce que Jérémie 31 :33 (la TORAH dans le cœur) pourrait aider à comprendre ?</a:t>
            </a:r>
            <a:endParaRPr lang="nl-NL" sz="2800" dirty="0">
              <a:solidFill>
                <a:srgbClr val="FFFF00"/>
              </a:solidFill>
            </a:endParaRPr>
          </a:p>
        </p:txBody>
      </p:sp>
      <p:sp>
        <p:nvSpPr>
          <p:cNvPr id="4" name="Rectangle 3"/>
          <p:cNvSpPr/>
          <p:nvPr/>
        </p:nvSpPr>
        <p:spPr>
          <a:xfrm>
            <a:off x="5117723" y="701109"/>
            <a:ext cx="3095719" cy="492443"/>
          </a:xfrm>
          <a:prstGeom prst="rect">
            <a:avLst/>
          </a:prstGeom>
        </p:spPr>
        <p:txBody>
          <a:bodyPr wrap="none">
            <a:spAutoFit/>
          </a:bodyPr>
          <a:lstStyle/>
          <a:p>
            <a:r>
              <a:rPr lang="nl-NL" sz="2600" dirty="0" err="1" smtClean="0">
                <a:solidFill>
                  <a:srgbClr val="21F8E1"/>
                </a:solidFill>
              </a:rPr>
              <a:t>jusqu’à</a:t>
            </a:r>
            <a:r>
              <a:rPr lang="nl-NL" sz="2600" dirty="0" smtClean="0">
                <a:solidFill>
                  <a:srgbClr val="21F8E1"/>
                </a:solidFill>
              </a:rPr>
              <a:t> </a:t>
            </a:r>
            <a:r>
              <a:rPr lang="nl-NL" sz="2600" dirty="0" err="1" smtClean="0">
                <a:solidFill>
                  <a:srgbClr val="21F8E1"/>
                </a:solidFill>
              </a:rPr>
              <a:t>ce</a:t>
            </a:r>
            <a:r>
              <a:rPr lang="nl-NL" sz="2600" dirty="0" smtClean="0">
                <a:solidFill>
                  <a:srgbClr val="21F8E1"/>
                </a:solidFill>
              </a:rPr>
              <a:t> que </a:t>
            </a:r>
            <a:r>
              <a:rPr lang="nl-NL" sz="2600" dirty="0" err="1" smtClean="0">
                <a:solidFill>
                  <a:srgbClr val="21F8E1"/>
                </a:solidFill>
              </a:rPr>
              <a:t>le</a:t>
            </a:r>
            <a:r>
              <a:rPr lang="nl-NL" sz="2600" dirty="0" smtClean="0">
                <a:solidFill>
                  <a:srgbClr val="21F8E1"/>
                </a:solidFill>
              </a:rPr>
              <a:t> jour</a:t>
            </a:r>
            <a:endParaRPr lang="en-US" sz="2600" dirty="0">
              <a:solidFill>
                <a:srgbClr val="21F8E1"/>
              </a:solidFill>
            </a:endParaRPr>
          </a:p>
        </p:txBody>
      </p:sp>
      <p:sp>
        <p:nvSpPr>
          <p:cNvPr id="12" name="Rectangle 11"/>
          <p:cNvSpPr/>
          <p:nvPr/>
        </p:nvSpPr>
        <p:spPr>
          <a:xfrm>
            <a:off x="199530" y="1043294"/>
            <a:ext cx="3052639" cy="492443"/>
          </a:xfrm>
          <a:prstGeom prst="rect">
            <a:avLst/>
          </a:prstGeom>
        </p:spPr>
        <p:txBody>
          <a:bodyPr wrap="none">
            <a:spAutoFit/>
          </a:bodyPr>
          <a:lstStyle/>
          <a:p>
            <a:r>
              <a:rPr lang="nl-NL" sz="2600" dirty="0" err="1" smtClean="0">
                <a:solidFill>
                  <a:srgbClr val="21F8E1"/>
                </a:solidFill>
              </a:rPr>
              <a:t>commence</a:t>
            </a:r>
            <a:r>
              <a:rPr lang="nl-NL" sz="2600" dirty="0" smtClean="0">
                <a:solidFill>
                  <a:srgbClr val="21F8E1"/>
                </a:solidFill>
              </a:rPr>
              <a:t> à </a:t>
            </a:r>
            <a:r>
              <a:rPr lang="nl-NL" sz="2600" dirty="0" err="1" smtClean="0">
                <a:solidFill>
                  <a:srgbClr val="21F8E1"/>
                </a:solidFill>
              </a:rPr>
              <a:t>poindre</a:t>
            </a:r>
            <a:endParaRPr lang="en-US" sz="2600" dirty="0">
              <a:solidFill>
                <a:srgbClr val="21F8E1"/>
              </a:solidFill>
            </a:endParaRPr>
          </a:p>
        </p:txBody>
      </p:sp>
    </p:spTree>
    <p:extLst>
      <p:ext uri="{BB962C8B-B14F-4D97-AF65-F5344CB8AC3E}">
        <p14:creationId xmlns:p14="http://schemas.microsoft.com/office/powerpoint/2010/main" val="18068124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ible spirit dove.jpg"/>
          <p:cNvPicPr>
            <a:picLocks noChangeAspect="1"/>
          </p:cNvPicPr>
          <p:nvPr/>
        </p:nvPicPr>
        <p:blipFill>
          <a:blip r:embed="rId2">
            <a:alphaModFix amt="46000"/>
            <a:extLst>
              <a:ext uri="{28A0092B-C50C-407E-A947-70E740481C1C}">
                <a14:useLocalDpi xmlns:a14="http://schemas.microsoft.com/office/drawing/2010/main"/>
              </a:ext>
            </a:extLst>
          </a:blip>
          <a:stretch>
            <a:fillRect/>
          </a:stretch>
        </p:blipFill>
        <p:spPr>
          <a:xfrm>
            <a:off x="12956" y="375781"/>
            <a:ext cx="9144000" cy="6482219"/>
          </a:xfrm>
          <a:prstGeom prst="rect">
            <a:avLst/>
          </a:prstGeom>
        </p:spPr>
      </p:pic>
      <p:sp>
        <p:nvSpPr>
          <p:cNvPr id="11" name="Rectangle 10"/>
          <p:cNvSpPr/>
          <p:nvPr/>
        </p:nvSpPr>
        <p:spPr>
          <a:xfrm>
            <a:off x="194381" y="155495"/>
            <a:ext cx="8837850" cy="3306546"/>
          </a:xfrm>
          <a:prstGeom prst="rect">
            <a:avLst/>
          </a:prstGeom>
        </p:spPr>
        <p:txBody>
          <a:bodyPr wrap="square">
            <a:spAutoFit/>
          </a:bodyPr>
          <a:lstStyle/>
          <a:p>
            <a:pPr>
              <a:lnSpc>
                <a:spcPct val="80000"/>
              </a:lnSpc>
            </a:pPr>
            <a:r>
              <a:rPr lang="fr-FR" sz="2600" dirty="0">
                <a:solidFill>
                  <a:srgbClr val="FFFFFF"/>
                </a:solidFill>
              </a:rPr>
              <a:t>« Nous estimons d'autant plus ferme la parole prophétique, à laquelle vous faites bien de prêter attention comme à une lampe qui brille </a:t>
            </a:r>
            <a:r>
              <a:rPr lang="fr-FR" sz="2600" dirty="0" smtClean="0">
                <a:solidFill>
                  <a:srgbClr val="FFFFFF"/>
                </a:solidFill>
              </a:rPr>
              <a:t>dans un </a:t>
            </a:r>
            <a:r>
              <a:rPr lang="fr-FR" sz="2600" dirty="0">
                <a:solidFill>
                  <a:srgbClr val="FFFFFF"/>
                </a:solidFill>
              </a:rPr>
              <a:t>lieu obscur, jusqu'à ce que le jour commence à </a:t>
            </a:r>
            <a:r>
              <a:rPr lang="fr-FR" sz="2600" dirty="0">
                <a:solidFill>
                  <a:srgbClr val="FFFFFF"/>
                </a:solidFill>
              </a:rPr>
              <a:t>poindre </a:t>
            </a:r>
            <a:r>
              <a:rPr lang="fr-FR" sz="2600" dirty="0" smtClean="0">
                <a:solidFill>
                  <a:srgbClr val="FFFFFF"/>
                </a:solidFill>
              </a:rPr>
              <a:t>et </a:t>
            </a:r>
            <a:r>
              <a:rPr lang="fr-FR" sz="2600" dirty="0">
                <a:solidFill>
                  <a:srgbClr val="FFFFFF"/>
                </a:solidFill>
              </a:rPr>
              <a:t>que l'étoile du matin se lève dans votre cœur. Vous savez, avant tout, qu'aucun message de prophète, dans l'Ecriture, ne relève d'une interprétation particulière. En effet, aucun message de prophète n'a jamais été apporté par une volonté humaine : </a:t>
            </a:r>
            <a:r>
              <a:rPr lang="fr-FR" sz="2600" dirty="0">
                <a:solidFill>
                  <a:srgbClr val="ECB9FF"/>
                </a:solidFill>
              </a:rPr>
              <a:t>c'est portés par l'Esprit saint que des humains ont parlé de la part de Dieu</a:t>
            </a:r>
            <a:r>
              <a:rPr lang="fr-FR" sz="2600" dirty="0">
                <a:solidFill>
                  <a:srgbClr val="FFFFFF"/>
                </a:solidFill>
              </a:rPr>
              <a:t>.</a:t>
            </a:r>
            <a:r>
              <a:rPr lang="fr-FR" sz="2600" dirty="0" smtClean="0">
                <a:solidFill>
                  <a:srgbClr val="FFFFFF"/>
                </a:solidFill>
              </a:rPr>
              <a:t>”  - 2 Pierre 1:19-21</a:t>
            </a:r>
            <a:endParaRPr lang="nl-NL" sz="2600" dirty="0">
              <a:solidFill>
                <a:srgbClr val="FFFFFF"/>
              </a:solidFill>
            </a:endParaRPr>
          </a:p>
          <a:p>
            <a:pPr>
              <a:lnSpc>
                <a:spcPct val="80000"/>
              </a:lnSpc>
            </a:pPr>
            <a:endParaRPr lang="nl-NL" sz="2600" dirty="0">
              <a:solidFill>
                <a:srgbClr val="FFFFFF"/>
              </a:solidFill>
            </a:endParaRPr>
          </a:p>
        </p:txBody>
      </p:sp>
      <p:pic>
        <p:nvPicPr>
          <p:cNvPr id="8" name="Imag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956" y="3244510"/>
            <a:ext cx="1800305" cy="109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146788" y="3283384"/>
            <a:ext cx="7865945" cy="1288558"/>
          </a:xfrm>
          <a:prstGeom prst="rect">
            <a:avLst/>
          </a:prstGeom>
        </p:spPr>
        <p:txBody>
          <a:bodyPr wrap="square">
            <a:spAutoFit/>
          </a:bodyPr>
          <a:lstStyle/>
          <a:p>
            <a:pPr>
              <a:lnSpc>
                <a:spcPct val="80000"/>
              </a:lnSpc>
            </a:pPr>
            <a:r>
              <a:rPr lang="nl-NL" sz="4000" b="1" dirty="0" smtClean="0">
                <a:solidFill>
                  <a:srgbClr val="FFBE8D"/>
                </a:solidFill>
                <a:effectLst>
                  <a:outerShdw blurRad="50800" dist="38100" dir="2700000" algn="tl" rotWithShape="0">
                    <a:srgbClr val="000000"/>
                  </a:outerShdw>
                </a:effectLst>
              </a:rPr>
              <a:t>*</a:t>
            </a:r>
            <a:r>
              <a:rPr lang="nl-NL" sz="2800" dirty="0" smtClean="0">
                <a:solidFill>
                  <a:srgbClr val="FFFF00"/>
                </a:solidFill>
                <a:effectLst>
                  <a:outerShdw blurRad="50800" dist="38100" dir="2700000" algn="tl" rotWithShape="0">
                    <a:srgbClr val="000000"/>
                  </a:outerShdw>
                </a:effectLst>
              </a:rPr>
              <a:t> </a:t>
            </a:r>
            <a:r>
              <a:rPr lang="fr-FR" sz="2800" dirty="0" smtClean="0">
                <a:solidFill>
                  <a:srgbClr val="FFFF00"/>
                </a:solidFill>
              </a:rPr>
              <a:t>Existe</a:t>
            </a:r>
            <a:r>
              <a:rPr lang="fr-FR" sz="2800" dirty="0">
                <a:solidFill>
                  <a:srgbClr val="FFFF00"/>
                </a:solidFill>
              </a:rPr>
              <a:t>-t-il d’autres ‘prophéties’ ? </a:t>
            </a:r>
            <a:r>
              <a:rPr lang="fr-FR" sz="2800" dirty="0" smtClean="0">
                <a:solidFill>
                  <a:srgbClr val="FFFF00"/>
                </a:solidFill>
              </a:rPr>
              <a:t>					    </a:t>
            </a:r>
          </a:p>
          <a:p>
            <a:pPr>
              <a:lnSpc>
                <a:spcPct val="80000"/>
              </a:lnSpc>
            </a:pPr>
            <a:r>
              <a:rPr lang="fr-FR" sz="2800" dirty="0" smtClean="0">
                <a:solidFill>
                  <a:srgbClr val="FFFF00"/>
                </a:solidFill>
              </a:rPr>
              <a:t>    Si </a:t>
            </a:r>
            <a:r>
              <a:rPr lang="fr-FR" sz="2800" dirty="0">
                <a:solidFill>
                  <a:srgbClr val="FFFF00"/>
                </a:solidFill>
              </a:rPr>
              <a:t>oui : lesquelles ? Et que faut-il en faire ?</a:t>
            </a:r>
            <a:endParaRPr lang="nl-NL" sz="2800" dirty="0">
              <a:solidFill>
                <a:srgbClr val="FFFF00"/>
              </a:solidFill>
            </a:endParaRPr>
          </a:p>
          <a:p>
            <a:pPr lvl="0">
              <a:lnSpc>
                <a:spcPct val="80000"/>
              </a:lnSpc>
            </a:pPr>
            <a:endParaRPr lang="nl-NL" sz="2800" dirty="0">
              <a:solidFill>
                <a:srgbClr val="FFFF00"/>
              </a:solidFill>
              <a:effectLst>
                <a:outerShdw blurRad="50800" dist="38100" dir="2700000" algn="tl" rotWithShape="0">
                  <a:srgbClr val="000000"/>
                </a:outerShdw>
              </a:effectLst>
            </a:endParaRPr>
          </a:p>
        </p:txBody>
      </p:sp>
      <p:sp>
        <p:nvSpPr>
          <p:cNvPr id="10" name="Rectangle 9"/>
          <p:cNvSpPr/>
          <p:nvPr/>
        </p:nvSpPr>
        <p:spPr>
          <a:xfrm>
            <a:off x="4424520" y="1677942"/>
            <a:ext cx="3725186" cy="492443"/>
          </a:xfrm>
          <a:prstGeom prst="rect">
            <a:avLst/>
          </a:prstGeom>
        </p:spPr>
        <p:txBody>
          <a:bodyPr wrap="none">
            <a:spAutoFit/>
          </a:bodyPr>
          <a:lstStyle/>
          <a:p>
            <a:r>
              <a:rPr lang="nl-NL" sz="2600" dirty="0" err="1" smtClean="0">
                <a:solidFill>
                  <a:srgbClr val="21F8E1"/>
                </a:solidFill>
              </a:rPr>
              <a:t>interprétation</a:t>
            </a:r>
            <a:r>
              <a:rPr lang="nl-NL" sz="2600" dirty="0" smtClean="0">
                <a:solidFill>
                  <a:srgbClr val="21F8E1"/>
                </a:solidFill>
              </a:rPr>
              <a:t> </a:t>
            </a:r>
            <a:r>
              <a:rPr lang="nl-NL" sz="2600" dirty="0" err="1" smtClean="0">
                <a:solidFill>
                  <a:srgbClr val="21F8E1"/>
                </a:solidFill>
              </a:rPr>
              <a:t>particulière</a:t>
            </a:r>
            <a:endParaRPr lang="en-US" sz="2600" dirty="0">
              <a:solidFill>
                <a:srgbClr val="21F8E1"/>
              </a:solidFill>
            </a:endParaRPr>
          </a:p>
        </p:txBody>
      </p:sp>
      <p:sp>
        <p:nvSpPr>
          <p:cNvPr id="3" name="Rectangle 2"/>
          <p:cNvSpPr/>
          <p:nvPr/>
        </p:nvSpPr>
        <p:spPr>
          <a:xfrm>
            <a:off x="194381" y="4148017"/>
            <a:ext cx="8747138" cy="1816908"/>
          </a:xfrm>
          <a:prstGeom prst="rect">
            <a:avLst/>
          </a:prstGeom>
        </p:spPr>
        <p:txBody>
          <a:bodyPr wrap="square">
            <a:spAutoFit/>
          </a:bodyPr>
          <a:lstStyle/>
          <a:p>
            <a:pPr lvl="0">
              <a:lnSpc>
                <a:spcPct val="90000"/>
              </a:lnSpc>
            </a:pPr>
            <a:r>
              <a:rPr lang="nl-NL" sz="4000" b="1" dirty="0" smtClean="0">
                <a:solidFill>
                  <a:srgbClr val="21F8E1"/>
                </a:solidFill>
                <a:effectLst>
                  <a:outerShdw blurRad="50800" dist="38100" dir="2700000" algn="tl" rotWithShape="0">
                    <a:srgbClr val="000000"/>
                  </a:outerShdw>
                </a:effectLst>
              </a:rPr>
              <a:t>*</a:t>
            </a:r>
            <a:r>
              <a:rPr lang="nl-NL" sz="2800" b="1" dirty="0" smtClean="0">
                <a:solidFill>
                  <a:srgbClr val="FFBE8D"/>
                </a:solidFill>
                <a:effectLst>
                  <a:outerShdw blurRad="50800" dist="38100" dir="2700000" algn="tl" rotWithShape="0">
                    <a:srgbClr val="000000"/>
                  </a:outerShdw>
                </a:effectLst>
              </a:rPr>
              <a:t> </a:t>
            </a:r>
            <a:r>
              <a:rPr lang="fr-FR" sz="2800" dirty="0">
                <a:solidFill>
                  <a:srgbClr val="FFFF00"/>
                </a:solidFill>
              </a:rPr>
              <a:t>Peut-on éviter d’interpréter la Parole ? Peut-on éviter une influence de notre ‘moi’ (nos idées, notre culture, notre histoire,…) ? Comment éviter (ou diminuer) les dangers éventuels (ou les conséquences néfastes…)?</a:t>
            </a:r>
            <a:endParaRPr lang="nl-NL" sz="2800" dirty="0">
              <a:solidFill>
                <a:srgbClr val="FFFF00"/>
              </a:solidFill>
            </a:endParaRPr>
          </a:p>
        </p:txBody>
      </p:sp>
      <p:sp>
        <p:nvSpPr>
          <p:cNvPr id="4" name="Rectangle 3"/>
          <p:cNvSpPr/>
          <p:nvPr/>
        </p:nvSpPr>
        <p:spPr>
          <a:xfrm>
            <a:off x="5544230" y="1345849"/>
            <a:ext cx="3113202" cy="492443"/>
          </a:xfrm>
          <a:prstGeom prst="rect">
            <a:avLst/>
          </a:prstGeom>
        </p:spPr>
        <p:txBody>
          <a:bodyPr wrap="none">
            <a:spAutoFit/>
          </a:bodyPr>
          <a:lstStyle/>
          <a:p>
            <a:r>
              <a:rPr lang="nl-NL" sz="2600" dirty="0" err="1" smtClean="0">
                <a:solidFill>
                  <a:srgbClr val="FFBE8D"/>
                </a:solidFill>
              </a:rPr>
              <a:t>message</a:t>
            </a:r>
            <a:r>
              <a:rPr lang="nl-NL" sz="2600" dirty="0" smtClean="0">
                <a:solidFill>
                  <a:srgbClr val="FFBE8D"/>
                </a:solidFill>
              </a:rPr>
              <a:t> de </a:t>
            </a:r>
            <a:r>
              <a:rPr lang="nl-NL" sz="2600" dirty="0" err="1" smtClean="0">
                <a:solidFill>
                  <a:srgbClr val="FFBE8D"/>
                </a:solidFill>
              </a:rPr>
              <a:t>prophète</a:t>
            </a:r>
            <a:endParaRPr lang="en-US" sz="2600" dirty="0">
              <a:solidFill>
                <a:srgbClr val="FFBE8D"/>
              </a:solidFill>
            </a:endParaRPr>
          </a:p>
        </p:txBody>
      </p:sp>
      <p:sp>
        <p:nvSpPr>
          <p:cNvPr id="13" name="Rectangle 12"/>
          <p:cNvSpPr/>
          <p:nvPr/>
        </p:nvSpPr>
        <p:spPr>
          <a:xfrm>
            <a:off x="194381" y="5926051"/>
            <a:ext cx="8747138" cy="1288558"/>
          </a:xfrm>
          <a:prstGeom prst="rect">
            <a:avLst/>
          </a:prstGeom>
        </p:spPr>
        <p:txBody>
          <a:bodyPr wrap="square">
            <a:spAutoFit/>
          </a:bodyPr>
          <a:lstStyle/>
          <a:p>
            <a:pPr>
              <a:lnSpc>
                <a:spcPct val="80000"/>
              </a:lnSpc>
            </a:pPr>
            <a:r>
              <a:rPr lang="nl-NL" sz="4000" b="1" dirty="0" smtClean="0">
                <a:solidFill>
                  <a:srgbClr val="ECB9FF"/>
                </a:solidFill>
                <a:effectLst>
                  <a:outerShdw blurRad="50800" dist="38100" dir="2700000" algn="tl" rotWithShape="0">
                    <a:srgbClr val="000000"/>
                  </a:outerShdw>
                </a:effectLst>
              </a:rPr>
              <a:t>*</a:t>
            </a:r>
            <a:r>
              <a:rPr lang="nl-NL" sz="2800" dirty="0" smtClean="0">
                <a:solidFill>
                  <a:srgbClr val="FFFF00"/>
                </a:solidFill>
                <a:effectLst>
                  <a:outerShdw blurRad="50800" dist="38100" dir="2700000" algn="tl" rotWithShape="0">
                    <a:srgbClr val="000000"/>
                  </a:outerShdw>
                </a:effectLst>
              </a:rPr>
              <a:t> </a:t>
            </a:r>
            <a:r>
              <a:rPr lang="fr-FR" sz="2800" dirty="0">
                <a:solidFill>
                  <a:srgbClr val="FFFF00"/>
                </a:solidFill>
              </a:rPr>
              <a:t>Que signifie cette expression et quelles sont les </a:t>
            </a:r>
            <a:r>
              <a:rPr lang="fr-FR" sz="2800" dirty="0" err="1" smtClean="0">
                <a:solidFill>
                  <a:srgbClr val="FFFF00"/>
                </a:solidFill>
              </a:rPr>
              <a:t>Implica-tions</a:t>
            </a:r>
            <a:r>
              <a:rPr lang="fr-FR" sz="2800" dirty="0" smtClean="0">
                <a:solidFill>
                  <a:srgbClr val="FFFF00"/>
                </a:solidFill>
              </a:rPr>
              <a:t> </a:t>
            </a:r>
            <a:r>
              <a:rPr lang="fr-FR" sz="2800" dirty="0">
                <a:solidFill>
                  <a:srgbClr val="FFFF00"/>
                </a:solidFill>
              </a:rPr>
              <a:t>de cette réalité importante ?</a:t>
            </a:r>
            <a:endParaRPr lang="nl-NL" sz="2800" dirty="0">
              <a:solidFill>
                <a:srgbClr val="FFFF00"/>
              </a:solidFill>
            </a:endParaRPr>
          </a:p>
          <a:p>
            <a:pPr lvl="0">
              <a:lnSpc>
                <a:spcPct val="80000"/>
              </a:lnSpc>
            </a:pPr>
            <a:endParaRPr lang="nl-NL" sz="2800" dirty="0">
              <a:solidFill>
                <a:srgbClr val="FFFF00"/>
              </a:solidFill>
              <a:effectLst>
                <a:outerShdw blurRad="50800" dist="38100" dir="2700000" algn="tl" rotWithShape="0">
                  <a:srgbClr val="000000"/>
                </a:outerShdw>
              </a:effectLst>
            </a:endParaRPr>
          </a:p>
        </p:txBody>
      </p:sp>
      <p:sp>
        <p:nvSpPr>
          <p:cNvPr id="14" name="Rectangle 13"/>
          <p:cNvSpPr/>
          <p:nvPr/>
        </p:nvSpPr>
        <p:spPr>
          <a:xfrm>
            <a:off x="194381" y="1666722"/>
            <a:ext cx="2125790" cy="492443"/>
          </a:xfrm>
          <a:prstGeom prst="rect">
            <a:avLst/>
          </a:prstGeom>
        </p:spPr>
        <p:txBody>
          <a:bodyPr wrap="none">
            <a:spAutoFit/>
          </a:bodyPr>
          <a:lstStyle/>
          <a:p>
            <a:r>
              <a:rPr lang="nl-NL" sz="2600" dirty="0" smtClean="0">
                <a:solidFill>
                  <a:srgbClr val="FFBE8D"/>
                </a:solidFill>
              </a:rPr>
              <a:t>dans </a:t>
            </a:r>
            <a:r>
              <a:rPr lang="nl-NL" sz="2600" dirty="0" err="1" smtClean="0">
                <a:solidFill>
                  <a:srgbClr val="FFBE8D"/>
                </a:solidFill>
              </a:rPr>
              <a:t>l’Ecriture</a:t>
            </a:r>
            <a:endParaRPr lang="en-US" sz="2600" dirty="0">
              <a:solidFill>
                <a:srgbClr val="FFBE8D"/>
              </a:solidFill>
            </a:endParaRPr>
          </a:p>
        </p:txBody>
      </p:sp>
      <p:sp>
        <p:nvSpPr>
          <p:cNvPr id="15" name="Rectangle 14"/>
          <p:cNvSpPr/>
          <p:nvPr/>
        </p:nvSpPr>
        <p:spPr>
          <a:xfrm>
            <a:off x="5904400" y="2971823"/>
            <a:ext cx="2866552" cy="492443"/>
          </a:xfrm>
          <a:prstGeom prst="rect">
            <a:avLst/>
          </a:prstGeom>
        </p:spPr>
        <p:txBody>
          <a:bodyPr wrap="none">
            <a:spAutoFit/>
          </a:bodyPr>
          <a:lstStyle/>
          <a:p>
            <a:r>
              <a:rPr lang="nl-NL" sz="2600" dirty="0" err="1" smtClean="0">
                <a:solidFill>
                  <a:srgbClr val="21F8E1"/>
                </a:solidFill>
              </a:rPr>
              <a:t>propre</a:t>
            </a:r>
            <a:r>
              <a:rPr lang="nl-NL" sz="2600" dirty="0" smtClean="0">
                <a:solidFill>
                  <a:srgbClr val="21F8E1"/>
                </a:solidFill>
              </a:rPr>
              <a:t>, </a:t>
            </a:r>
            <a:r>
              <a:rPr lang="nl-NL" sz="2600" dirty="0" err="1" smtClean="0">
                <a:solidFill>
                  <a:srgbClr val="21F8E1"/>
                </a:solidFill>
              </a:rPr>
              <a:t>personnelle</a:t>
            </a:r>
            <a:endParaRPr lang="en-US" sz="2600" dirty="0">
              <a:solidFill>
                <a:srgbClr val="21F8E1"/>
              </a:solidFill>
            </a:endParaRPr>
          </a:p>
        </p:txBody>
      </p:sp>
    </p:spTree>
    <p:extLst>
      <p:ext uri="{BB962C8B-B14F-4D97-AF65-F5344CB8AC3E}">
        <p14:creationId xmlns:p14="http://schemas.microsoft.com/office/powerpoint/2010/main" val="93673071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n_ink_paper_letter_44461_960x544.jpg"/>
          <p:cNvPicPr>
            <a:picLocks noChangeAspect="1"/>
          </p:cNvPicPr>
          <p:nvPr/>
        </p:nvPicPr>
        <p:blipFill>
          <a:blip r:embed="rId2">
            <a:alphaModFix amt="58000"/>
            <a:extLst>
              <a:ext uri="{28A0092B-C50C-407E-A947-70E740481C1C}">
                <a14:useLocalDpi xmlns:a14="http://schemas.microsoft.com/office/drawing/2010/main"/>
              </a:ext>
            </a:extLst>
          </a:blip>
          <a:stretch>
            <a:fillRect/>
          </a:stretch>
        </p:blipFill>
        <p:spPr>
          <a:xfrm>
            <a:off x="0" y="-1"/>
            <a:ext cx="9144000" cy="6858001"/>
          </a:xfrm>
          <a:prstGeom prst="rect">
            <a:avLst/>
          </a:prstGeom>
        </p:spPr>
      </p:pic>
      <p:sp>
        <p:nvSpPr>
          <p:cNvPr id="3" name="Rectangle 2"/>
          <p:cNvSpPr/>
          <p:nvPr/>
        </p:nvSpPr>
        <p:spPr>
          <a:xfrm>
            <a:off x="220299" y="259159"/>
            <a:ext cx="8824892" cy="5878533"/>
          </a:xfrm>
          <a:prstGeom prst="rect">
            <a:avLst/>
          </a:prstGeom>
        </p:spPr>
        <p:txBody>
          <a:bodyPr wrap="square">
            <a:spAutoFit/>
          </a:bodyPr>
          <a:lstStyle/>
          <a:p>
            <a:pPr>
              <a:spcAft>
                <a:spcPts val="2400"/>
              </a:spcAft>
            </a:pPr>
            <a:r>
              <a:rPr lang="fr-FR" sz="2800" b="1" dirty="0">
                <a:solidFill>
                  <a:srgbClr val="FFFF00"/>
                </a:solidFill>
              </a:rPr>
              <a:t>LA DICTEE MECANIQUE </a:t>
            </a:r>
            <a:r>
              <a:rPr lang="fr-FR" sz="2800" b="1" dirty="0">
                <a:solidFill>
                  <a:schemeClr val="bg1"/>
                </a:solidFill>
              </a:rPr>
              <a:t>: </a:t>
            </a:r>
            <a:r>
              <a:rPr lang="fr-FR" sz="2800" dirty="0">
                <a:solidFill>
                  <a:schemeClr val="bg1"/>
                </a:solidFill>
              </a:rPr>
              <a:t>Les messages divins sont transmis à l’homme mot à mot sans aucune référence au vocabulaire et au contexte culturel du prophète.</a:t>
            </a:r>
            <a:endParaRPr lang="nl-NL" sz="2800" dirty="0">
              <a:solidFill>
                <a:schemeClr val="bg1"/>
              </a:solidFill>
            </a:endParaRPr>
          </a:p>
          <a:p>
            <a:pPr>
              <a:spcAft>
                <a:spcPts val="2400"/>
              </a:spcAft>
            </a:pPr>
            <a:r>
              <a:rPr lang="fr-FR" sz="2800" b="1" dirty="0">
                <a:solidFill>
                  <a:srgbClr val="FFFF00"/>
                </a:solidFill>
              </a:rPr>
              <a:t>L’INSPIRATION VERBALE </a:t>
            </a:r>
            <a:r>
              <a:rPr lang="fr-FR" sz="2800" b="1" dirty="0">
                <a:solidFill>
                  <a:schemeClr val="bg1"/>
                </a:solidFill>
              </a:rPr>
              <a:t>: </a:t>
            </a:r>
            <a:r>
              <a:rPr lang="fr-FR" sz="2800" dirty="0">
                <a:solidFill>
                  <a:schemeClr val="bg1"/>
                </a:solidFill>
              </a:rPr>
              <a:t>Elle se situe au niveau du choix des mots, des termes et des images. Tous sont considérés comme inspirés même s’il ne s’agit pas de textes dictés de façon mécanique.</a:t>
            </a:r>
            <a:endParaRPr lang="nl-NL" sz="2800" dirty="0">
              <a:solidFill>
                <a:schemeClr val="bg1"/>
              </a:solidFill>
            </a:endParaRPr>
          </a:p>
          <a:p>
            <a:r>
              <a:rPr lang="fr-FR" sz="2800" b="1" dirty="0">
                <a:solidFill>
                  <a:srgbClr val="FFFF00"/>
                </a:solidFill>
              </a:rPr>
              <a:t>L’INSPIRATION DU PROPHETE</a:t>
            </a:r>
            <a:r>
              <a:rPr lang="fr-FR" sz="2800" dirty="0">
                <a:solidFill>
                  <a:srgbClr val="FFFF00"/>
                </a:solidFill>
              </a:rPr>
              <a:t> </a:t>
            </a:r>
            <a:r>
              <a:rPr lang="fr-FR" sz="2800" dirty="0">
                <a:solidFill>
                  <a:schemeClr val="bg1"/>
                </a:solidFill>
              </a:rPr>
              <a:t>: le prophète (un humain en chair et en os) essaie de transmettre le message divin de façon aussi fidèle et compréhensible que possible. Pour que les gens puissent le comprendre, il se sert des modes d’expression courants dans son temps et sa culture. </a:t>
            </a:r>
            <a:endParaRPr lang="nl-NL" sz="2800" dirty="0">
              <a:solidFill>
                <a:schemeClr val="bg1"/>
              </a:solidFill>
            </a:endParaRPr>
          </a:p>
        </p:txBody>
      </p:sp>
    </p:spTree>
    <p:extLst>
      <p:ext uri="{BB962C8B-B14F-4D97-AF65-F5344CB8AC3E}">
        <p14:creationId xmlns:p14="http://schemas.microsoft.com/office/powerpoint/2010/main" val="6348786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077858"/>
            <a:ext cx="9144000" cy="1384995"/>
          </a:xfrm>
          <a:prstGeom prst="rect">
            <a:avLst/>
          </a:prstGeom>
        </p:spPr>
        <p:txBody>
          <a:bodyPr wrap="square">
            <a:spAutoFit/>
          </a:bodyPr>
          <a:lstStyle/>
          <a:p>
            <a:r>
              <a:rPr lang="fr-BE" sz="2800" i="1" dirty="0">
                <a:solidFill>
                  <a:srgbClr val="FFFFFF"/>
                </a:solidFill>
              </a:rPr>
              <a:t>“Le vent souffle où il veut ; tu l’entends mais tu ne sais pas d’où il vient ni où il va. Il en est ainsi de quiconque est né de l’Esprit.</a:t>
            </a:r>
            <a:r>
              <a:rPr lang="fr-BE" sz="2800" i="1" dirty="0" smtClean="0">
                <a:solidFill>
                  <a:srgbClr val="FFFFFF"/>
                </a:solidFill>
              </a:rPr>
              <a:t>” - </a:t>
            </a:r>
            <a:r>
              <a:rPr lang="en-GB" sz="2800" dirty="0" smtClean="0">
                <a:solidFill>
                  <a:srgbClr val="FFFFFF"/>
                </a:solidFill>
              </a:rPr>
              <a:t> </a:t>
            </a:r>
            <a:r>
              <a:rPr lang="nl-NL" sz="2800" i="1" dirty="0" smtClean="0">
                <a:solidFill>
                  <a:srgbClr val="FFFFFF"/>
                </a:solidFill>
              </a:rPr>
              <a:t>(Jean 3:8)</a:t>
            </a:r>
            <a:r>
              <a:rPr lang="nl-NL" sz="2800" i="1" dirty="0">
                <a:solidFill>
                  <a:srgbClr val="FFFFFF"/>
                </a:solidFill>
              </a:rPr>
              <a:t>.</a:t>
            </a:r>
            <a:r>
              <a:rPr lang="en-GB" sz="2800" dirty="0" smtClean="0">
                <a:solidFill>
                  <a:srgbClr val="FFFFFF"/>
                </a:solidFill>
                <a:effectLst/>
              </a:rPr>
              <a:t> </a:t>
            </a:r>
            <a:endParaRPr lang="en-US" sz="2800" dirty="0">
              <a:solidFill>
                <a:srgbClr val="FFFFFF"/>
              </a:solidFill>
            </a:endParaRPr>
          </a:p>
        </p:txBody>
      </p:sp>
      <p:pic>
        <p:nvPicPr>
          <p:cNvPr id="3" name="Picture 2" descr="green-wheat-field-8368.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5111818"/>
          </a:xfrm>
          <a:prstGeom prst="rect">
            <a:avLst/>
          </a:prstGeom>
        </p:spPr>
      </p:pic>
    </p:spTree>
    <p:extLst>
      <p:ext uri="{BB962C8B-B14F-4D97-AF65-F5344CB8AC3E}">
        <p14:creationId xmlns:p14="http://schemas.microsoft.com/office/powerpoint/2010/main" val="184902437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669" y="246201"/>
            <a:ext cx="8928561" cy="6324807"/>
          </a:xfrm>
          <a:prstGeom prst="rect">
            <a:avLst/>
          </a:prstGeom>
        </p:spPr>
        <p:txBody>
          <a:bodyPr wrap="square">
            <a:spAutoFit/>
          </a:bodyPr>
          <a:lstStyle/>
          <a:p>
            <a:r>
              <a:rPr lang="fr-FR" sz="2700" dirty="0">
                <a:solidFill>
                  <a:schemeClr val="bg1"/>
                </a:solidFill>
              </a:rPr>
              <a:t>« La Bible a été écrite par des hommes inspirés, mais ils n'ont pas employé un langage divin. Ils ont parlé le langage humain. Ce n'est pas Dieu qui a été l'écrivain. On dira souvent que telle expression ne sied pas à Dieu. Mais Dieu ne s'est pas exposé à notre jugement dans la Bible par des mots, de la logique ou de la rhétorique. Les écrivains de la Bible ont été les hommes de plume, non la plume même de Dieu.</a:t>
            </a:r>
            <a:endParaRPr lang="nl-NL" sz="2700" dirty="0">
              <a:solidFill>
                <a:schemeClr val="bg1"/>
              </a:solidFill>
            </a:endParaRPr>
          </a:p>
          <a:p>
            <a:r>
              <a:rPr lang="fr-FR" sz="2700" dirty="0">
                <a:solidFill>
                  <a:schemeClr val="bg1"/>
                </a:solidFill>
              </a:rPr>
              <a:t>Ce ne sont pas les mots de la Bible qui sont inspirés; ce sont les hommes. L'inspiration agit non pas sur les mots ou les expressions, mais sur l'auteur lui-même, à qui le Saint-Esprit communique des pensées. Quant aux mots, ils portent l'empreinte de l'individualité. L'Esprit divin se répand. Il s'unit à l'esprit de l'homme, si bien que les déclarations de l'homme sont la Parole de Dieu. </a:t>
            </a:r>
            <a:r>
              <a:rPr lang="fr-FR" sz="2700">
                <a:solidFill>
                  <a:schemeClr val="bg1"/>
                </a:solidFill>
              </a:rPr>
              <a:t>» </a:t>
            </a:r>
            <a:endParaRPr lang="fr-FR" sz="2700" smtClean="0">
              <a:solidFill>
                <a:schemeClr val="bg1"/>
              </a:solidFill>
            </a:endParaRPr>
          </a:p>
          <a:p>
            <a:pPr algn="r"/>
            <a:r>
              <a:rPr lang="fr-FR" sz="2700" smtClean="0">
                <a:solidFill>
                  <a:schemeClr val="bg1"/>
                </a:solidFill>
              </a:rPr>
              <a:t>— </a:t>
            </a:r>
            <a:r>
              <a:rPr lang="fr-FR" sz="2700" dirty="0">
                <a:solidFill>
                  <a:schemeClr val="bg1"/>
                </a:solidFill>
              </a:rPr>
              <a:t>Messages Choisis, Manuscrit 24, 1886,</a:t>
            </a:r>
            <a:endParaRPr lang="nl-NL" sz="2700" dirty="0">
              <a:solidFill>
                <a:schemeClr val="bg1"/>
              </a:solidFill>
            </a:endParaRPr>
          </a:p>
        </p:txBody>
      </p:sp>
    </p:spTree>
    <p:extLst>
      <p:ext uri="{BB962C8B-B14F-4D97-AF65-F5344CB8AC3E}">
        <p14:creationId xmlns:p14="http://schemas.microsoft.com/office/powerpoint/2010/main" val="396356727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956" y="3387048"/>
            <a:ext cx="1800305" cy="109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33257" y="103927"/>
            <a:ext cx="8910743" cy="3339889"/>
          </a:xfrm>
          <a:prstGeom prst="rect">
            <a:avLst/>
          </a:prstGeom>
        </p:spPr>
        <p:txBody>
          <a:bodyPr wrap="square">
            <a:spAutoFit/>
          </a:bodyPr>
          <a:lstStyle/>
          <a:p>
            <a:pPr>
              <a:lnSpc>
                <a:spcPct val="90000"/>
              </a:lnSpc>
            </a:pPr>
            <a:r>
              <a:rPr lang="fr-FR" sz="2500" dirty="0">
                <a:solidFill>
                  <a:srgbClr val="FFFFFF"/>
                </a:solidFill>
              </a:rPr>
              <a:t>« Il y a eu des prophètes de mensonge parmi le peuple; de même, </a:t>
            </a:r>
            <a:r>
              <a:rPr lang="fr-FR" sz="2500" dirty="0" smtClean="0">
                <a:solidFill>
                  <a:srgbClr val="FFFFFF"/>
                </a:solidFill>
              </a:rPr>
              <a:t> il </a:t>
            </a:r>
            <a:r>
              <a:rPr lang="fr-FR" sz="2500" dirty="0">
                <a:solidFill>
                  <a:srgbClr val="FFFFFF"/>
                </a:solidFill>
              </a:rPr>
              <a:t>y aura parmi vous des maîtres de mensonge qui introduiront insidieusement des </a:t>
            </a:r>
            <a:r>
              <a:rPr lang="fr-FR" sz="2500" dirty="0">
                <a:solidFill>
                  <a:srgbClr val="21F8E1"/>
                </a:solidFill>
              </a:rPr>
              <a:t>doctrines</a:t>
            </a:r>
            <a:r>
              <a:rPr lang="fr-FR" sz="2500" dirty="0">
                <a:solidFill>
                  <a:srgbClr val="FFFFFF"/>
                </a:solidFill>
              </a:rPr>
              <a:t> de </a:t>
            </a:r>
            <a:r>
              <a:rPr lang="fr-FR" sz="2500" dirty="0">
                <a:solidFill>
                  <a:srgbClr val="FFFF00"/>
                </a:solidFill>
              </a:rPr>
              <a:t>perdition</a:t>
            </a:r>
            <a:r>
              <a:rPr lang="fr-FR" sz="2500" dirty="0">
                <a:solidFill>
                  <a:srgbClr val="FFFFFF"/>
                </a:solidFill>
              </a:rPr>
              <a:t>, allant jusqu'à </a:t>
            </a:r>
            <a:r>
              <a:rPr lang="fr-FR" sz="2500" dirty="0">
                <a:solidFill>
                  <a:srgbClr val="FFBE8D"/>
                </a:solidFill>
              </a:rPr>
              <a:t>renier le Maître qui les a achetés.</a:t>
            </a:r>
            <a:r>
              <a:rPr lang="fr-FR" sz="2500" dirty="0">
                <a:solidFill>
                  <a:srgbClr val="FFFFFF"/>
                </a:solidFill>
              </a:rPr>
              <a:t> Ils attireront sur eux une perdition soudaine. Beaucoup les suivront dans leurs </a:t>
            </a:r>
            <a:r>
              <a:rPr lang="fr-FR" sz="2500" dirty="0">
                <a:solidFill>
                  <a:srgbClr val="ECB9FF"/>
                </a:solidFill>
              </a:rPr>
              <a:t>débauches</a:t>
            </a:r>
            <a:r>
              <a:rPr lang="fr-FR" sz="2500" dirty="0">
                <a:solidFill>
                  <a:srgbClr val="FFFFFF"/>
                </a:solidFill>
              </a:rPr>
              <a:t> et, à cause d'eux, on calomniera la voie de la vérité. Par </a:t>
            </a:r>
            <a:r>
              <a:rPr lang="fr-FR" sz="2500" dirty="0">
                <a:solidFill>
                  <a:srgbClr val="62FF58"/>
                </a:solidFill>
              </a:rPr>
              <a:t>avidité</a:t>
            </a:r>
            <a:r>
              <a:rPr lang="fr-FR" sz="2500" dirty="0">
                <a:solidFill>
                  <a:srgbClr val="FFFFFF"/>
                </a:solidFill>
              </a:rPr>
              <a:t>, ils vous exploiteront au moyen de paroles artificieuses. Pour eux, depuis longtemps, le jugement n'est pas inactif : leur perdition n'est pas en sommeil.” </a:t>
            </a:r>
            <a:r>
              <a:rPr lang="en-US" sz="2500" dirty="0">
                <a:solidFill>
                  <a:srgbClr val="FFFFFF"/>
                </a:solidFill>
              </a:rPr>
              <a:t>(2 Pi 2:1-3)</a:t>
            </a:r>
            <a:endParaRPr lang="nl-NL" sz="2500" dirty="0">
              <a:solidFill>
                <a:srgbClr val="FFFFFF"/>
              </a:solidFill>
            </a:endParaRPr>
          </a:p>
        </p:txBody>
      </p:sp>
      <p:sp>
        <p:nvSpPr>
          <p:cNvPr id="5" name="Rectangle 4"/>
          <p:cNvSpPr/>
          <p:nvPr/>
        </p:nvSpPr>
        <p:spPr>
          <a:xfrm>
            <a:off x="3745071" y="2900276"/>
            <a:ext cx="4224935" cy="523220"/>
          </a:xfrm>
          <a:prstGeom prst="rect">
            <a:avLst/>
          </a:prstGeom>
        </p:spPr>
        <p:txBody>
          <a:bodyPr wrap="none">
            <a:spAutoFit/>
          </a:bodyPr>
          <a:lstStyle/>
          <a:p>
            <a:r>
              <a:rPr lang="nl-NL" sz="2800" dirty="0" smtClean="0">
                <a:solidFill>
                  <a:srgbClr val="21F8E1"/>
                </a:solidFill>
              </a:rPr>
              <a:t>‘</a:t>
            </a:r>
            <a:r>
              <a:rPr lang="nl-NL" sz="2800" dirty="0" err="1" smtClean="0">
                <a:solidFill>
                  <a:srgbClr val="21F8E1"/>
                </a:solidFill>
              </a:rPr>
              <a:t>prendre</a:t>
            </a:r>
            <a:r>
              <a:rPr lang="nl-NL" sz="2800" dirty="0" smtClean="0">
                <a:solidFill>
                  <a:srgbClr val="21F8E1"/>
                </a:solidFill>
              </a:rPr>
              <a:t>/</a:t>
            </a:r>
            <a:r>
              <a:rPr lang="nl-NL" sz="2800" dirty="0" err="1" smtClean="0">
                <a:solidFill>
                  <a:srgbClr val="21F8E1"/>
                </a:solidFill>
              </a:rPr>
              <a:t>capturer</a:t>
            </a:r>
            <a:r>
              <a:rPr lang="nl-NL" sz="2800" dirty="0" smtClean="0">
                <a:solidFill>
                  <a:srgbClr val="21F8E1"/>
                </a:solidFill>
              </a:rPr>
              <a:t> =&gt;‘</a:t>
            </a:r>
            <a:r>
              <a:rPr lang="nl-NL" sz="2800" dirty="0" err="1" smtClean="0">
                <a:solidFill>
                  <a:srgbClr val="21F8E1"/>
                </a:solidFill>
              </a:rPr>
              <a:t>secte</a:t>
            </a:r>
            <a:r>
              <a:rPr lang="nl-NL" sz="2800" dirty="0" smtClean="0">
                <a:solidFill>
                  <a:srgbClr val="21F8E1"/>
                </a:solidFill>
              </a:rPr>
              <a:t>’</a:t>
            </a:r>
            <a:endParaRPr lang="en-US" sz="2800" dirty="0"/>
          </a:p>
        </p:txBody>
      </p:sp>
      <p:sp>
        <p:nvSpPr>
          <p:cNvPr id="6" name="Rectangle 5"/>
          <p:cNvSpPr/>
          <p:nvPr/>
        </p:nvSpPr>
        <p:spPr>
          <a:xfrm>
            <a:off x="3880924" y="3252244"/>
            <a:ext cx="2431851" cy="523220"/>
          </a:xfrm>
          <a:prstGeom prst="rect">
            <a:avLst/>
          </a:prstGeom>
        </p:spPr>
        <p:txBody>
          <a:bodyPr wrap="none">
            <a:spAutoFit/>
          </a:bodyPr>
          <a:lstStyle/>
          <a:p>
            <a:r>
              <a:rPr lang="nl-NL" sz="2800" dirty="0" err="1" smtClean="0">
                <a:solidFill>
                  <a:srgbClr val="FFFF00"/>
                </a:solidFill>
              </a:rPr>
              <a:t>détruire</a:t>
            </a:r>
            <a:r>
              <a:rPr lang="nl-NL" sz="2800" dirty="0" smtClean="0">
                <a:solidFill>
                  <a:srgbClr val="FFFF00"/>
                </a:solidFill>
              </a:rPr>
              <a:t>, </a:t>
            </a:r>
            <a:r>
              <a:rPr lang="nl-NL" sz="2800" dirty="0" err="1" smtClean="0">
                <a:solidFill>
                  <a:srgbClr val="FFFF00"/>
                </a:solidFill>
              </a:rPr>
              <a:t>ruiner</a:t>
            </a:r>
            <a:endParaRPr lang="en-US" sz="2800" dirty="0"/>
          </a:p>
        </p:txBody>
      </p:sp>
      <p:sp>
        <p:nvSpPr>
          <p:cNvPr id="7" name="Rectangle 6"/>
          <p:cNvSpPr/>
          <p:nvPr/>
        </p:nvSpPr>
        <p:spPr>
          <a:xfrm>
            <a:off x="3900803" y="3598477"/>
            <a:ext cx="4344509" cy="523220"/>
          </a:xfrm>
          <a:prstGeom prst="rect">
            <a:avLst/>
          </a:prstGeom>
        </p:spPr>
        <p:txBody>
          <a:bodyPr wrap="none">
            <a:spAutoFit/>
          </a:bodyPr>
          <a:lstStyle/>
          <a:p>
            <a:r>
              <a:rPr lang="nl-NL" sz="2800" dirty="0" err="1" smtClean="0">
                <a:solidFill>
                  <a:srgbClr val="ECB9FF"/>
                </a:solidFill>
              </a:rPr>
              <a:t>M</a:t>
            </a:r>
            <a:r>
              <a:rPr lang="nl-NL" sz="2800" dirty="0" err="1" smtClean="0">
                <a:solidFill>
                  <a:srgbClr val="ECB9FF"/>
                </a:solidFill>
              </a:rPr>
              <a:t>ême</a:t>
            </a:r>
            <a:r>
              <a:rPr lang="nl-NL" sz="2800" dirty="0" smtClean="0">
                <a:solidFill>
                  <a:srgbClr val="ECB9FF"/>
                </a:solidFill>
              </a:rPr>
              <a:t> </a:t>
            </a:r>
            <a:r>
              <a:rPr lang="nl-NL" sz="2800" dirty="0" err="1" smtClean="0">
                <a:solidFill>
                  <a:srgbClr val="ECB9FF"/>
                </a:solidFill>
              </a:rPr>
              <a:t>racine</a:t>
            </a:r>
            <a:r>
              <a:rPr lang="nl-NL" sz="2800" dirty="0" smtClean="0">
                <a:solidFill>
                  <a:srgbClr val="ECB9FF"/>
                </a:solidFill>
              </a:rPr>
              <a:t> que ‘</a:t>
            </a:r>
            <a:r>
              <a:rPr lang="nl-NL" sz="2800" dirty="0" err="1" smtClean="0">
                <a:solidFill>
                  <a:srgbClr val="ECB9FF"/>
                </a:solidFill>
              </a:rPr>
              <a:t>perdition</a:t>
            </a:r>
            <a:r>
              <a:rPr lang="nl-NL" sz="2800" dirty="0" smtClean="0">
                <a:solidFill>
                  <a:srgbClr val="ECB9FF"/>
                </a:solidFill>
              </a:rPr>
              <a:t>’</a:t>
            </a:r>
            <a:endParaRPr lang="en-US" sz="2800" dirty="0"/>
          </a:p>
        </p:txBody>
      </p:sp>
      <p:cxnSp>
        <p:nvCxnSpPr>
          <p:cNvPr id="8" name="Straight Connector 7"/>
          <p:cNvCxnSpPr/>
          <p:nvPr/>
        </p:nvCxnSpPr>
        <p:spPr>
          <a:xfrm>
            <a:off x="6045710" y="1874580"/>
            <a:ext cx="1256997" cy="0"/>
          </a:xfrm>
          <a:prstGeom prst="line">
            <a:avLst/>
          </a:prstGeom>
          <a:ln w="38100" cmpd="sng">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730202" y="1544983"/>
            <a:ext cx="1256997" cy="0"/>
          </a:xfrm>
          <a:prstGeom prst="line">
            <a:avLst/>
          </a:prstGeom>
          <a:ln w="38100" cmpd="sng">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205567" y="2900276"/>
            <a:ext cx="1256997" cy="0"/>
          </a:xfrm>
          <a:prstGeom prst="line">
            <a:avLst/>
          </a:prstGeom>
          <a:ln w="38100" cmpd="sng">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515374" y="1168353"/>
            <a:ext cx="1256997" cy="0"/>
          </a:xfrm>
          <a:prstGeom prst="line">
            <a:avLst/>
          </a:prstGeom>
          <a:ln w="38100" cmpd="sng">
            <a:solidFill>
              <a:srgbClr val="FFFF00"/>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405995" y="4195482"/>
            <a:ext cx="8588359" cy="2677656"/>
          </a:xfrm>
          <a:prstGeom prst="rect">
            <a:avLst/>
          </a:prstGeom>
        </p:spPr>
        <p:txBody>
          <a:bodyPr wrap="square">
            <a:spAutoFit/>
          </a:bodyPr>
          <a:lstStyle/>
          <a:p>
            <a:pPr marL="457200" lvl="0" indent="-457200">
              <a:buFont typeface="+mj-lt"/>
              <a:buAutoNum type="arabicPeriod"/>
            </a:pPr>
            <a:r>
              <a:rPr lang="fr-FR" sz="2400" dirty="0">
                <a:solidFill>
                  <a:srgbClr val="FFF5AE"/>
                </a:solidFill>
              </a:rPr>
              <a:t>Est-ce que Pierre se préoccupe avant tout de ‘</a:t>
            </a:r>
            <a:r>
              <a:rPr lang="fr-FR" sz="2400" b="1" dirty="0">
                <a:solidFill>
                  <a:srgbClr val="FFF5AE"/>
                </a:solidFill>
              </a:rPr>
              <a:t>vérité théorique’ ?</a:t>
            </a:r>
            <a:endParaRPr lang="nl-NL" sz="2400" dirty="0">
              <a:solidFill>
                <a:srgbClr val="FFF5AE"/>
              </a:solidFill>
            </a:endParaRPr>
          </a:p>
          <a:p>
            <a:pPr marL="457200" lvl="0" indent="-457200">
              <a:buFont typeface="+mj-lt"/>
              <a:buAutoNum type="arabicPeriod"/>
            </a:pPr>
            <a:r>
              <a:rPr lang="fr-FR" sz="2400" dirty="0">
                <a:solidFill>
                  <a:srgbClr val="FFF5AE"/>
                </a:solidFill>
              </a:rPr>
              <a:t>Comparez ce que Pierre décrit avec la </a:t>
            </a:r>
            <a:r>
              <a:rPr lang="fr-FR" sz="2400" b="1" dirty="0">
                <a:solidFill>
                  <a:srgbClr val="FFF5AE"/>
                </a:solidFill>
              </a:rPr>
              <a:t>dynamique libératrice et vivifiante</a:t>
            </a:r>
            <a:r>
              <a:rPr lang="fr-FR" sz="2400" dirty="0">
                <a:solidFill>
                  <a:srgbClr val="FFF5AE"/>
                </a:solidFill>
              </a:rPr>
              <a:t> de l’Esprit.</a:t>
            </a:r>
            <a:endParaRPr lang="nl-NL" sz="2400" dirty="0">
              <a:solidFill>
                <a:srgbClr val="FFF5AE"/>
              </a:solidFill>
            </a:endParaRPr>
          </a:p>
          <a:p>
            <a:pPr marL="457200" lvl="0" indent="-457200">
              <a:buFont typeface="+mj-lt"/>
              <a:buAutoNum type="arabicPeriod"/>
            </a:pPr>
            <a:r>
              <a:rPr lang="fr-FR" sz="2400" dirty="0">
                <a:solidFill>
                  <a:srgbClr val="FFF5AE"/>
                </a:solidFill>
              </a:rPr>
              <a:t>Essayez d'évaluer ensemble dans quelle mesure nous, qui étudions, utilisons et présentons la parole, pourrions être concernés…</a:t>
            </a:r>
            <a:endParaRPr lang="nl-NL" sz="2400" dirty="0">
              <a:solidFill>
                <a:srgbClr val="FFF5AE"/>
              </a:solidFill>
            </a:endParaRPr>
          </a:p>
        </p:txBody>
      </p:sp>
    </p:spTree>
    <p:extLst>
      <p:ext uri="{BB962C8B-B14F-4D97-AF65-F5344CB8AC3E}">
        <p14:creationId xmlns:p14="http://schemas.microsoft.com/office/powerpoint/2010/main" val="3114629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350000" y="-7938"/>
            <a:ext cx="3065463" cy="1866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07817" y="1858963"/>
            <a:ext cx="8820727" cy="4678204"/>
          </a:xfrm>
          <a:prstGeom prst="rect">
            <a:avLst/>
          </a:prstGeom>
        </p:spPr>
        <p:txBody>
          <a:bodyPr wrap="square">
            <a:spAutoFit/>
          </a:bodyPr>
          <a:lstStyle/>
          <a:p>
            <a:pPr marL="742950" lvl="0" indent="-742950">
              <a:spcAft>
                <a:spcPts val="1200"/>
              </a:spcAft>
              <a:buFont typeface="+mj-lt"/>
              <a:buAutoNum type="arabicPeriod"/>
            </a:pPr>
            <a:r>
              <a:rPr lang="fr-FR" sz="3600" dirty="0">
                <a:solidFill>
                  <a:schemeClr val="bg1"/>
                </a:solidFill>
              </a:rPr>
              <a:t>Partagez ce qui vous vient à l’esprit en lisant les expressions ‘Esprit / Esprit Saint’. Qu’évoquent ces expressions ?</a:t>
            </a:r>
            <a:endParaRPr lang="nl-NL" sz="3600" dirty="0">
              <a:solidFill>
                <a:schemeClr val="bg1"/>
              </a:solidFill>
            </a:endParaRPr>
          </a:p>
          <a:p>
            <a:pPr marL="742950" lvl="0" indent="-742950">
              <a:spcAft>
                <a:spcPts val="1200"/>
              </a:spcAft>
              <a:buFont typeface="+mj-lt"/>
              <a:buAutoNum type="arabicPeriod"/>
            </a:pPr>
            <a:r>
              <a:rPr lang="fr-FR" sz="3600" dirty="0">
                <a:solidFill>
                  <a:schemeClr val="bg1"/>
                </a:solidFill>
              </a:rPr>
              <a:t>“D’autres thèmes plus importants à discuter…”? Ou serait-ce mieux de discuter un peu moins et de s’ouvrir un peu plus à ce que Dieu veut réaliser (aussi en, avec et par nous) ?</a:t>
            </a:r>
            <a:endParaRPr lang="nl-NL" sz="3600" dirty="0">
              <a:solidFill>
                <a:schemeClr val="bg1"/>
              </a:solidFill>
            </a:endParaRPr>
          </a:p>
        </p:txBody>
      </p:sp>
    </p:spTree>
    <p:extLst>
      <p:ext uri="{BB962C8B-B14F-4D97-AF65-F5344CB8AC3E}">
        <p14:creationId xmlns:p14="http://schemas.microsoft.com/office/powerpoint/2010/main" val="37868032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9542687.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9164227" cy="6858000"/>
          </a:xfrm>
          <a:prstGeom prst="rect">
            <a:avLst/>
          </a:prstGeom>
        </p:spPr>
      </p:pic>
      <p:sp>
        <p:nvSpPr>
          <p:cNvPr id="4" name="TextBox 3"/>
          <p:cNvSpPr txBox="1"/>
          <p:nvPr/>
        </p:nvSpPr>
        <p:spPr>
          <a:xfrm>
            <a:off x="80820" y="48539"/>
            <a:ext cx="8762999" cy="1938992"/>
          </a:xfrm>
          <a:prstGeom prst="rect">
            <a:avLst/>
          </a:prstGeom>
          <a:noFill/>
        </p:spPr>
        <p:txBody>
          <a:bodyPr wrap="square" rtlCol="0">
            <a:spAutoFit/>
          </a:bodyPr>
          <a:lstStyle/>
          <a:p>
            <a:r>
              <a:rPr lang="en-US" sz="6000" dirty="0" err="1" smtClean="0">
                <a:solidFill>
                  <a:srgbClr val="FFFFFF"/>
                </a:solidFill>
                <a:effectLst>
                  <a:outerShdw blurRad="50800" dist="38100" dir="2700000" algn="tl" rotWithShape="0">
                    <a:srgbClr val="000000"/>
                  </a:outerShdw>
                </a:effectLst>
              </a:rPr>
              <a:t>Ruach</a:t>
            </a:r>
            <a:r>
              <a:rPr lang="en-US" sz="6000" dirty="0" smtClean="0">
                <a:solidFill>
                  <a:srgbClr val="FFFFFF"/>
                </a:solidFill>
                <a:effectLst>
                  <a:outerShdw blurRad="50800" dist="38100" dir="2700000" algn="tl" rotWithShape="0">
                    <a:srgbClr val="000000"/>
                  </a:outerShdw>
                </a:effectLst>
              </a:rPr>
              <a:t>…</a:t>
            </a:r>
            <a:endParaRPr lang="en-US" sz="6000" dirty="0">
              <a:solidFill>
                <a:srgbClr val="FFFFFF"/>
              </a:solidFill>
              <a:effectLst>
                <a:outerShdw blurRad="50800" dist="38100" dir="2700000" algn="tl" rotWithShape="0">
                  <a:srgbClr val="000000"/>
                </a:outerShdw>
              </a:effectLst>
            </a:endParaRPr>
          </a:p>
          <a:p>
            <a:r>
              <a:rPr lang="en-US" sz="6000" dirty="0" smtClean="0">
                <a:solidFill>
                  <a:srgbClr val="FFFFFF"/>
                </a:solidFill>
                <a:effectLst>
                  <a:outerShdw blurRad="50800" dist="38100" dir="2700000" algn="tl" rotWithShape="0">
                    <a:srgbClr val="000000"/>
                  </a:outerShdw>
                </a:effectLst>
              </a:rPr>
              <a:t>de </a:t>
            </a:r>
            <a:r>
              <a:rPr lang="en-US" sz="6000" dirty="0" err="1" smtClean="0">
                <a:solidFill>
                  <a:srgbClr val="FFFFFF"/>
                </a:solidFill>
                <a:effectLst>
                  <a:outerShdw blurRad="50800" dist="38100" dir="2700000" algn="tl" rotWithShape="0">
                    <a:srgbClr val="000000"/>
                  </a:outerShdw>
                </a:effectLst>
              </a:rPr>
              <a:t>l’air</a:t>
            </a:r>
            <a:r>
              <a:rPr lang="en-US" sz="6000" dirty="0" smtClean="0">
                <a:solidFill>
                  <a:srgbClr val="FFFFFF"/>
                </a:solidFill>
                <a:effectLst>
                  <a:outerShdw blurRad="50800" dist="38100" dir="2700000" algn="tl" rotWithShape="0">
                    <a:srgbClr val="000000"/>
                  </a:outerShdw>
                </a:effectLst>
              </a:rPr>
              <a:t> en </a:t>
            </a:r>
            <a:r>
              <a:rPr lang="en-US" sz="6000" dirty="0" err="1" smtClean="0">
                <a:solidFill>
                  <a:srgbClr val="FFFFFF"/>
                </a:solidFill>
                <a:effectLst>
                  <a:outerShdw blurRad="50800" dist="38100" dir="2700000" algn="tl" rotWithShape="0">
                    <a:srgbClr val="000000"/>
                  </a:outerShdw>
                </a:effectLst>
              </a:rPr>
              <a:t>mouvement</a:t>
            </a:r>
            <a:endParaRPr lang="en-US" sz="6000" dirty="0">
              <a:solidFill>
                <a:srgbClr val="FFFFFF"/>
              </a:solidFill>
              <a:effectLst>
                <a:outerShdw blurRad="50800" dist="38100" dir="2700000" algn="tl" rotWithShape="0">
                  <a:srgbClr val="000000"/>
                </a:outerShdw>
              </a:effectLst>
            </a:endParaRPr>
          </a:p>
        </p:txBody>
      </p:sp>
      <p:sp>
        <p:nvSpPr>
          <p:cNvPr id="5" name="TextBox 4"/>
          <p:cNvSpPr txBox="1"/>
          <p:nvPr/>
        </p:nvSpPr>
        <p:spPr>
          <a:xfrm>
            <a:off x="-159187" y="4392445"/>
            <a:ext cx="9144000" cy="2308324"/>
          </a:xfrm>
          <a:prstGeom prst="rect">
            <a:avLst/>
          </a:prstGeom>
          <a:noFill/>
        </p:spPr>
        <p:txBody>
          <a:bodyPr wrap="square" rtlCol="0">
            <a:spAutoFit/>
          </a:bodyPr>
          <a:lstStyle/>
          <a:p>
            <a:pPr marL="857250" indent="-857250" algn="r">
              <a:buFontTx/>
              <a:buChar char="-"/>
            </a:pPr>
            <a:r>
              <a:rPr lang="en-US" sz="4800" dirty="0" smtClean="0">
                <a:solidFill>
                  <a:srgbClr val="FFFFFF"/>
                </a:solidFill>
                <a:effectLst>
                  <a:outerShdw blurRad="50800" dist="38100" dir="2700000" algn="tl" rotWithShape="0">
                    <a:srgbClr val="000000"/>
                  </a:outerShdw>
                </a:effectLst>
              </a:rPr>
              <a:t>vent</a:t>
            </a:r>
          </a:p>
          <a:p>
            <a:pPr marL="857250" indent="-857250" algn="r">
              <a:buFontTx/>
              <a:buChar char="-"/>
            </a:pPr>
            <a:r>
              <a:rPr lang="en-US" sz="4800" dirty="0" err="1" smtClean="0">
                <a:solidFill>
                  <a:srgbClr val="FFFFFF"/>
                </a:solidFill>
                <a:effectLst>
                  <a:outerShdw blurRad="50800" dist="38100" dir="2700000" algn="tl" rotWithShape="0">
                    <a:srgbClr val="000000"/>
                  </a:outerShdw>
                </a:effectLst>
              </a:rPr>
              <a:t>souffle</a:t>
            </a:r>
            <a:r>
              <a:rPr lang="en-US" sz="4800" dirty="0" smtClean="0">
                <a:solidFill>
                  <a:srgbClr val="FFFFFF"/>
                </a:solidFill>
                <a:effectLst>
                  <a:outerShdw blurRad="50800" dist="38100" dir="2700000" algn="tl" rotWithShape="0">
                    <a:srgbClr val="000000"/>
                  </a:outerShdw>
                </a:effectLst>
              </a:rPr>
              <a:t> (de vie)</a:t>
            </a:r>
          </a:p>
          <a:p>
            <a:pPr marL="857250" indent="-857250" algn="r">
              <a:buFontTx/>
              <a:buChar char="-"/>
            </a:pPr>
            <a:r>
              <a:rPr lang="en-US" sz="4800" dirty="0" smtClean="0">
                <a:solidFill>
                  <a:srgbClr val="FFFFFF"/>
                </a:solidFill>
                <a:effectLst>
                  <a:outerShdw blurRad="50800" dist="38100" dir="2700000" algn="tl" rotWithShape="0">
                    <a:srgbClr val="000000"/>
                  </a:outerShdw>
                </a:effectLst>
              </a:rPr>
              <a:t>esprit, </a:t>
            </a:r>
            <a:r>
              <a:rPr lang="en-US" sz="4800" dirty="0" err="1" smtClean="0">
                <a:solidFill>
                  <a:srgbClr val="FFFFFF"/>
                </a:solidFill>
                <a:effectLst>
                  <a:outerShdw blurRad="50800" dist="38100" dir="2700000" algn="tl" rotWithShape="0">
                    <a:srgbClr val="000000"/>
                  </a:outerShdw>
                </a:effectLst>
              </a:rPr>
              <a:t>enthousiasme</a:t>
            </a:r>
            <a:r>
              <a:rPr lang="en-US" sz="4800" dirty="0" smtClean="0">
                <a:solidFill>
                  <a:srgbClr val="FFFFFF"/>
                </a:solidFill>
                <a:effectLst>
                  <a:outerShdw blurRad="50800" dist="38100" dir="2700000" algn="tl" rotWithShape="0">
                    <a:srgbClr val="000000"/>
                  </a:outerShdw>
                </a:effectLst>
              </a:rPr>
              <a:t>, </a:t>
            </a:r>
            <a:r>
              <a:rPr lang="en-US" sz="4800" dirty="0" err="1" smtClean="0">
                <a:solidFill>
                  <a:srgbClr val="FFFFFF"/>
                </a:solidFill>
                <a:effectLst>
                  <a:outerShdw blurRad="50800" dist="38100" dir="2700000" algn="tl" rotWithShape="0">
                    <a:srgbClr val="000000"/>
                  </a:outerShdw>
                </a:effectLst>
              </a:rPr>
              <a:t>charisme</a:t>
            </a:r>
            <a:endParaRPr lang="en-US" sz="4800" dirty="0">
              <a:solidFill>
                <a:srgbClr val="FFFFFF"/>
              </a:solidFill>
              <a:effectLst>
                <a:outerShdw blurRad="50800" dist="38100" dir="2700000" algn="tl" rotWithShape="0">
                  <a:srgbClr val="000000"/>
                </a:outerShdw>
              </a:effectLst>
            </a:endParaRPr>
          </a:p>
        </p:txBody>
      </p:sp>
    </p:spTree>
    <p:extLst>
      <p:ext uri="{BB962C8B-B14F-4D97-AF65-F5344CB8AC3E}">
        <p14:creationId xmlns:p14="http://schemas.microsoft.com/office/powerpoint/2010/main" val="33132918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29652" y="159465"/>
            <a:ext cx="3682999" cy="1384995"/>
          </a:xfrm>
          <a:prstGeom prst="rect">
            <a:avLst/>
          </a:prstGeom>
          <a:noFill/>
        </p:spPr>
        <p:txBody>
          <a:bodyPr wrap="square" rtlCol="0">
            <a:spAutoFit/>
          </a:bodyPr>
          <a:lstStyle/>
          <a:p>
            <a:r>
              <a:rPr lang="en-US" sz="2800" dirty="0" smtClean="0">
                <a:solidFill>
                  <a:srgbClr val="FFFFFF"/>
                </a:solidFill>
                <a:effectLst>
                  <a:outerShdw blurRad="50800" dist="38100" dir="2700000" algn="tl" rotWithShape="0">
                    <a:srgbClr val="000000"/>
                  </a:outerShdw>
                </a:effectLst>
              </a:rPr>
              <a:t>Le RUACH de </a:t>
            </a:r>
            <a:r>
              <a:rPr lang="en-US" sz="2800" dirty="0" err="1" smtClean="0">
                <a:solidFill>
                  <a:srgbClr val="FFFFFF"/>
                </a:solidFill>
                <a:effectLst>
                  <a:outerShdw blurRad="50800" dist="38100" dir="2700000" algn="tl" rotWithShape="0">
                    <a:srgbClr val="000000"/>
                  </a:outerShdw>
                </a:effectLst>
              </a:rPr>
              <a:t>Dieu</a:t>
            </a:r>
            <a:r>
              <a:rPr lang="en-US" sz="2800" dirty="0" smtClean="0">
                <a:solidFill>
                  <a:srgbClr val="FFFFFF"/>
                </a:solidFill>
                <a:effectLst>
                  <a:outerShdw blurRad="50800" dist="38100" dir="2700000" algn="tl" rotWithShape="0">
                    <a:srgbClr val="000000"/>
                  </a:outerShdw>
                </a:effectLst>
              </a:rPr>
              <a:t> </a:t>
            </a:r>
            <a:r>
              <a:rPr lang="en-US" sz="2800" dirty="0" err="1" smtClean="0">
                <a:solidFill>
                  <a:srgbClr val="FFFFFF"/>
                </a:solidFill>
                <a:effectLst>
                  <a:outerShdw blurRad="50800" dist="38100" dir="2700000" algn="tl" rotWithShape="0">
                    <a:srgbClr val="000000"/>
                  </a:outerShdw>
                </a:effectLst>
              </a:rPr>
              <a:t>planait</a:t>
            </a:r>
            <a:r>
              <a:rPr lang="en-US" sz="2800" dirty="0" smtClean="0">
                <a:solidFill>
                  <a:srgbClr val="FFFFFF"/>
                </a:solidFill>
                <a:effectLst>
                  <a:outerShdw blurRad="50800" dist="38100" dir="2700000" algn="tl" rotWithShape="0">
                    <a:srgbClr val="000000"/>
                  </a:outerShdw>
                </a:effectLst>
              </a:rPr>
              <a:t> au-</a:t>
            </a:r>
            <a:r>
              <a:rPr lang="en-US" sz="2800" dirty="0" err="1" smtClean="0">
                <a:solidFill>
                  <a:srgbClr val="FFFFFF"/>
                </a:solidFill>
                <a:effectLst>
                  <a:outerShdw blurRad="50800" dist="38100" dir="2700000" algn="tl" rotWithShape="0">
                    <a:srgbClr val="000000"/>
                  </a:outerShdw>
                </a:effectLst>
              </a:rPr>
              <a:t>dessus</a:t>
            </a:r>
            <a:r>
              <a:rPr lang="en-US" sz="2800" dirty="0" smtClean="0">
                <a:solidFill>
                  <a:srgbClr val="FFFFFF"/>
                </a:solidFill>
                <a:effectLst>
                  <a:outerShdw blurRad="50800" dist="38100" dir="2700000" algn="tl" rotWithShape="0">
                    <a:srgbClr val="000000"/>
                  </a:outerShdw>
                </a:effectLst>
              </a:rPr>
              <a:t> des </a:t>
            </a:r>
            <a:r>
              <a:rPr lang="en-US" sz="2800" dirty="0" err="1" smtClean="0">
                <a:solidFill>
                  <a:srgbClr val="FFFFFF"/>
                </a:solidFill>
                <a:effectLst>
                  <a:outerShdw blurRad="50800" dist="38100" dir="2700000" algn="tl" rotWithShape="0">
                    <a:srgbClr val="000000"/>
                  </a:outerShdw>
                </a:effectLst>
              </a:rPr>
              <a:t>eaux</a:t>
            </a:r>
            <a:r>
              <a:rPr lang="en-US" sz="2800" dirty="0" smtClean="0">
                <a:solidFill>
                  <a:srgbClr val="FFFFFF"/>
                </a:solidFill>
                <a:effectLst>
                  <a:outerShdw blurRad="50800" dist="38100" dir="2700000" algn="tl" rotWithShape="0">
                    <a:srgbClr val="000000"/>
                  </a:outerShdw>
                </a:effectLst>
              </a:rPr>
              <a:t> </a:t>
            </a:r>
            <a:r>
              <a:rPr lang="en-US" sz="2800" dirty="0" err="1" smtClean="0">
                <a:solidFill>
                  <a:srgbClr val="FFFFFF"/>
                </a:solidFill>
                <a:effectLst>
                  <a:outerShdw blurRad="50800" dist="38100" dir="2700000" algn="tl" rotWithShape="0">
                    <a:srgbClr val="000000"/>
                  </a:outerShdw>
                </a:effectLst>
              </a:rPr>
              <a:t>à</a:t>
            </a:r>
            <a:r>
              <a:rPr lang="en-US" sz="2800" dirty="0" smtClean="0">
                <a:solidFill>
                  <a:srgbClr val="FFFFFF"/>
                </a:solidFill>
                <a:effectLst>
                  <a:outerShdw blurRad="50800" dist="38100" dir="2700000" algn="tl" rotWithShape="0">
                    <a:srgbClr val="000000"/>
                  </a:outerShdw>
                </a:effectLst>
              </a:rPr>
              <a:t> la </a:t>
            </a:r>
            <a:r>
              <a:rPr lang="en-US" sz="2800" dirty="0" err="1" smtClean="0">
                <a:solidFill>
                  <a:srgbClr val="FFFFFF"/>
                </a:solidFill>
                <a:effectLst>
                  <a:outerShdw blurRad="50800" dist="38100" dir="2700000" algn="tl" rotWithShape="0">
                    <a:srgbClr val="000000"/>
                  </a:outerShdw>
                </a:effectLst>
              </a:rPr>
              <a:t>création</a:t>
            </a:r>
            <a:endParaRPr lang="en-US" sz="2800" dirty="0">
              <a:solidFill>
                <a:srgbClr val="FFFFFF"/>
              </a:solidFill>
              <a:effectLst>
                <a:outerShdw blurRad="50800" dist="38100" dir="2700000" algn="tl" rotWithShape="0">
                  <a:srgbClr val="000000"/>
                </a:outerShdw>
              </a:effectLst>
            </a:endParaRPr>
          </a:p>
        </p:txBody>
      </p:sp>
      <p:pic>
        <p:nvPicPr>
          <p:cNvPr id="3" name="Picture 4"/>
          <p:cNvPicPr>
            <a:picLocks noChangeAspect="1" noChangeArrowheads="1"/>
          </p:cNvPicPr>
          <p:nvPr/>
        </p:nvPicPr>
        <p:blipFill>
          <a:blip r:embed="rId2" cstate="screen">
            <a:lum bright="-12000"/>
            <a:extLst>
              <a:ext uri="{28A0092B-C50C-407E-A947-70E740481C1C}">
                <a14:useLocalDpi xmlns:a14="http://schemas.microsoft.com/office/drawing/2010/main"/>
              </a:ext>
            </a:extLst>
          </a:blip>
          <a:srcRect/>
          <a:stretch>
            <a:fillRect/>
          </a:stretch>
        </p:blipFill>
        <p:spPr bwMode="auto">
          <a:xfrm flipV="1">
            <a:off x="196275" y="130463"/>
            <a:ext cx="3771515" cy="2828636"/>
          </a:xfrm>
          <a:prstGeom prst="rect">
            <a:avLst/>
          </a:prstGeom>
          <a:noFill/>
          <a:ln w="28575" cmpd="sng">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95349" l="0" r="100000"/>
                    </a14:imgEffect>
                  </a14:imgLayer>
                </a14:imgProps>
              </a:ext>
            </a:extLst>
          </a:blip>
          <a:stretch>
            <a:fillRect/>
          </a:stretch>
        </p:blipFill>
        <p:spPr>
          <a:xfrm>
            <a:off x="450273" y="1151082"/>
            <a:ext cx="1270000" cy="1092200"/>
          </a:xfrm>
          <a:prstGeom prst="rect">
            <a:avLst/>
          </a:prstGeom>
        </p:spPr>
      </p:pic>
      <p:pic>
        <p:nvPicPr>
          <p:cNvPr id="5" name="Picture 4"/>
          <p:cNvPicPr>
            <a:picLocks noChangeAspect="1"/>
          </p:cNvPicPr>
          <p:nvPr/>
        </p:nvPicPr>
        <p:blipFill>
          <a:blip r:embed="rId5"/>
          <a:stretch>
            <a:fillRect/>
          </a:stretch>
        </p:blipFill>
        <p:spPr>
          <a:xfrm>
            <a:off x="3885819" y="1735499"/>
            <a:ext cx="2921000" cy="2768600"/>
          </a:xfrm>
          <a:prstGeom prst="rect">
            <a:avLst/>
          </a:prstGeom>
          <a:ln w="28575" cmpd="sng">
            <a:solidFill>
              <a:schemeClr val="bg1"/>
            </a:solidFill>
          </a:ln>
        </p:spPr>
      </p:pic>
      <p:sp>
        <p:nvSpPr>
          <p:cNvPr id="6" name="TextBox 5"/>
          <p:cNvSpPr txBox="1"/>
          <p:nvPr/>
        </p:nvSpPr>
        <p:spPr>
          <a:xfrm>
            <a:off x="-138544" y="3003612"/>
            <a:ext cx="3810000" cy="2246769"/>
          </a:xfrm>
          <a:prstGeom prst="rect">
            <a:avLst/>
          </a:prstGeom>
          <a:noFill/>
        </p:spPr>
        <p:txBody>
          <a:bodyPr wrap="square" rtlCol="0">
            <a:spAutoFit/>
          </a:bodyPr>
          <a:lstStyle/>
          <a:p>
            <a:pPr algn="r"/>
            <a:r>
              <a:rPr lang="fr-FR" sz="2800" dirty="0" smtClean="0">
                <a:solidFill>
                  <a:srgbClr val="FFFFFF"/>
                </a:solidFill>
                <a:effectLst>
                  <a:outerShdw blurRad="50800" dist="38100" dir="2700000" algn="tl" rotWithShape="0">
                    <a:srgbClr val="000000"/>
                  </a:outerShdw>
                </a:effectLst>
              </a:rPr>
              <a:t>Le RUACH de Dieu asséchait les eaux après le déluge: une nouvelle chance pour un monde nouveau.</a:t>
            </a:r>
            <a:endParaRPr lang="en-US" sz="2800" dirty="0">
              <a:solidFill>
                <a:srgbClr val="FFFFFF"/>
              </a:solidFill>
              <a:effectLst>
                <a:outerShdw blurRad="50800" dist="38100" dir="2700000" algn="tl" rotWithShape="0">
                  <a:srgbClr val="000000"/>
                </a:outerShdw>
              </a:effectLst>
            </a:endParaRPr>
          </a:p>
        </p:txBody>
      </p:sp>
      <p:pic>
        <p:nvPicPr>
          <p:cNvPr id="7" name="Picture 6"/>
          <p:cNvPicPr>
            <a:picLocks noChangeAspect="1"/>
          </p:cNvPicPr>
          <p:nvPr/>
        </p:nvPicPr>
        <p:blipFill>
          <a:blip r:embed="rId6"/>
          <a:stretch>
            <a:fillRect/>
          </a:stretch>
        </p:blipFill>
        <p:spPr>
          <a:xfrm flipV="1">
            <a:off x="5453593" y="4072530"/>
            <a:ext cx="3528770" cy="2587765"/>
          </a:xfrm>
          <a:prstGeom prst="rect">
            <a:avLst/>
          </a:prstGeom>
          <a:ln w="28575" cmpd="sng">
            <a:solidFill>
              <a:schemeClr val="bg1"/>
            </a:solidFill>
          </a:ln>
        </p:spPr>
      </p:pic>
      <p:sp>
        <p:nvSpPr>
          <p:cNvPr id="8" name="TextBox 7"/>
          <p:cNvSpPr txBox="1"/>
          <p:nvPr/>
        </p:nvSpPr>
        <p:spPr>
          <a:xfrm>
            <a:off x="-427181" y="5308966"/>
            <a:ext cx="5773500" cy="1384995"/>
          </a:xfrm>
          <a:prstGeom prst="rect">
            <a:avLst/>
          </a:prstGeom>
          <a:noFill/>
        </p:spPr>
        <p:txBody>
          <a:bodyPr wrap="square" rtlCol="0">
            <a:spAutoFit/>
          </a:bodyPr>
          <a:lstStyle/>
          <a:p>
            <a:pPr algn="r"/>
            <a:r>
              <a:rPr lang="en-US" sz="2800" dirty="0" smtClean="0">
                <a:solidFill>
                  <a:srgbClr val="FFFFFF"/>
                </a:solidFill>
                <a:effectLst>
                  <a:outerShdw blurRad="50800" dist="38100" dir="2700000" algn="tl" rotWithShape="0">
                    <a:srgbClr val="000000"/>
                  </a:outerShdw>
                </a:effectLst>
              </a:rPr>
              <a:t>Le RUACH de </a:t>
            </a:r>
            <a:r>
              <a:rPr lang="en-US" sz="2800" dirty="0" err="1" smtClean="0">
                <a:solidFill>
                  <a:srgbClr val="FFFFFF"/>
                </a:solidFill>
                <a:effectLst>
                  <a:outerShdw blurRad="50800" dist="38100" dir="2700000" algn="tl" rotWithShape="0">
                    <a:srgbClr val="000000"/>
                  </a:outerShdw>
                </a:effectLst>
              </a:rPr>
              <a:t>Dieu</a:t>
            </a:r>
            <a:r>
              <a:rPr lang="en-US" sz="2800" dirty="0" smtClean="0">
                <a:solidFill>
                  <a:srgbClr val="FFFFFF"/>
                </a:solidFill>
                <a:effectLst>
                  <a:outerShdw blurRad="50800" dist="38100" dir="2700000" algn="tl" rotWithShape="0">
                    <a:srgbClr val="000000"/>
                  </a:outerShdw>
                </a:effectLst>
              </a:rPr>
              <a:t> </a:t>
            </a:r>
          </a:p>
          <a:p>
            <a:pPr algn="r"/>
            <a:r>
              <a:rPr lang="en-US" sz="2800" dirty="0" err="1" smtClean="0">
                <a:solidFill>
                  <a:srgbClr val="FFFFFF"/>
                </a:solidFill>
                <a:effectLst>
                  <a:outerShdw blurRad="50800" dist="38100" dir="2700000" algn="tl" rotWithShape="0">
                    <a:srgbClr val="000000"/>
                  </a:outerShdw>
                </a:effectLst>
              </a:rPr>
              <a:t>fendait</a:t>
            </a:r>
            <a:r>
              <a:rPr lang="en-US" sz="2800" dirty="0" smtClean="0">
                <a:solidFill>
                  <a:srgbClr val="FFFFFF"/>
                </a:solidFill>
                <a:effectLst>
                  <a:outerShdw blurRad="50800" dist="38100" dir="2700000" algn="tl" rotWithShape="0">
                    <a:srgbClr val="000000"/>
                  </a:outerShdw>
                </a:effectLst>
              </a:rPr>
              <a:t> la </a:t>
            </a:r>
            <a:r>
              <a:rPr lang="en-US" sz="2800" dirty="0" err="1" smtClean="0">
                <a:solidFill>
                  <a:srgbClr val="FFFFFF"/>
                </a:solidFill>
                <a:effectLst>
                  <a:outerShdw blurRad="50800" dist="38100" dir="2700000" algn="tl" rotWithShape="0">
                    <a:srgbClr val="000000"/>
                  </a:outerShdw>
                </a:effectLst>
              </a:rPr>
              <a:t>mer</a:t>
            </a:r>
            <a:r>
              <a:rPr lang="en-US" sz="2800" dirty="0" smtClean="0">
                <a:solidFill>
                  <a:srgbClr val="FFFFFF"/>
                </a:solidFill>
                <a:effectLst>
                  <a:outerShdw blurRad="50800" dist="38100" dir="2700000" algn="tl" rotWithShape="0">
                    <a:srgbClr val="000000"/>
                  </a:outerShdw>
                </a:effectLst>
              </a:rPr>
              <a:t> pour </a:t>
            </a:r>
            <a:r>
              <a:rPr lang="en-US" sz="2800" dirty="0" err="1" smtClean="0">
                <a:solidFill>
                  <a:srgbClr val="FFFFFF"/>
                </a:solidFill>
                <a:effectLst>
                  <a:outerShdw blurRad="50800" dist="38100" dir="2700000" algn="tl" rotWithShape="0">
                    <a:srgbClr val="000000"/>
                  </a:outerShdw>
                </a:effectLst>
              </a:rPr>
              <a:t>ouvrir</a:t>
            </a:r>
            <a:r>
              <a:rPr lang="en-US" sz="2800" dirty="0" smtClean="0">
                <a:solidFill>
                  <a:srgbClr val="FFFFFF"/>
                </a:solidFill>
                <a:effectLst>
                  <a:outerShdw blurRad="50800" dist="38100" dir="2700000" algn="tl" rotWithShape="0">
                    <a:srgbClr val="000000"/>
                  </a:outerShdw>
                </a:effectLst>
              </a:rPr>
              <a:t> </a:t>
            </a:r>
            <a:r>
              <a:rPr lang="en-US" sz="2800" dirty="0" err="1" smtClean="0">
                <a:solidFill>
                  <a:srgbClr val="FFFFFF"/>
                </a:solidFill>
                <a:effectLst>
                  <a:outerShdw blurRad="50800" dist="38100" dir="2700000" algn="tl" rotWithShape="0">
                    <a:srgbClr val="000000"/>
                  </a:outerShdw>
                </a:effectLst>
              </a:rPr>
              <a:t>une</a:t>
            </a:r>
            <a:r>
              <a:rPr lang="en-US" sz="2800" dirty="0" smtClean="0">
                <a:solidFill>
                  <a:srgbClr val="FFFFFF"/>
                </a:solidFill>
                <a:effectLst>
                  <a:outerShdw blurRad="50800" dist="38100" dir="2700000" algn="tl" rotWithShape="0">
                    <a:srgbClr val="000000"/>
                  </a:outerShdw>
                </a:effectLst>
              </a:rPr>
              <a:t> </a:t>
            </a:r>
            <a:r>
              <a:rPr lang="en-US" sz="2800" dirty="0" err="1" smtClean="0">
                <a:solidFill>
                  <a:srgbClr val="FFFFFF"/>
                </a:solidFill>
                <a:effectLst>
                  <a:outerShdw blurRad="50800" dist="38100" dir="2700000" algn="tl" rotWithShape="0">
                    <a:srgbClr val="000000"/>
                  </a:outerShdw>
                </a:effectLst>
              </a:rPr>
              <a:t>voie</a:t>
            </a:r>
            <a:r>
              <a:rPr lang="en-US" sz="2800" dirty="0" smtClean="0">
                <a:solidFill>
                  <a:srgbClr val="FFFFFF"/>
                </a:solidFill>
                <a:effectLst>
                  <a:outerShdw blurRad="50800" dist="38100" dir="2700000" algn="tl" rotWithShape="0">
                    <a:srgbClr val="000000"/>
                  </a:outerShdw>
                </a:effectLst>
              </a:rPr>
              <a:t> </a:t>
            </a:r>
            <a:r>
              <a:rPr lang="en-US" sz="2800" dirty="0" err="1" smtClean="0">
                <a:solidFill>
                  <a:srgbClr val="FFFFFF"/>
                </a:solidFill>
                <a:effectLst>
                  <a:outerShdw blurRad="50800" dist="38100" dir="2700000" algn="tl" rotWithShape="0">
                    <a:srgbClr val="000000"/>
                  </a:outerShdw>
                </a:effectLst>
              </a:rPr>
              <a:t>vers</a:t>
            </a:r>
            <a:r>
              <a:rPr lang="en-US" sz="2800" dirty="0" smtClean="0">
                <a:solidFill>
                  <a:srgbClr val="FFFFFF"/>
                </a:solidFill>
                <a:effectLst>
                  <a:outerShdw blurRad="50800" dist="38100" dir="2700000" algn="tl" rotWithShape="0">
                    <a:srgbClr val="000000"/>
                  </a:outerShdw>
                </a:effectLst>
              </a:rPr>
              <a:t> le pays </a:t>
            </a:r>
            <a:r>
              <a:rPr lang="en-US" sz="2800" dirty="0" err="1" smtClean="0">
                <a:solidFill>
                  <a:srgbClr val="FFFFFF"/>
                </a:solidFill>
                <a:effectLst>
                  <a:outerShdw blurRad="50800" dist="38100" dir="2700000" algn="tl" rotWithShape="0">
                    <a:srgbClr val="000000"/>
                  </a:outerShdw>
                </a:effectLst>
              </a:rPr>
              <a:t>promis</a:t>
            </a:r>
            <a:r>
              <a:rPr lang="en-US" sz="2800" dirty="0">
                <a:solidFill>
                  <a:srgbClr val="FFFFFF"/>
                </a:solidFill>
                <a:effectLst>
                  <a:outerShdw blurRad="50800" dist="38100" dir="2700000" algn="tl" rotWithShape="0">
                    <a:srgbClr val="000000"/>
                  </a:outerShdw>
                </a:effectLst>
              </a:rPr>
              <a:t>.</a:t>
            </a:r>
          </a:p>
        </p:txBody>
      </p:sp>
    </p:spTree>
    <p:extLst>
      <p:ext uri="{BB962C8B-B14F-4D97-AF65-F5344CB8AC3E}">
        <p14:creationId xmlns:p14="http://schemas.microsoft.com/office/powerpoint/2010/main" val="33607446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29652" y="299022"/>
            <a:ext cx="4809167" cy="954107"/>
          </a:xfrm>
          <a:prstGeom prst="rect">
            <a:avLst/>
          </a:prstGeom>
          <a:noFill/>
        </p:spPr>
        <p:txBody>
          <a:bodyPr wrap="square" rtlCol="0">
            <a:spAutoFit/>
          </a:bodyPr>
          <a:lstStyle/>
          <a:p>
            <a:r>
              <a:rPr lang="en-US" sz="2800" dirty="0" smtClean="0">
                <a:solidFill>
                  <a:srgbClr val="FFFFFF"/>
                </a:solidFill>
                <a:effectLst>
                  <a:outerShdw blurRad="50800" dist="38100" dir="2700000" algn="tl" rotWithShape="0">
                    <a:srgbClr val="000000"/>
                  </a:outerShdw>
                </a:effectLst>
              </a:rPr>
              <a:t>Le RUACH de </a:t>
            </a:r>
            <a:r>
              <a:rPr lang="en-US" sz="2800" dirty="0" err="1" smtClean="0">
                <a:solidFill>
                  <a:srgbClr val="FFFFFF"/>
                </a:solidFill>
                <a:effectLst>
                  <a:outerShdw blurRad="50800" dist="38100" dir="2700000" algn="tl" rotWithShape="0">
                    <a:srgbClr val="000000"/>
                  </a:outerShdw>
                </a:effectLst>
              </a:rPr>
              <a:t>Dieu</a:t>
            </a:r>
            <a:r>
              <a:rPr lang="en-US" sz="2800" dirty="0" smtClean="0">
                <a:solidFill>
                  <a:srgbClr val="FFFFFF"/>
                </a:solidFill>
                <a:effectLst>
                  <a:outerShdw blurRad="50800" dist="38100" dir="2700000" algn="tl" rotWithShape="0">
                    <a:srgbClr val="000000"/>
                  </a:outerShdw>
                </a:effectLst>
              </a:rPr>
              <a:t> </a:t>
            </a:r>
            <a:r>
              <a:rPr lang="en-US" sz="2800" dirty="0" err="1" smtClean="0">
                <a:solidFill>
                  <a:srgbClr val="FFFFFF"/>
                </a:solidFill>
                <a:effectLst>
                  <a:outerShdw blurRad="50800" dist="38100" dir="2700000" algn="tl" rotWithShape="0">
                    <a:srgbClr val="000000"/>
                  </a:outerShdw>
                </a:effectLst>
              </a:rPr>
              <a:t>faisait</a:t>
            </a:r>
            <a:r>
              <a:rPr lang="en-US" sz="2800" dirty="0" smtClean="0">
                <a:solidFill>
                  <a:srgbClr val="FFFFFF"/>
                </a:solidFill>
                <a:effectLst>
                  <a:outerShdw blurRad="50800" dist="38100" dir="2700000" algn="tl" rotWithShape="0">
                    <a:srgbClr val="000000"/>
                  </a:outerShdw>
                </a:effectLst>
              </a:rPr>
              <a:t> </a:t>
            </a:r>
            <a:r>
              <a:rPr lang="en-US" sz="2800" dirty="0" err="1" smtClean="0">
                <a:solidFill>
                  <a:srgbClr val="FFFFFF"/>
                </a:solidFill>
                <a:effectLst>
                  <a:outerShdw blurRad="50800" dist="38100" dir="2700000" algn="tl" rotWithShape="0">
                    <a:srgbClr val="000000"/>
                  </a:outerShdw>
                </a:effectLst>
              </a:rPr>
              <a:t>revivre</a:t>
            </a:r>
            <a:r>
              <a:rPr lang="en-US" sz="2800" dirty="0" smtClean="0">
                <a:solidFill>
                  <a:srgbClr val="FFFFFF"/>
                </a:solidFill>
                <a:effectLst>
                  <a:outerShdw blurRad="50800" dist="38100" dir="2700000" algn="tl" rotWithShape="0">
                    <a:srgbClr val="000000"/>
                  </a:outerShdw>
                </a:effectLst>
              </a:rPr>
              <a:t> le </a:t>
            </a:r>
            <a:r>
              <a:rPr lang="en-US" sz="2800" dirty="0" err="1" smtClean="0">
                <a:solidFill>
                  <a:srgbClr val="FFFFFF"/>
                </a:solidFill>
                <a:effectLst>
                  <a:outerShdw blurRad="50800" dist="38100" dir="2700000" algn="tl" rotWithShape="0">
                    <a:srgbClr val="000000"/>
                  </a:outerShdw>
                </a:effectLst>
              </a:rPr>
              <a:t>peuple</a:t>
            </a:r>
            <a:r>
              <a:rPr lang="en-US" sz="2800" dirty="0" smtClean="0">
                <a:solidFill>
                  <a:srgbClr val="FFFFFF"/>
                </a:solidFill>
                <a:effectLst>
                  <a:outerShdw blurRad="50800" dist="38100" dir="2700000" algn="tl" rotWithShape="0">
                    <a:srgbClr val="000000"/>
                  </a:outerShdw>
                </a:effectLst>
              </a:rPr>
              <a:t> après </a:t>
            </a:r>
            <a:r>
              <a:rPr lang="en-US" sz="2800" dirty="0" err="1" smtClean="0">
                <a:solidFill>
                  <a:srgbClr val="FFFFFF"/>
                </a:solidFill>
                <a:effectLst>
                  <a:outerShdw blurRad="50800" dist="38100" dir="2700000" algn="tl" rotWithShape="0">
                    <a:srgbClr val="000000"/>
                  </a:outerShdw>
                </a:effectLst>
              </a:rPr>
              <a:t>l’exil</a:t>
            </a:r>
            <a:r>
              <a:rPr lang="en-US" sz="2800" dirty="0" smtClean="0">
                <a:solidFill>
                  <a:srgbClr val="FFFFFF"/>
                </a:solidFill>
                <a:effectLst>
                  <a:outerShdw blurRad="50800" dist="38100" dir="2700000" algn="tl" rotWithShape="0">
                    <a:srgbClr val="000000"/>
                  </a:outerShdw>
                </a:effectLst>
              </a:rPr>
              <a:t>.</a:t>
            </a:r>
            <a:endParaRPr lang="en-US" sz="2800" dirty="0">
              <a:solidFill>
                <a:srgbClr val="FFFFFF"/>
              </a:solidFill>
              <a:effectLst>
                <a:outerShdw blurRad="50800" dist="38100" dir="2700000" algn="tl" rotWithShape="0">
                  <a:srgbClr val="000000"/>
                </a:outerShdw>
              </a:effectLst>
            </a:endParaRPr>
          </a:p>
        </p:txBody>
      </p:sp>
      <p:sp>
        <p:nvSpPr>
          <p:cNvPr id="8" name="TextBox 7"/>
          <p:cNvSpPr txBox="1"/>
          <p:nvPr/>
        </p:nvSpPr>
        <p:spPr>
          <a:xfrm>
            <a:off x="808182" y="5045041"/>
            <a:ext cx="5317743" cy="1815882"/>
          </a:xfrm>
          <a:prstGeom prst="rect">
            <a:avLst/>
          </a:prstGeom>
          <a:noFill/>
        </p:spPr>
        <p:txBody>
          <a:bodyPr wrap="square" rtlCol="0">
            <a:spAutoFit/>
          </a:bodyPr>
          <a:lstStyle/>
          <a:p>
            <a:pPr algn="r"/>
            <a:r>
              <a:rPr lang="en-US" sz="2800" dirty="0" err="1" smtClean="0">
                <a:solidFill>
                  <a:srgbClr val="FFFFFF"/>
                </a:solidFill>
                <a:effectLst>
                  <a:outerShdw blurRad="50800" dist="38100" dir="2700000" algn="tl" rotWithShape="0">
                    <a:srgbClr val="000000"/>
                  </a:outerShdw>
                </a:effectLst>
              </a:rPr>
              <a:t>Pentecôte</a:t>
            </a:r>
            <a:r>
              <a:rPr lang="en-US" sz="2800" dirty="0" smtClean="0">
                <a:solidFill>
                  <a:srgbClr val="FFFFFF"/>
                </a:solidFill>
                <a:effectLst>
                  <a:outerShdw blurRad="50800" dist="38100" dir="2700000" algn="tl" rotWithShape="0">
                    <a:srgbClr val="000000"/>
                  </a:outerShdw>
                </a:effectLst>
              </a:rPr>
              <a:t>– le RUACH de </a:t>
            </a:r>
            <a:r>
              <a:rPr lang="en-US" sz="2800" dirty="0" err="1" smtClean="0">
                <a:solidFill>
                  <a:srgbClr val="FFFFFF"/>
                </a:solidFill>
                <a:effectLst>
                  <a:outerShdw blurRad="50800" dist="38100" dir="2700000" algn="tl" rotWithShape="0">
                    <a:srgbClr val="000000"/>
                  </a:outerShdw>
                </a:effectLst>
              </a:rPr>
              <a:t>Dieu</a:t>
            </a:r>
            <a:r>
              <a:rPr lang="en-US" sz="2800" dirty="0" smtClean="0">
                <a:solidFill>
                  <a:srgbClr val="FFFFFF"/>
                </a:solidFill>
                <a:effectLst>
                  <a:outerShdw blurRad="50800" dist="38100" dir="2700000" algn="tl" rotWithShape="0">
                    <a:srgbClr val="000000"/>
                  </a:outerShdw>
                </a:effectLst>
              </a:rPr>
              <a:t> </a:t>
            </a:r>
            <a:r>
              <a:rPr lang="en-US" sz="2800" dirty="0" err="1" smtClean="0">
                <a:solidFill>
                  <a:srgbClr val="FFFFFF"/>
                </a:solidFill>
                <a:effectLst>
                  <a:outerShdw blurRad="50800" dist="38100" dir="2700000" algn="tl" rotWithShape="0">
                    <a:srgbClr val="000000"/>
                  </a:outerShdw>
                </a:effectLst>
              </a:rPr>
              <a:t>remplit</a:t>
            </a:r>
            <a:r>
              <a:rPr lang="en-US" sz="2800" dirty="0" smtClean="0">
                <a:solidFill>
                  <a:srgbClr val="FFFFFF"/>
                </a:solidFill>
                <a:effectLst>
                  <a:outerShdw blurRad="50800" dist="38100" dir="2700000" algn="tl" rotWithShape="0">
                    <a:srgbClr val="000000"/>
                  </a:outerShdw>
                </a:effectLst>
              </a:rPr>
              <a:t> les disciples </a:t>
            </a:r>
            <a:r>
              <a:rPr lang="en-US" sz="2800" dirty="0" err="1" smtClean="0">
                <a:solidFill>
                  <a:srgbClr val="FFFFFF"/>
                </a:solidFill>
                <a:effectLst>
                  <a:outerShdw blurRad="50800" dist="38100" dir="2700000" algn="tl" rotWithShape="0">
                    <a:srgbClr val="000000"/>
                  </a:outerShdw>
                </a:effectLst>
              </a:rPr>
              <a:t>d’enthousiasme</a:t>
            </a:r>
            <a:r>
              <a:rPr lang="en-US" sz="2800" dirty="0" smtClean="0">
                <a:solidFill>
                  <a:srgbClr val="FFFFFF"/>
                </a:solidFill>
                <a:effectLst>
                  <a:outerShdw blurRad="50800" dist="38100" dir="2700000" algn="tl" rotWithShape="0">
                    <a:srgbClr val="000000"/>
                  </a:outerShdw>
                </a:effectLst>
              </a:rPr>
              <a:t>: </a:t>
            </a:r>
            <a:r>
              <a:rPr lang="en-US" sz="2800" dirty="0" err="1" smtClean="0">
                <a:solidFill>
                  <a:srgbClr val="FFFFFF"/>
                </a:solidFill>
                <a:effectLst>
                  <a:outerShdw blurRad="50800" dist="38100" dir="2700000" algn="tl" rotWithShape="0">
                    <a:srgbClr val="000000"/>
                  </a:outerShdw>
                </a:effectLst>
              </a:rPr>
              <a:t>l’évangile</a:t>
            </a:r>
            <a:r>
              <a:rPr lang="en-US" sz="2800" dirty="0" smtClean="0">
                <a:solidFill>
                  <a:srgbClr val="FFFFFF"/>
                </a:solidFill>
                <a:effectLst>
                  <a:outerShdw blurRad="50800" dist="38100" dir="2700000" algn="tl" rotWithShape="0">
                    <a:srgbClr val="000000"/>
                  </a:outerShdw>
                </a:effectLst>
              </a:rPr>
              <a:t> </a:t>
            </a:r>
            <a:r>
              <a:rPr lang="en-US" sz="2800" dirty="0" err="1" smtClean="0">
                <a:solidFill>
                  <a:srgbClr val="FFFFFF"/>
                </a:solidFill>
                <a:effectLst>
                  <a:outerShdw blurRad="50800" dist="38100" dir="2700000" algn="tl" rotWithShape="0">
                    <a:srgbClr val="000000"/>
                  </a:outerShdw>
                </a:effectLst>
              </a:rPr>
              <a:t>est</a:t>
            </a:r>
            <a:r>
              <a:rPr lang="en-US" sz="2800" dirty="0" smtClean="0">
                <a:solidFill>
                  <a:srgbClr val="FFFFFF"/>
                </a:solidFill>
                <a:effectLst>
                  <a:outerShdw blurRad="50800" dist="38100" dir="2700000" algn="tl" rotWithShape="0">
                    <a:srgbClr val="000000"/>
                  </a:outerShdw>
                </a:effectLst>
              </a:rPr>
              <a:t> ‘soufflé’ </a:t>
            </a:r>
            <a:r>
              <a:rPr lang="en-US" sz="2800" dirty="0" err="1" smtClean="0">
                <a:solidFill>
                  <a:srgbClr val="FFFFFF"/>
                </a:solidFill>
                <a:effectLst>
                  <a:outerShdw blurRad="50800" dist="38100" dir="2700000" algn="tl" rotWithShape="0">
                    <a:srgbClr val="000000"/>
                  </a:outerShdw>
                </a:effectLst>
              </a:rPr>
              <a:t>sur</a:t>
            </a:r>
            <a:r>
              <a:rPr lang="en-US" sz="2800" dirty="0" smtClean="0">
                <a:solidFill>
                  <a:srgbClr val="FFFFFF"/>
                </a:solidFill>
                <a:effectLst>
                  <a:outerShdw blurRad="50800" dist="38100" dir="2700000" algn="tl" rotWithShape="0">
                    <a:srgbClr val="000000"/>
                  </a:outerShdw>
                </a:effectLst>
              </a:rPr>
              <a:t> </a:t>
            </a:r>
            <a:r>
              <a:rPr lang="en-US" sz="2800" dirty="0" err="1" smtClean="0">
                <a:solidFill>
                  <a:srgbClr val="FFFFFF"/>
                </a:solidFill>
                <a:effectLst>
                  <a:outerShdw blurRad="50800" dist="38100" dir="2700000" algn="tl" rotWithShape="0">
                    <a:srgbClr val="000000"/>
                  </a:outerShdw>
                </a:effectLst>
              </a:rPr>
              <a:t>toute</a:t>
            </a:r>
            <a:r>
              <a:rPr lang="en-US" sz="2800" dirty="0" smtClean="0">
                <a:solidFill>
                  <a:srgbClr val="FFFFFF"/>
                </a:solidFill>
                <a:effectLst>
                  <a:outerShdw blurRad="50800" dist="38100" dir="2700000" algn="tl" rotWithShape="0">
                    <a:srgbClr val="000000"/>
                  </a:outerShdw>
                </a:effectLst>
              </a:rPr>
              <a:t> la </a:t>
            </a:r>
            <a:r>
              <a:rPr lang="en-US" sz="2800" dirty="0" err="1" smtClean="0">
                <a:solidFill>
                  <a:srgbClr val="FFFFFF"/>
                </a:solidFill>
                <a:effectLst>
                  <a:outerShdw blurRad="50800" dist="38100" dir="2700000" algn="tl" rotWithShape="0">
                    <a:srgbClr val="000000"/>
                  </a:outerShdw>
                </a:effectLst>
              </a:rPr>
              <a:t>terre</a:t>
            </a:r>
            <a:r>
              <a:rPr lang="en-US" sz="2800" dirty="0" smtClean="0">
                <a:solidFill>
                  <a:srgbClr val="FFFFFF"/>
                </a:solidFill>
                <a:effectLst>
                  <a:outerShdw blurRad="50800" dist="38100" dir="2700000" algn="tl" rotWithShape="0">
                    <a:srgbClr val="000000"/>
                  </a:outerShdw>
                </a:effectLst>
              </a:rPr>
              <a:t>.</a:t>
            </a:r>
            <a:endParaRPr lang="en-US" sz="2800" dirty="0">
              <a:solidFill>
                <a:srgbClr val="FFFFFF"/>
              </a:solidFill>
              <a:effectLst>
                <a:outerShdw blurRad="50800" dist="38100" dir="2700000" algn="tl" rotWithShape="0">
                  <a:srgbClr val="000000"/>
                </a:outerShdw>
              </a:effectLst>
            </a:endParaRPr>
          </a:p>
        </p:txBody>
      </p:sp>
      <p:pic>
        <p:nvPicPr>
          <p:cNvPr id="9" name="Picture 8"/>
          <p:cNvPicPr>
            <a:picLocks noChangeAspect="1"/>
          </p:cNvPicPr>
          <p:nvPr/>
        </p:nvPicPr>
        <p:blipFill>
          <a:blip r:embed="rId2"/>
          <a:stretch>
            <a:fillRect/>
          </a:stretch>
        </p:blipFill>
        <p:spPr>
          <a:xfrm>
            <a:off x="352425" y="252842"/>
            <a:ext cx="3492500" cy="2324100"/>
          </a:xfrm>
          <a:prstGeom prst="rect">
            <a:avLst/>
          </a:prstGeom>
          <a:ln w="28575" cmpd="sng">
            <a:solidFill>
              <a:srgbClr val="FFFFFF"/>
            </a:solidFill>
          </a:ln>
        </p:spPr>
      </p:pic>
      <p:pic>
        <p:nvPicPr>
          <p:cNvPr id="10" name="Picture 9"/>
          <p:cNvPicPr>
            <a:picLocks noChangeAspect="1"/>
          </p:cNvPicPr>
          <p:nvPr/>
        </p:nvPicPr>
        <p:blipFill>
          <a:blip r:embed="rId3"/>
          <a:stretch>
            <a:fillRect/>
          </a:stretch>
        </p:blipFill>
        <p:spPr>
          <a:xfrm>
            <a:off x="5346319" y="1439821"/>
            <a:ext cx="3492500" cy="2616004"/>
          </a:xfrm>
          <a:prstGeom prst="rect">
            <a:avLst/>
          </a:prstGeom>
          <a:ln w="28575" cmpd="sng">
            <a:solidFill>
              <a:srgbClr val="FFFFFF"/>
            </a:solidFill>
          </a:ln>
        </p:spPr>
      </p:pic>
      <p:sp>
        <p:nvSpPr>
          <p:cNvPr id="11" name="Rectangle 10"/>
          <p:cNvSpPr/>
          <p:nvPr/>
        </p:nvSpPr>
        <p:spPr>
          <a:xfrm>
            <a:off x="0" y="2591189"/>
            <a:ext cx="5346319" cy="2246769"/>
          </a:xfrm>
          <a:prstGeom prst="rect">
            <a:avLst/>
          </a:prstGeom>
        </p:spPr>
        <p:txBody>
          <a:bodyPr wrap="square">
            <a:spAutoFit/>
          </a:bodyPr>
          <a:lstStyle/>
          <a:p>
            <a:r>
              <a:rPr lang="fr-BE" sz="2800" dirty="0">
                <a:solidFill>
                  <a:srgbClr val="FFFFFF"/>
                </a:solidFill>
              </a:rPr>
              <a:t>« L’Esprit du Seigneur est sur moi. Il m’a conféré l’onction pour </a:t>
            </a:r>
            <a:r>
              <a:rPr lang="fr-BE" sz="2800" dirty="0" smtClean="0">
                <a:solidFill>
                  <a:srgbClr val="FFFFFF"/>
                </a:solidFill>
              </a:rPr>
              <a:t>annon-cer </a:t>
            </a:r>
            <a:r>
              <a:rPr lang="fr-BE" sz="2800" dirty="0">
                <a:solidFill>
                  <a:srgbClr val="FFFFFF"/>
                </a:solidFill>
              </a:rPr>
              <a:t>la bonne nouvelle aux pauvres ; il m’a envoyé pour proclamer aux captifs la délivrance… »</a:t>
            </a:r>
            <a:r>
              <a:rPr lang="en-GB" sz="2800" dirty="0">
                <a:solidFill>
                  <a:srgbClr val="FFFFFF"/>
                </a:solidFill>
              </a:rPr>
              <a:t> </a:t>
            </a:r>
            <a:r>
              <a:rPr lang="en-GB" sz="2000" dirty="0" smtClean="0">
                <a:solidFill>
                  <a:srgbClr val="FFFFFF"/>
                </a:solidFill>
                <a:effectLst>
                  <a:outerShdw blurRad="50800" dist="38100" dir="2700000" algn="tl" rotWithShape="0">
                    <a:srgbClr val="000000">
                      <a:alpha val="43000"/>
                    </a:srgbClr>
                  </a:outerShdw>
                </a:effectLst>
              </a:rPr>
              <a:t>– Luc 4</a:t>
            </a:r>
            <a:endParaRPr lang="en-US" sz="2000" dirty="0">
              <a:solidFill>
                <a:srgbClr val="FFFFFF"/>
              </a:solidFill>
              <a:effectLst>
                <a:outerShdw blurRad="50800" dist="38100" dir="2700000" algn="tl" rotWithShape="0">
                  <a:srgbClr val="000000">
                    <a:alpha val="43000"/>
                  </a:srgbClr>
                </a:outerShdw>
              </a:effectLst>
            </a:endParaRPr>
          </a:p>
        </p:txBody>
      </p:sp>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06406" y="4246327"/>
            <a:ext cx="2423111" cy="2401454"/>
          </a:xfrm>
          <a:prstGeom prst="rect">
            <a:avLst/>
          </a:prstGeom>
          <a:ln w="28575" cmpd="sng">
            <a:solidFill>
              <a:srgbClr val="FFFFFF"/>
            </a:solidFill>
          </a:ln>
        </p:spPr>
      </p:pic>
    </p:spTree>
    <p:extLst>
      <p:ext uri="{BB962C8B-B14F-4D97-AF65-F5344CB8AC3E}">
        <p14:creationId xmlns:p14="http://schemas.microsoft.com/office/powerpoint/2010/main" val="34113329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350000" y="-7938"/>
            <a:ext cx="3065463" cy="1866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07817" y="1443182"/>
            <a:ext cx="8820727" cy="5016758"/>
          </a:xfrm>
          <a:prstGeom prst="rect">
            <a:avLst/>
          </a:prstGeom>
        </p:spPr>
        <p:txBody>
          <a:bodyPr wrap="square">
            <a:spAutoFit/>
          </a:bodyPr>
          <a:lstStyle/>
          <a:p>
            <a:pPr marL="514350" lvl="0" indent="-514350">
              <a:spcAft>
                <a:spcPts val="2400"/>
              </a:spcAft>
              <a:buFont typeface="+mj-lt"/>
              <a:buAutoNum type="arabicPeriod"/>
            </a:pPr>
            <a:r>
              <a:rPr lang="fr-FR" sz="2800" dirty="0" smtClean="0">
                <a:solidFill>
                  <a:srgbClr val="FFFFFF"/>
                </a:solidFill>
              </a:rPr>
              <a:t>Le </a:t>
            </a:r>
            <a:r>
              <a:rPr lang="fr-FR" sz="2800" dirty="0">
                <a:solidFill>
                  <a:srgbClr val="FFFFFF"/>
                </a:solidFill>
              </a:rPr>
              <a:t>vent… dynamique, mouvement, renouvellement. Que nous apprennent les grands épisodes de l’histoire biblique concernant l’Esprit ? Qu’est-qui te frappe ?</a:t>
            </a:r>
            <a:endParaRPr lang="en-GB" sz="2800" dirty="0">
              <a:solidFill>
                <a:srgbClr val="FFFFFF"/>
              </a:solidFill>
            </a:endParaRPr>
          </a:p>
          <a:p>
            <a:pPr marL="514350" lvl="0" indent="-514350">
              <a:spcAft>
                <a:spcPts val="2400"/>
              </a:spcAft>
              <a:buFont typeface="+mj-lt"/>
              <a:buAutoNum type="arabicPeriod"/>
            </a:pPr>
            <a:r>
              <a:rPr lang="fr-FR" sz="2800" dirty="0">
                <a:solidFill>
                  <a:srgbClr val="FFFFFF"/>
                </a:solidFill>
              </a:rPr>
              <a:t>Qu’est-ce que cela signifie pour la vie de foi, la vie religieuse, la vie d’église ?</a:t>
            </a:r>
            <a:endParaRPr lang="en-GB" sz="2800" dirty="0">
              <a:solidFill>
                <a:srgbClr val="FFFFFF"/>
              </a:solidFill>
            </a:endParaRPr>
          </a:p>
          <a:p>
            <a:pPr marL="514350" lvl="0" indent="-514350">
              <a:buFont typeface="+mj-lt"/>
              <a:buAutoNum type="arabicPeriod"/>
            </a:pPr>
            <a:r>
              <a:rPr lang="fr-BE" sz="2800" dirty="0">
                <a:solidFill>
                  <a:srgbClr val="FFFFFF"/>
                </a:solidFill>
              </a:rPr>
              <a:t>Le vent ne se voit pas, mais on </a:t>
            </a:r>
            <a:r>
              <a:rPr lang="fr-BE" sz="2800" dirty="0" smtClean="0">
                <a:solidFill>
                  <a:srgbClr val="FFFFFF"/>
                </a:solidFill>
              </a:rPr>
              <a:t>perçoit les effets</a:t>
            </a:r>
            <a:r>
              <a:rPr lang="fr-BE" sz="2800" dirty="0">
                <a:solidFill>
                  <a:srgbClr val="FFFFFF"/>
                </a:solidFill>
              </a:rPr>
              <a:t>. Le vent gonfle les voiles d’un navire et le pousse en avant… à condition que les voiles soient hissées (= </a:t>
            </a:r>
            <a:r>
              <a:rPr lang="fr-BE" sz="2800" dirty="0" smtClean="0">
                <a:solidFill>
                  <a:srgbClr val="FFFFFF"/>
                </a:solidFill>
              </a:rPr>
              <a:t>corespo-sa-bilité </a:t>
            </a:r>
            <a:r>
              <a:rPr lang="fr-BE" sz="2800" dirty="0">
                <a:solidFill>
                  <a:srgbClr val="FFFFFF"/>
                </a:solidFill>
              </a:rPr>
              <a:t>de l’homme !). </a:t>
            </a:r>
            <a:r>
              <a:rPr lang="fr-BE" sz="2800" dirty="0" smtClean="0">
                <a:solidFill>
                  <a:srgbClr val="FFFFFF"/>
                </a:solidFill>
              </a:rPr>
              <a:t>									             =&gt; ‘</a:t>
            </a:r>
            <a:r>
              <a:rPr lang="fr-BE" sz="2800" dirty="0">
                <a:solidFill>
                  <a:srgbClr val="FFFFFF"/>
                </a:solidFill>
              </a:rPr>
              <a:t>Hisser se voiles…’ : comment faire ?</a:t>
            </a:r>
            <a:endParaRPr lang="en-GB" sz="2800" dirty="0">
              <a:solidFill>
                <a:srgbClr val="FFFFFF"/>
              </a:solidFill>
            </a:endParaRPr>
          </a:p>
        </p:txBody>
      </p:sp>
    </p:spTree>
    <p:extLst>
      <p:ext uri="{BB962C8B-B14F-4D97-AF65-F5344CB8AC3E}">
        <p14:creationId xmlns:p14="http://schemas.microsoft.com/office/powerpoint/2010/main" val="17408846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entecost-3-1.jpg"/>
          <p:cNvPicPr>
            <a:picLocks noChangeAspect="1"/>
          </p:cNvPicPr>
          <p:nvPr/>
        </p:nvPicPr>
        <p:blipFill rotWithShape="1">
          <a:blip r:embed="rId2" cstate="screen">
            <a:alphaModFix amt="88000"/>
            <a:extLst>
              <a:ext uri="{28A0092B-C50C-407E-A947-70E740481C1C}">
                <a14:useLocalDpi xmlns:a14="http://schemas.microsoft.com/office/drawing/2010/main"/>
              </a:ext>
            </a:extLst>
          </a:blip>
          <a:srcRect/>
          <a:stretch/>
        </p:blipFill>
        <p:spPr>
          <a:xfrm>
            <a:off x="-1" y="1"/>
            <a:ext cx="9144001" cy="6858000"/>
          </a:xfrm>
          <a:prstGeom prst="rect">
            <a:avLst/>
          </a:prstGeom>
        </p:spPr>
      </p:pic>
      <p:sp>
        <p:nvSpPr>
          <p:cNvPr id="2" name="Rectangle 1"/>
          <p:cNvSpPr/>
          <p:nvPr/>
        </p:nvSpPr>
        <p:spPr>
          <a:xfrm>
            <a:off x="150091" y="-85224"/>
            <a:ext cx="7308273" cy="6955751"/>
          </a:xfrm>
          <a:prstGeom prst="rect">
            <a:avLst/>
          </a:prstGeom>
        </p:spPr>
        <p:txBody>
          <a:bodyPr wrap="square">
            <a:spAutoFit/>
          </a:bodyPr>
          <a:lstStyle/>
          <a:p>
            <a:r>
              <a:rPr lang="fr-BE" sz="2800" dirty="0">
                <a:solidFill>
                  <a:srgbClr val="FFFFFF"/>
                </a:solidFill>
              </a:rPr>
              <a:t>“Si nous croyons en </a:t>
            </a:r>
            <a:r>
              <a:rPr lang="fr-BE" sz="2800" dirty="0">
                <a:solidFill>
                  <a:srgbClr val="FFFF00"/>
                </a:solidFill>
              </a:rPr>
              <a:t>un Dieu qui est à l’œuvre</a:t>
            </a:r>
            <a:r>
              <a:rPr lang="fr-BE" sz="2800" dirty="0">
                <a:solidFill>
                  <a:srgbClr val="FFFFFF"/>
                </a:solidFill>
              </a:rPr>
              <a:t>, qui s’occupe de nous, les humains – et ce ne sont que d’autres mots pour l’Esprit saint -, il faut bien que cela se voit, il faut bien que cela se remarque et que cela s’expérimente.</a:t>
            </a:r>
            <a:endParaRPr lang="en-GB" sz="2800" dirty="0">
              <a:solidFill>
                <a:srgbClr val="FFFFFF"/>
              </a:solidFill>
            </a:endParaRPr>
          </a:p>
          <a:p>
            <a:r>
              <a:rPr lang="fr-BE" sz="2800" i="1" dirty="0">
                <a:solidFill>
                  <a:srgbClr val="FFFFFF"/>
                </a:solidFill>
              </a:rPr>
              <a:t>Nous pourrions laisser tomber le mot Esprit, et l’éviter provisoirement ne serait pas si insensé si l’on considère combien il est souvent incompris et combien tant de chrétiens ont du mal à se le représenter. Il est aussi bon de réaliser qu’il s’agit d’un terme emprunté à la condition humaine. Tant les langues modernes que l’hébreu et le grec utilisent le mot ‘esprit’, qui désigne par excellence la personne humaine, pour signifier </a:t>
            </a:r>
            <a:endParaRPr lang="fr-BE" sz="2800" i="1" dirty="0" smtClean="0">
              <a:solidFill>
                <a:srgbClr val="FFFFFF"/>
              </a:solidFill>
            </a:endParaRPr>
          </a:p>
          <a:p>
            <a:r>
              <a:rPr lang="fr-BE" sz="2800" i="1" dirty="0" smtClean="0">
                <a:solidFill>
                  <a:srgbClr val="FFFF00"/>
                </a:solidFill>
              </a:rPr>
              <a:t>la </a:t>
            </a:r>
            <a:r>
              <a:rPr lang="fr-BE" sz="2800" i="1" dirty="0">
                <a:solidFill>
                  <a:srgbClr val="FFFF00"/>
                </a:solidFill>
              </a:rPr>
              <a:t>présence active de Dieu</a:t>
            </a:r>
            <a:r>
              <a:rPr lang="fr-BE" sz="2800" i="1" dirty="0">
                <a:solidFill>
                  <a:srgbClr val="FFFFFF"/>
                </a:solidFill>
              </a:rPr>
              <a:t>.”</a:t>
            </a:r>
            <a:endParaRPr lang="en-GB" sz="2800" dirty="0">
              <a:solidFill>
                <a:srgbClr val="FFFFFF"/>
              </a:solidFill>
            </a:endParaRPr>
          </a:p>
          <a:p>
            <a:pPr algn="r"/>
            <a:r>
              <a:rPr lang="nl-NL" sz="2600" spc="-30" dirty="0" smtClean="0">
                <a:solidFill>
                  <a:srgbClr val="FFFFFF"/>
                </a:solidFill>
                <a:effectLst>
                  <a:outerShdw blurRad="50800" dist="38100" dir="2700000" algn="tl" rotWithShape="0">
                    <a:srgbClr val="000000"/>
                  </a:outerShdw>
                </a:effectLst>
              </a:rPr>
              <a:t>(</a:t>
            </a:r>
            <a:r>
              <a:rPr lang="nl-NL" sz="2600" spc="-30" dirty="0">
                <a:solidFill>
                  <a:srgbClr val="FFFFFF"/>
                </a:solidFill>
                <a:effectLst>
                  <a:outerShdw blurRad="50800" dist="38100" dir="2700000" algn="tl" rotWithShape="0">
                    <a:srgbClr val="000000"/>
                  </a:outerShdw>
                </a:effectLst>
              </a:rPr>
              <a:t>Dr. E. </a:t>
            </a:r>
            <a:r>
              <a:rPr lang="nl-NL" sz="2600" spc="-30" dirty="0" err="1">
                <a:solidFill>
                  <a:srgbClr val="FFFFFF"/>
                </a:solidFill>
                <a:effectLst>
                  <a:outerShdw blurRad="50800" dist="38100" dir="2700000" algn="tl" rotWithShape="0">
                    <a:srgbClr val="000000"/>
                  </a:outerShdw>
                </a:effectLst>
              </a:rPr>
              <a:t>Flesseman</a:t>
            </a:r>
            <a:r>
              <a:rPr lang="nl-NL" sz="2600" spc="-30" dirty="0">
                <a:solidFill>
                  <a:srgbClr val="FFFFFF"/>
                </a:solidFill>
                <a:effectLst>
                  <a:outerShdw blurRad="50800" dist="38100" dir="2700000" algn="tl" rotWithShape="0">
                    <a:srgbClr val="000000"/>
                  </a:outerShdw>
                </a:effectLst>
              </a:rPr>
              <a:t> – van Leer; </a:t>
            </a:r>
            <a:r>
              <a:rPr lang="nl-NL" sz="2600" spc="-30" dirty="0" smtClean="0">
                <a:solidFill>
                  <a:srgbClr val="FFFFFF"/>
                </a:solidFill>
                <a:effectLst>
                  <a:outerShdw blurRad="50800" dist="38100" dir="2700000" algn="tl" rotWithShape="0">
                    <a:srgbClr val="000000"/>
                  </a:outerShdw>
                </a:effectLst>
              </a:rPr>
              <a:t>‘</a:t>
            </a:r>
            <a:r>
              <a:rPr lang="nl-NL" sz="2600" spc="-30" dirty="0" err="1" smtClean="0">
                <a:solidFill>
                  <a:srgbClr val="FFFFFF"/>
                </a:solidFill>
                <a:effectLst>
                  <a:outerShdw blurRad="50800" dist="38100" dir="2700000" algn="tl" rotWithShape="0">
                    <a:srgbClr val="000000"/>
                  </a:outerShdw>
                </a:effectLst>
              </a:rPr>
              <a:t>Croire</a:t>
            </a:r>
            <a:r>
              <a:rPr lang="nl-NL" sz="2600" spc="-30" dirty="0" smtClean="0">
                <a:solidFill>
                  <a:srgbClr val="FFFFFF"/>
                </a:solidFill>
                <a:effectLst>
                  <a:outerShdw blurRad="50800" dist="38100" dir="2700000" algn="tl" rotWithShape="0">
                    <a:srgbClr val="000000"/>
                  </a:outerShdw>
                </a:effectLst>
              </a:rPr>
              <a:t> </a:t>
            </a:r>
            <a:r>
              <a:rPr lang="nl-NL" sz="2600" spc="-30" dirty="0" err="1" smtClean="0">
                <a:solidFill>
                  <a:srgbClr val="FFFFFF"/>
                </a:solidFill>
                <a:effectLst>
                  <a:outerShdw blurRad="50800" dist="38100" dir="2700000" algn="tl" rotWithShape="0">
                    <a:srgbClr val="000000"/>
                  </a:outerShdw>
                </a:effectLst>
              </a:rPr>
              <a:t>aujourd’hui</a:t>
            </a:r>
            <a:r>
              <a:rPr lang="nl-NL" sz="2600" spc="-30" dirty="0" smtClean="0">
                <a:solidFill>
                  <a:srgbClr val="FFFFFF"/>
                </a:solidFill>
                <a:effectLst>
                  <a:outerShdw blurRad="50800" dist="38100" dir="2700000" algn="tl" rotWithShape="0">
                    <a:srgbClr val="000000"/>
                  </a:outerShdw>
                </a:effectLst>
              </a:rPr>
              <a:t>’</a:t>
            </a:r>
            <a:r>
              <a:rPr lang="nl-NL" sz="2600" spc="-30" dirty="0">
                <a:solidFill>
                  <a:srgbClr val="FFFFFF"/>
                </a:solidFill>
                <a:effectLst>
                  <a:outerShdw blurRad="50800" dist="38100" dir="2700000" algn="tl" rotWithShape="0">
                    <a:srgbClr val="000000"/>
                  </a:outerShdw>
                </a:effectLst>
              </a:rPr>
              <a:t>)</a:t>
            </a:r>
            <a:endParaRPr lang="en-GB" sz="2600" spc="-30" dirty="0">
              <a:solidFill>
                <a:srgbClr val="FFFFFF"/>
              </a:solidFill>
              <a:effectLst>
                <a:outerShdw blurRad="50800" dist="38100" dir="2700000" algn="tl" rotWithShape="0">
                  <a:srgbClr val="000000"/>
                </a:outerShdw>
              </a:effectLst>
            </a:endParaRPr>
          </a:p>
        </p:txBody>
      </p:sp>
    </p:spTree>
    <p:extLst>
      <p:ext uri="{BB962C8B-B14F-4D97-AF65-F5344CB8AC3E}">
        <p14:creationId xmlns:p14="http://schemas.microsoft.com/office/powerpoint/2010/main" val="19798444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oly-spirit1_0.jpg"/>
          <p:cNvPicPr>
            <a:picLocks noChangeAspect="1"/>
          </p:cNvPicPr>
          <p:nvPr/>
        </p:nvPicPr>
        <p:blipFill rotWithShape="1">
          <a:blip r:embed="rId2" cstate="screen">
            <a:alphaModFix amt="69000"/>
            <a:extLst>
              <a:ext uri="{BEBA8EAE-BF5A-486C-A8C5-ECC9F3942E4B}">
                <a14:imgProps xmlns:a14="http://schemas.microsoft.com/office/drawing/2010/main">
                  <a14:imgLayer r:embed="rId3">
                    <a14:imgEffect>
                      <a14:backgroundRemoval t="0" b="100000" l="55976" r="100000"/>
                    </a14:imgEffect>
                  </a14:imgLayer>
                </a14:imgProps>
              </a:ext>
              <a:ext uri="{28A0092B-C50C-407E-A947-70E740481C1C}">
                <a14:useLocalDpi xmlns:a14="http://schemas.microsoft.com/office/drawing/2010/main"/>
              </a:ext>
            </a:extLst>
          </a:blip>
          <a:srcRect l="53662"/>
          <a:stretch/>
        </p:blipFill>
        <p:spPr>
          <a:xfrm>
            <a:off x="4906818" y="0"/>
            <a:ext cx="4237182" cy="6858000"/>
          </a:xfrm>
          <a:prstGeom prst="rect">
            <a:avLst/>
          </a:prstGeom>
        </p:spPr>
      </p:pic>
      <p:sp>
        <p:nvSpPr>
          <p:cNvPr id="2" name="Rectangle 1"/>
          <p:cNvSpPr/>
          <p:nvPr/>
        </p:nvSpPr>
        <p:spPr>
          <a:xfrm>
            <a:off x="0" y="49709"/>
            <a:ext cx="8959273" cy="6768008"/>
          </a:xfrm>
          <a:prstGeom prst="rect">
            <a:avLst/>
          </a:prstGeom>
        </p:spPr>
        <p:txBody>
          <a:bodyPr wrap="square">
            <a:spAutoFit/>
          </a:bodyPr>
          <a:lstStyle/>
          <a:p>
            <a:pPr>
              <a:lnSpc>
                <a:spcPct val="90000"/>
              </a:lnSpc>
            </a:pPr>
            <a:r>
              <a:rPr lang="fr-FR" sz="2600" i="1" dirty="0">
                <a:solidFill>
                  <a:schemeClr val="bg1"/>
                </a:solidFill>
                <a:effectLst>
                  <a:outerShdw blurRad="50800" dist="38100" dir="2700000" algn="tl" rotWithShape="0">
                    <a:srgbClr val="000000"/>
                  </a:outerShdw>
                </a:effectLst>
              </a:rPr>
              <a:t>« Rien qu’en écoutant les voix qui invitent à «</a:t>
            </a:r>
            <a:r>
              <a:rPr lang="fr-FR" sz="2600" i="1" dirty="0">
                <a:solidFill>
                  <a:srgbClr val="FFFF00"/>
                </a:solidFill>
                <a:effectLst>
                  <a:outerShdw blurRad="50800" dist="38100" dir="2700000" algn="tl" rotWithShape="0">
                    <a:srgbClr val="000000"/>
                  </a:outerShdw>
                </a:effectLst>
              </a:rPr>
              <a:t> rechercher les possibilités de changer en bien ce qui va travers</a:t>
            </a:r>
            <a:r>
              <a:rPr lang="fr-FR" sz="2600" i="1" dirty="0">
                <a:solidFill>
                  <a:schemeClr val="bg1"/>
                </a:solidFill>
                <a:effectLst>
                  <a:outerShdw blurRad="50800" dist="38100" dir="2700000" algn="tl" rotWithShape="0">
                    <a:srgbClr val="000000"/>
                  </a:outerShdw>
                </a:effectLst>
              </a:rPr>
              <a:t> », l’Esprit devient tangible et visible. En partant de l’image des esprits Han (esprits de ceux qui sont morts injustement et qui, dans la colère, l’amertume et avec un cœur brisé, recherchent la restauration et la délivrance) résonne l’appel à écouter et à prendre nos responsabilités </a:t>
            </a:r>
            <a:r>
              <a:rPr lang="fr-FR" sz="2600" i="1" dirty="0">
                <a:solidFill>
                  <a:srgbClr val="FFFF00"/>
                </a:solidFill>
                <a:effectLst>
                  <a:outerShdw blurRad="50800" dist="38100" dir="2700000" algn="tl" rotWithShape="0">
                    <a:srgbClr val="000000"/>
                  </a:outerShdw>
                </a:effectLst>
              </a:rPr>
              <a:t>pour agir avec sagesse et miséricorde afin de renouveler ainsi toute la création</a:t>
            </a:r>
            <a:r>
              <a:rPr lang="fr-FR" sz="2600" i="1" dirty="0">
                <a:solidFill>
                  <a:schemeClr val="bg1"/>
                </a:solidFill>
                <a:effectLst>
                  <a:outerShdw blurRad="50800" dist="38100" dir="2700000" algn="tl" rotWithShape="0">
                    <a:srgbClr val="000000"/>
                  </a:outerShdw>
                </a:effectLst>
              </a:rPr>
              <a:t>.</a:t>
            </a:r>
            <a:endParaRPr lang="en-GB" sz="2600" dirty="0">
              <a:solidFill>
                <a:schemeClr val="bg1"/>
              </a:solidFill>
              <a:effectLst>
                <a:outerShdw blurRad="50800" dist="38100" dir="2700000" algn="tl" rotWithShape="0">
                  <a:srgbClr val="000000"/>
                </a:outerShdw>
              </a:effectLst>
            </a:endParaRPr>
          </a:p>
          <a:p>
            <a:pPr>
              <a:lnSpc>
                <a:spcPct val="90000"/>
              </a:lnSpc>
            </a:pPr>
            <a:r>
              <a:rPr lang="fr-FR" sz="2600" i="1" dirty="0">
                <a:solidFill>
                  <a:schemeClr val="bg1"/>
                </a:solidFill>
                <a:effectLst>
                  <a:outerShdw blurRad="50800" dist="38100" dir="2700000" algn="tl" rotWithShape="0">
                    <a:srgbClr val="000000"/>
                  </a:outerShdw>
                </a:effectLst>
              </a:rPr>
              <a:t>Dans ce contexte, une prière à l’esprit, la plupart du temps une supplique pour que Dieu intervienne presque magiquement et solutionne ce qui ne va pas, et qui en même temps fournit une excuse au croyant pour sa passivité et son manque de solidarité, n’a pas sa place. Chung </a:t>
            </a:r>
            <a:r>
              <a:rPr lang="fr-FR" sz="2600" i="1" dirty="0" err="1">
                <a:solidFill>
                  <a:schemeClr val="bg1"/>
                </a:solidFill>
                <a:effectLst>
                  <a:outerShdw blurRad="50800" dist="38100" dir="2700000" algn="tl" rotWithShape="0">
                    <a:srgbClr val="000000"/>
                  </a:outerShdw>
                </a:effectLst>
              </a:rPr>
              <a:t>Hyun</a:t>
            </a:r>
            <a:r>
              <a:rPr lang="fr-FR" sz="2600" i="1" dirty="0">
                <a:solidFill>
                  <a:schemeClr val="bg1"/>
                </a:solidFill>
                <a:effectLst>
                  <a:outerShdw blurRad="50800" dist="38100" dir="2700000" algn="tl" rotWithShape="0">
                    <a:srgbClr val="000000"/>
                  </a:outerShdw>
                </a:effectLst>
              </a:rPr>
              <a:t> </a:t>
            </a:r>
            <a:r>
              <a:rPr lang="fr-FR" sz="2600" i="1" dirty="0" err="1">
                <a:solidFill>
                  <a:schemeClr val="bg1"/>
                </a:solidFill>
                <a:effectLst>
                  <a:outerShdw blurRad="50800" dist="38100" dir="2700000" algn="tl" rotWithShape="0">
                    <a:srgbClr val="000000"/>
                  </a:outerShdw>
                </a:effectLst>
              </a:rPr>
              <a:t>Kyung</a:t>
            </a:r>
            <a:r>
              <a:rPr lang="fr-FR" sz="2600" i="1" dirty="0">
                <a:solidFill>
                  <a:schemeClr val="bg1"/>
                </a:solidFill>
                <a:effectLst>
                  <a:outerShdw blurRad="50800" dist="38100" dir="2700000" algn="tl" rotWithShape="0">
                    <a:srgbClr val="000000"/>
                  </a:outerShdw>
                </a:effectLst>
              </a:rPr>
              <a:t> croit plutôt dans l’Esprit de Dieu de miséricorde. Le Dieu de la création qui donne la vie, l’Esprit de la délivrance (Exode), l’Esprit de la résurrection qui est entendu dans les cris et le combat pour la vie. </a:t>
            </a:r>
            <a:r>
              <a:rPr lang="fr-FR" sz="2600" i="1" dirty="0">
                <a:solidFill>
                  <a:srgbClr val="FFFF00"/>
                </a:solidFill>
                <a:effectLst>
                  <a:outerShdw blurRad="50800" dist="38100" dir="2700000" algn="tl" rotWithShape="0">
                    <a:srgbClr val="000000"/>
                  </a:outerShdw>
                </a:effectLst>
              </a:rPr>
              <a:t>Bien sûr, il faut que des gens écoutent</a:t>
            </a:r>
            <a:r>
              <a:rPr lang="fr-FR" sz="2600" i="1" dirty="0" smtClean="0">
                <a:solidFill>
                  <a:srgbClr val="FFFF00"/>
                </a:solidFill>
                <a:effectLst>
                  <a:outerShdw blurRad="50800" dist="38100" dir="2700000" algn="tl" rotWithShape="0">
                    <a:srgbClr val="000000"/>
                  </a:outerShdw>
                </a:effectLst>
              </a:rPr>
              <a:t>…  </a:t>
            </a:r>
            <a:r>
              <a:rPr lang="nl-NL" dirty="0">
                <a:solidFill>
                  <a:schemeClr val="bg1"/>
                </a:solidFill>
                <a:effectLst>
                  <a:outerShdw blurRad="50800" dist="38100" dir="2700000" algn="tl" rotWithShape="0">
                    <a:srgbClr val="000000"/>
                  </a:outerShdw>
                </a:effectLst>
              </a:rPr>
              <a:t> </a:t>
            </a:r>
            <a:endParaRPr lang="en-GB" sz="100" dirty="0">
              <a:solidFill>
                <a:schemeClr val="bg1"/>
              </a:solidFill>
              <a:effectLst>
                <a:outerShdw blurRad="50800" dist="38100" dir="2700000" algn="tl" rotWithShape="0">
                  <a:srgbClr val="000000"/>
                </a:outerShdw>
              </a:effectLst>
            </a:endParaRPr>
          </a:p>
          <a:p>
            <a:r>
              <a:rPr lang="nl-NL" dirty="0" err="1" smtClean="0">
                <a:solidFill>
                  <a:schemeClr val="bg1"/>
                </a:solidFill>
                <a:effectLst>
                  <a:outerShdw blurRad="50800" dist="38100" dir="2700000" algn="tl" rotWithShape="0">
                    <a:srgbClr val="000000"/>
                  </a:outerShdw>
                </a:effectLst>
              </a:rPr>
              <a:t>d’après</a:t>
            </a:r>
            <a:r>
              <a:rPr lang="nl-NL" dirty="0" smtClean="0">
                <a:solidFill>
                  <a:schemeClr val="bg1"/>
                </a:solidFill>
                <a:effectLst>
                  <a:outerShdw blurRad="50800" dist="38100" dir="2700000" algn="tl" rotWithShape="0">
                    <a:srgbClr val="000000"/>
                  </a:outerShdw>
                </a:effectLst>
              </a:rPr>
              <a:t>: </a:t>
            </a:r>
            <a:r>
              <a:rPr lang="nl-BE" dirty="0">
                <a:solidFill>
                  <a:schemeClr val="bg1"/>
                </a:solidFill>
                <a:effectLst>
                  <a:outerShdw blurRad="50800" dist="38100" dir="2700000" algn="tl" rotWithShape="0">
                    <a:srgbClr val="000000"/>
                  </a:outerShdw>
                </a:effectLst>
              </a:rPr>
              <a:t>Chung Hyun Kyung </a:t>
            </a:r>
            <a:r>
              <a:rPr lang="nl-BE" dirty="0" smtClean="0">
                <a:solidFill>
                  <a:schemeClr val="bg1"/>
                </a:solidFill>
                <a:effectLst>
                  <a:outerShdw blurRad="50800" dist="38100" dir="2700000" algn="tl" rotWithShape="0">
                    <a:srgbClr val="000000"/>
                  </a:outerShdw>
                </a:effectLst>
              </a:rPr>
              <a:t>(théologienne chrétienne coréenne) dans: ‘Viens Esprit saint, renouvelle toute la création’.</a:t>
            </a:r>
            <a:endParaRPr lang="en-GB" dirty="0">
              <a:solidFill>
                <a:schemeClr val="bg1"/>
              </a:solidFill>
              <a:effectLst>
                <a:outerShdw blurRad="50800" dist="38100" dir="2700000" algn="tl" rotWithShape="0">
                  <a:srgbClr val="000000"/>
                </a:outerShdw>
              </a:effectLst>
            </a:endParaRPr>
          </a:p>
        </p:txBody>
      </p:sp>
    </p:spTree>
    <p:extLst>
      <p:ext uri="{BB962C8B-B14F-4D97-AF65-F5344CB8AC3E}">
        <p14:creationId xmlns:p14="http://schemas.microsoft.com/office/powerpoint/2010/main" val="314528936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415</TotalTime>
  <Words>1083</Words>
  <Application>Microsoft Macintosh PowerPoint</Application>
  <PresentationFormat>On-screen Show (4:3)</PresentationFormat>
  <Paragraphs>101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dc:creator>
  <cp:lastModifiedBy>x</cp:lastModifiedBy>
  <cp:revision>36</cp:revision>
  <dcterms:created xsi:type="dcterms:W3CDTF">2014-07-09T16:35:21Z</dcterms:created>
  <dcterms:modified xsi:type="dcterms:W3CDTF">2016-12-30T19:20:01Z</dcterms:modified>
</cp:coreProperties>
</file>