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64"/>
  </p:normalViewPr>
  <p:slideViewPr>
    <p:cSldViewPr snapToGrid="0" snapToObjects="1">
      <p:cViewPr>
        <p:scale>
          <a:sx n="116" d="100"/>
          <a:sy n="116" d="100"/>
        </p:scale>
        <p:origin x="85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50ABD-4732-5948-A55F-B9BA284C6789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72771-2FCF-4A4E-86E5-D4525D3AC0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40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7F2F-3D35-6E49-8A56-4B1497DEDC16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BFEC-6FDA-3645-886E-30A6C869C6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7F2F-3D35-6E49-8A56-4B1497DEDC16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BFEC-6FDA-3645-886E-30A6C869C6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7F2F-3D35-6E49-8A56-4B1497DEDC16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BFEC-6FDA-3645-886E-30A6C869C6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7F2F-3D35-6E49-8A56-4B1497DEDC16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BFEC-6FDA-3645-886E-30A6C869C6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7F2F-3D35-6E49-8A56-4B1497DEDC16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BFEC-6FDA-3645-886E-30A6C869C6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7F2F-3D35-6E49-8A56-4B1497DEDC16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BFEC-6FDA-3645-886E-30A6C869C6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7F2F-3D35-6E49-8A56-4B1497DEDC16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BFEC-6FDA-3645-886E-30A6C869C6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7F2F-3D35-6E49-8A56-4B1497DEDC16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BFEC-6FDA-3645-886E-30A6C869C6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7F2F-3D35-6E49-8A56-4B1497DEDC16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BFEC-6FDA-3645-886E-30A6C869C6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7F2F-3D35-6E49-8A56-4B1497DEDC16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BFEC-6FDA-3645-886E-30A6C869C6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7F2F-3D35-6E49-8A56-4B1497DEDC16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BFEC-6FDA-3645-886E-30A6C869C6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7F2F-3D35-6E49-8A56-4B1497DEDC16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BFEC-6FDA-3645-886E-30A6C869C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3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microsoft.com/office/2007/relationships/hdphoto" Target="../media/hdphoto3.wdp"/><Relationship Id="rId6" Type="http://schemas.openxmlformats.org/officeDocument/2006/relationships/image" Target="../media/image12.png"/><Relationship Id="rId7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5.wdp"/><Relationship Id="rId5" Type="http://schemas.openxmlformats.org/officeDocument/2006/relationships/image" Target="../media/image15.png"/><Relationship Id="rId6" Type="http://schemas.microsoft.com/office/2007/relationships/hdphoto" Target="../media/hdphoto6.wdp"/><Relationship Id="rId7" Type="http://schemas.openxmlformats.org/officeDocument/2006/relationships/image" Target="../media/image16.png"/><Relationship Id="rId8" Type="http://schemas.microsoft.com/office/2007/relationships/hdphoto" Target="../media/hdphoto7.wdp"/><Relationship Id="rId9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35" y="0"/>
            <a:ext cx="8571123" cy="68841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7396" y="79567"/>
            <a:ext cx="10497573" cy="677843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348309" y="79567"/>
            <a:ext cx="4377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4800" dirty="0" smtClean="0">
                <a:solidFill>
                  <a:schemeClr val="bg1"/>
                </a:solidFill>
              </a:rPr>
              <a:t>La </a:t>
            </a:r>
            <a:r>
              <a:rPr lang="nl-NL" sz="4800" dirty="0" err="1" smtClean="0">
                <a:solidFill>
                  <a:schemeClr val="bg1"/>
                </a:solidFill>
              </a:rPr>
              <a:t>personnalité</a:t>
            </a:r>
            <a:r>
              <a:rPr lang="nl-NL" sz="4800" dirty="0" smtClean="0">
                <a:solidFill>
                  <a:schemeClr val="bg1"/>
                </a:solidFill>
              </a:rPr>
              <a:t> de </a:t>
            </a:r>
            <a:r>
              <a:rPr lang="nl-NL" sz="4800" dirty="0" err="1" smtClean="0">
                <a:solidFill>
                  <a:schemeClr val="bg1"/>
                </a:solidFill>
              </a:rPr>
              <a:t>l’Esprit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5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97455" y="525142"/>
            <a:ext cx="83948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charset="0"/>
              <a:buChar char="•"/>
            </a:pPr>
            <a:r>
              <a:rPr lang="fr-BE" sz="2800" dirty="0">
                <a:solidFill>
                  <a:schemeClr val="bg1"/>
                </a:solidFill>
              </a:rPr>
              <a:t>Délivrance, libération</a:t>
            </a:r>
            <a:endParaRPr lang="nl-NL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fr-BE" sz="2800" dirty="0">
                <a:solidFill>
                  <a:schemeClr val="bg1"/>
                </a:solidFill>
              </a:rPr>
              <a:t>Être guidé, conduit, ‘sous l’empire de’ (soit par notre propre nature, soit par l’Esprit)</a:t>
            </a:r>
            <a:endParaRPr lang="nl-NL" sz="2800" dirty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fr-BE" sz="2800" dirty="0">
                <a:solidFill>
                  <a:schemeClr val="bg1"/>
                </a:solidFill>
              </a:rPr>
              <a:t>Ne pas suivre sa propre volonté</a:t>
            </a:r>
            <a:r>
              <a:rPr lang="nl-NL" sz="2800" dirty="0" smtClean="0">
                <a:solidFill>
                  <a:schemeClr val="bg1"/>
                </a:solidFill>
                <a:effectLst/>
              </a:rPr>
              <a:t> </a:t>
            </a:r>
          </a:p>
          <a:p>
            <a:pPr marL="457200" lvl="0" indent="-457200">
              <a:buFont typeface="Arial" charset="0"/>
              <a:buChar char="•"/>
            </a:pPr>
            <a:r>
              <a:rPr lang="fr-BE" sz="2800" dirty="0" smtClean="0">
                <a:solidFill>
                  <a:schemeClr val="bg1"/>
                </a:solidFill>
              </a:rPr>
              <a:t>Être délivré </a:t>
            </a:r>
            <a:r>
              <a:rPr lang="fr-BE" sz="2800" dirty="0">
                <a:solidFill>
                  <a:schemeClr val="bg1"/>
                </a:solidFill>
              </a:rPr>
              <a:t>de l’esclavage et de la peur</a:t>
            </a:r>
            <a:r>
              <a:rPr lang="fr-BE" sz="2800" dirty="0" smtClean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Font typeface="Arial" charset="0"/>
              <a:buChar char="•"/>
            </a:pPr>
            <a:r>
              <a:rPr lang="fr-BE" sz="2800" dirty="0">
                <a:solidFill>
                  <a:schemeClr val="bg1"/>
                </a:solidFill>
              </a:rPr>
              <a:t>Vie et paix</a:t>
            </a:r>
            <a:endParaRPr lang="nl-NL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fr-BE" sz="2800" dirty="0">
                <a:solidFill>
                  <a:schemeClr val="bg1"/>
                </a:solidFill>
              </a:rPr>
              <a:t>Être enfant de Dieu</a:t>
            </a:r>
            <a:endParaRPr lang="nl-NL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fr-BE" sz="2800" dirty="0">
                <a:solidFill>
                  <a:schemeClr val="bg1"/>
                </a:solidFill>
              </a:rPr>
              <a:t>Christ en nous</a:t>
            </a:r>
            <a:endParaRPr lang="nl-NL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97455" y="-121189"/>
            <a:ext cx="488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u="sng" dirty="0" smtClean="0">
                <a:solidFill>
                  <a:schemeClr val="bg1"/>
                </a:solidFill>
              </a:rPr>
              <a:t>Romains 8:1-16</a:t>
            </a:r>
            <a:endParaRPr lang="nl-NL" sz="3600" u="sng" dirty="0">
              <a:solidFill>
                <a:schemeClr val="bg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43218" y="4294181"/>
            <a:ext cx="87033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r-BE" sz="2400" dirty="0">
                <a:solidFill>
                  <a:srgbClr val="F7F5B2"/>
                </a:solidFill>
              </a:rPr>
              <a:t>Partagez vos réflexions sur les différents éléments qui sont en lien avec l’Esprit. Que veut Dieu pour nous? Qu’est-ce que cela signifie concrètement dans notre vie?</a:t>
            </a:r>
            <a:endParaRPr lang="nl-NL" sz="2400" dirty="0">
              <a:solidFill>
                <a:srgbClr val="F7F5B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r-BE" sz="2400" dirty="0">
                <a:solidFill>
                  <a:srgbClr val="F7F5B2"/>
                </a:solidFill>
              </a:rPr>
              <a:t>Pas notre propre volonté, pas notre propre nature… Cela signifie-t-il que nous devons abandonner, perdre notre personnalité? Selon toi, que voulait dire Paul ?</a:t>
            </a:r>
            <a:endParaRPr lang="nl-NL" sz="2400" dirty="0">
              <a:solidFill>
                <a:srgbClr val="F7F5B2"/>
              </a:solidFill>
            </a:endParaRPr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9866" y="2999668"/>
            <a:ext cx="2346614" cy="142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17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69063" y="0"/>
            <a:ext cx="8438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u="sng" dirty="0" smtClean="0">
                <a:solidFill>
                  <a:schemeClr val="bg1"/>
                </a:solidFill>
              </a:rPr>
              <a:t>Avoir l’Epsrit / le Christ en nous  </a:t>
            </a:r>
            <a:r>
              <a:rPr lang="nl-BE" sz="2400" u="sng" dirty="0" smtClean="0">
                <a:solidFill>
                  <a:schemeClr val="bg1"/>
                </a:solidFill>
              </a:rPr>
              <a:t>(Rom 8:10)</a:t>
            </a:r>
            <a:endParaRPr lang="nl-NL" sz="2400" u="sng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4235" y="5354198"/>
            <a:ext cx="88685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l-NL" sz="32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“</a:t>
            </a:r>
            <a:r>
              <a:rPr lang="fr-BE" sz="3200" dirty="0">
                <a:solidFill>
                  <a:schemeClr val="bg1"/>
                </a:solidFill>
              </a:rPr>
              <a:t>vous avez reçu un Esprit qui fait de vous des </a:t>
            </a:r>
            <a:r>
              <a:rPr lang="fr-BE" sz="3200" b="1" dirty="0">
                <a:solidFill>
                  <a:schemeClr val="bg1"/>
                </a:solidFill>
              </a:rPr>
              <a:t>fils adoptifs</a:t>
            </a:r>
            <a:r>
              <a:rPr lang="fr-BE" sz="3200" dirty="0">
                <a:solidFill>
                  <a:schemeClr val="bg1"/>
                </a:solidFill>
              </a:rPr>
              <a:t> et par lequel nous crions : </a:t>
            </a:r>
            <a:r>
              <a:rPr lang="fr-BE" sz="3200" b="1" dirty="0">
                <a:solidFill>
                  <a:schemeClr val="bg1"/>
                </a:solidFill>
              </a:rPr>
              <a:t>Abba, </a:t>
            </a:r>
            <a:r>
              <a:rPr lang="fr-BE" sz="3200" b="1" dirty="0" smtClean="0">
                <a:solidFill>
                  <a:schemeClr val="bg1"/>
                </a:solidFill>
              </a:rPr>
              <a:t>Père</a:t>
            </a:r>
            <a:r>
              <a:rPr lang="nl-NL" sz="3200" dirty="0" smtClean="0">
                <a:solidFill>
                  <a:schemeClr val="bg1"/>
                </a:solidFill>
              </a:rPr>
              <a:t>”</a:t>
            </a:r>
            <a:r>
              <a:rPr lang="nl-NL" sz="32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Romains 8:15</a:t>
            </a:r>
            <a:endParaRPr lang="nl-NL" sz="2400" dirty="0">
              <a:solidFill>
                <a:schemeClr val="bg1"/>
              </a:solidFill>
              <a:effectLst/>
              <a:latin typeface="Times New Roman" charset="0"/>
              <a:ea typeface="Calibri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70" r="99083">
                        <a14:foregroundMark x1="26300" y1="10983" x2="27676" y2="81098"/>
                        <a14:foregroundMark x1="53517" y1="23116" x2="56881" y2="57727"/>
                        <a14:foregroundMark x1="81804" y1="53768" x2="81804" y2="53768"/>
                        <a14:foregroundMark x1="61621" y1="91699" x2="63303" y2="96552"/>
                        <a14:backgroundMark x1="78135" y1="84674" x2="83180" y2="85824"/>
                        <a14:backgroundMark x1="73394" y1="90932" x2="72018" y2="9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849"/>
          <a:stretch/>
        </p:blipFill>
        <p:spPr>
          <a:xfrm>
            <a:off x="0" y="1132423"/>
            <a:ext cx="2842352" cy="414238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996808" y="1301521"/>
            <a:ext cx="3503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>
                <a:solidFill>
                  <a:schemeClr val="bg1"/>
                </a:solidFill>
              </a:rPr>
              <a:t>Fils</a:t>
            </a:r>
            <a:r>
              <a:rPr lang="nl-NL" sz="2800" dirty="0" smtClean="0">
                <a:solidFill>
                  <a:schemeClr val="bg1"/>
                </a:solidFill>
              </a:rPr>
              <a:t> (enfant) de </a:t>
            </a:r>
            <a:r>
              <a:rPr lang="nl-NL" sz="2800" dirty="0" err="1" smtClean="0">
                <a:solidFill>
                  <a:schemeClr val="bg1"/>
                </a:solidFill>
              </a:rPr>
              <a:t>Dieu</a:t>
            </a:r>
            <a:endParaRPr lang="nl-NL" sz="2800" dirty="0" smtClean="0">
              <a:solidFill>
                <a:schemeClr val="bg1"/>
              </a:solidFill>
            </a:endParaRPr>
          </a:p>
          <a:p>
            <a:r>
              <a:rPr lang="nl-NL" sz="2800" dirty="0" err="1" smtClean="0">
                <a:solidFill>
                  <a:schemeClr val="bg1"/>
                </a:solidFill>
              </a:rPr>
              <a:t>Fils</a:t>
            </a:r>
            <a:r>
              <a:rPr lang="nl-NL" sz="2800" dirty="0" smtClean="0">
                <a:solidFill>
                  <a:schemeClr val="bg1"/>
                </a:solidFill>
              </a:rPr>
              <a:t> de </a:t>
            </a:r>
            <a:r>
              <a:rPr lang="nl-NL" sz="2800" dirty="0" err="1" smtClean="0">
                <a:solidFill>
                  <a:schemeClr val="bg1"/>
                </a:solidFill>
              </a:rPr>
              <a:t>l’homme</a:t>
            </a:r>
            <a:endParaRPr lang="nl-NL" sz="2800" dirty="0" smtClean="0">
              <a:solidFill>
                <a:schemeClr val="bg1"/>
              </a:solidFill>
            </a:endParaRPr>
          </a:p>
          <a:p>
            <a:r>
              <a:rPr lang="nl-NL" sz="2800" dirty="0" err="1" smtClean="0">
                <a:solidFill>
                  <a:schemeClr val="bg1"/>
                </a:solidFill>
              </a:rPr>
              <a:t>Rempli</a:t>
            </a:r>
            <a:r>
              <a:rPr lang="nl-NL" sz="2800" dirty="0" smtClean="0">
                <a:solidFill>
                  <a:schemeClr val="bg1"/>
                </a:solidFill>
              </a:rPr>
              <a:t> de </a:t>
            </a:r>
            <a:r>
              <a:rPr lang="nl-NL" sz="2800" dirty="0" err="1" smtClean="0">
                <a:solidFill>
                  <a:schemeClr val="bg1"/>
                </a:solidFill>
              </a:rPr>
              <a:t>l’Esprit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359707" y="781270"/>
            <a:ext cx="366310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dirty="0" smtClean="0">
                <a:solidFill>
                  <a:srgbClr val="F7F5B2"/>
                </a:solidFill>
              </a:rPr>
              <a:t>« Dieu </a:t>
            </a:r>
            <a:r>
              <a:rPr lang="fr-BE" sz="2800" dirty="0">
                <a:solidFill>
                  <a:srgbClr val="F7F5B2"/>
                </a:solidFill>
              </a:rPr>
              <a:t>a </a:t>
            </a:r>
            <a:r>
              <a:rPr lang="fr-BE" sz="2800" u="sng" dirty="0">
                <a:solidFill>
                  <a:srgbClr val="F7F5B2"/>
                </a:solidFill>
              </a:rPr>
              <a:t>conféré</a:t>
            </a:r>
            <a:r>
              <a:rPr lang="fr-BE" sz="2800" dirty="0">
                <a:solidFill>
                  <a:srgbClr val="F7F5B2"/>
                </a:solidFill>
              </a:rPr>
              <a:t> </a:t>
            </a:r>
            <a:r>
              <a:rPr lang="fr-BE" sz="2800" b="1" dirty="0">
                <a:solidFill>
                  <a:srgbClr val="F7F5B2"/>
                </a:solidFill>
              </a:rPr>
              <a:t>une onction d’Esprit saint</a:t>
            </a:r>
            <a:r>
              <a:rPr lang="fr-BE" sz="2800" dirty="0">
                <a:solidFill>
                  <a:srgbClr val="F7F5B2"/>
                </a:solidFill>
              </a:rPr>
              <a:t> et de </a:t>
            </a:r>
            <a:r>
              <a:rPr lang="fr-BE" sz="2800" u="sng" dirty="0">
                <a:solidFill>
                  <a:srgbClr val="F7F5B2"/>
                </a:solidFill>
              </a:rPr>
              <a:t>puissance</a:t>
            </a:r>
            <a:r>
              <a:rPr lang="fr-BE" sz="2800" dirty="0">
                <a:solidFill>
                  <a:srgbClr val="F7F5B2"/>
                </a:solidFill>
              </a:rPr>
              <a:t> à Jésus de Nazareth qui, là où il passait, </a:t>
            </a:r>
            <a:r>
              <a:rPr lang="fr-BE" sz="2800" u="sng" dirty="0">
                <a:solidFill>
                  <a:srgbClr val="F7F5B2"/>
                </a:solidFill>
              </a:rPr>
              <a:t>faisait du bien</a:t>
            </a:r>
            <a:r>
              <a:rPr lang="fr-BE" sz="2800" dirty="0">
                <a:solidFill>
                  <a:srgbClr val="F7F5B2"/>
                </a:solidFill>
              </a:rPr>
              <a:t> et </a:t>
            </a:r>
            <a:r>
              <a:rPr lang="fr-BE" sz="2800" u="sng" dirty="0">
                <a:solidFill>
                  <a:srgbClr val="F7F5B2"/>
                </a:solidFill>
              </a:rPr>
              <a:t>guérissait</a:t>
            </a:r>
            <a:r>
              <a:rPr lang="fr-BE" sz="2800" dirty="0">
                <a:solidFill>
                  <a:srgbClr val="F7F5B2"/>
                </a:solidFill>
              </a:rPr>
              <a:t> tous ceux qui étaient opprimés par le diable, </a:t>
            </a:r>
            <a:r>
              <a:rPr lang="fr-BE" sz="2800" b="1" dirty="0">
                <a:solidFill>
                  <a:srgbClr val="F7F5B2"/>
                </a:solidFill>
              </a:rPr>
              <a:t>car Dieu était avec lui</a:t>
            </a:r>
            <a:r>
              <a:rPr lang="fr-BE" sz="2800" dirty="0">
                <a:solidFill>
                  <a:srgbClr val="F7F5B2"/>
                </a:solidFill>
              </a:rPr>
              <a:t>.</a:t>
            </a:r>
            <a:r>
              <a:rPr lang="nl-NL" sz="2600" dirty="0" smtClean="0">
                <a:solidFill>
                  <a:srgbClr val="F7F5B2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” </a:t>
            </a:r>
          </a:p>
          <a:p>
            <a:pPr algn="ctr"/>
            <a:r>
              <a:rPr lang="nl-NL" sz="2000" dirty="0" smtClean="0">
                <a:solidFill>
                  <a:srgbClr val="F7F5B2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(</a:t>
            </a:r>
            <a:r>
              <a:rPr lang="nl-NL" sz="2000" dirty="0" err="1" smtClean="0">
                <a:solidFill>
                  <a:srgbClr val="F7F5B2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Actes</a:t>
            </a:r>
            <a:r>
              <a:rPr lang="nl-NL" sz="2000" dirty="0" smtClean="0">
                <a:solidFill>
                  <a:srgbClr val="F7F5B2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. 10:37,38)</a:t>
            </a:r>
            <a:r>
              <a:rPr lang="nl-NL" sz="2000" dirty="0" smtClean="0">
                <a:solidFill>
                  <a:srgbClr val="F7F5B2"/>
                </a:solidFill>
                <a:effectLst/>
              </a:rPr>
              <a:t> </a:t>
            </a:r>
            <a:endParaRPr lang="nl-NL" sz="2000" dirty="0">
              <a:solidFill>
                <a:srgbClr val="F7F5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68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53457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117693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600" i="1" dirty="0">
                <a:solidFill>
                  <a:schemeClr val="bg1"/>
                </a:solidFill>
              </a:rPr>
              <a:t>“Jésus nous montre ce qui arrive quand un être humain vit totalement de la puissance de la présence de Dieu (= l’Esprit de Dieu). Cela implique que le Christ est la définition et le critère de l’Esprit.”</a:t>
            </a:r>
            <a:endParaRPr lang="nl-NL" sz="2600" dirty="0">
              <a:solidFill>
                <a:schemeClr val="bg1"/>
              </a:solidFill>
            </a:endParaRPr>
          </a:p>
          <a:p>
            <a:r>
              <a:rPr lang="fr-BE" sz="2600" i="1" dirty="0">
                <a:solidFill>
                  <a:schemeClr val="bg1"/>
                </a:solidFill>
              </a:rPr>
              <a:t> </a:t>
            </a:r>
            <a:endParaRPr lang="nl-NL" sz="2600" dirty="0">
              <a:solidFill>
                <a:schemeClr val="bg1"/>
              </a:solidFill>
            </a:endParaRPr>
          </a:p>
          <a:p>
            <a:r>
              <a:rPr lang="fr-BE" sz="2600" i="1" dirty="0">
                <a:solidFill>
                  <a:schemeClr val="bg1"/>
                </a:solidFill>
              </a:rPr>
              <a:t>“Étant donné que c’est l’Esprit qui </a:t>
            </a:r>
            <a:r>
              <a:rPr lang="fr-BE" sz="2600" i="1" dirty="0" err="1">
                <a:solidFill>
                  <a:schemeClr val="bg1"/>
                </a:solidFill>
              </a:rPr>
              <a:t>oeuvre</a:t>
            </a:r>
            <a:r>
              <a:rPr lang="fr-BE" sz="2600" i="1" dirty="0">
                <a:solidFill>
                  <a:schemeClr val="bg1"/>
                </a:solidFill>
              </a:rPr>
              <a:t> en Christ, c’est aussi lui qui </a:t>
            </a:r>
            <a:r>
              <a:rPr lang="fr-BE" sz="2600" i="1" dirty="0" err="1">
                <a:solidFill>
                  <a:schemeClr val="bg1"/>
                </a:solidFill>
              </a:rPr>
              <a:t>oeuvrera</a:t>
            </a:r>
            <a:r>
              <a:rPr lang="fr-BE" sz="2600" i="1" dirty="0">
                <a:solidFill>
                  <a:schemeClr val="bg1"/>
                </a:solidFill>
              </a:rPr>
              <a:t> dans le même sens en tous ceux qui sont unis au Christ. Une œuvre qui s’accomplit à titre individuel, au niveau communautaire, et dans le monde. À titre individuel, cela signifie qu’il relie les gens à Dieu. Il rend le Dieu d’amour présent, mieux encore, il est la présence de Dieu, qui par son amour attire les gens à lui. C’est ainsi que l’Esprit fait des humains des êtres relationnels, qui, tout comme Jésus, peuvent dire Abba. (…) L’Esprit perpétue l’</a:t>
            </a:r>
            <a:r>
              <a:rPr lang="fr-BE" sz="2600" i="1" dirty="0" err="1">
                <a:solidFill>
                  <a:schemeClr val="bg1"/>
                </a:solidFill>
              </a:rPr>
              <a:t>oeuvre</a:t>
            </a:r>
            <a:r>
              <a:rPr lang="fr-BE" sz="2600" i="1" dirty="0">
                <a:solidFill>
                  <a:schemeClr val="bg1"/>
                </a:solidFill>
              </a:rPr>
              <a:t> de Jésus-Christ. L’Esprit touche les gens en </a:t>
            </a:r>
            <a:r>
              <a:rPr lang="fr-BE" sz="2600" i="1" dirty="0" err="1">
                <a:solidFill>
                  <a:schemeClr val="bg1"/>
                </a:solidFill>
              </a:rPr>
              <a:t>oeuvrant</a:t>
            </a:r>
            <a:r>
              <a:rPr lang="fr-BE" sz="2600" i="1" dirty="0">
                <a:solidFill>
                  <a:schemeClr val="bg1"/>
                </a:solidFill>
              </a:rPr>
              <a:t> en eux, en faisant d’eux de nouveaux, de vrais humains.</a:t>
            </a:r>
            <a:r>
              <a:rPr lang="fr-BE" sz="2600" dirty="0">
                <a:solidFill>
                  <a:schemeClr val="bg1"/>
                </a:solidFill>
              </a:rPr>
              <a:t>” </a:t>
            </a:r>
            <a:endParaRPr lang="fr-BE" sz="2600" dirty="0" smtClean="0">
              <a:solidFill>
                <a:schemeClr val="bg1"/>
              </a:solidFill>
            </a:endParaRPr>
          </a:p>
          <a:p>
            <a:pPr algn="r"/>
            <a:r>
              <a:rPr lang="nl-NL" dirty="0" smtClean="0">
                <a:solidFill>
                  <a:schemeClr val="bg1"/>
                </a:solidFill>
                <a:latin typeface="Century Gothic" charset="0"/>
                <a:ea typeface="Calibri" charset="0"/>
              </a:rPr>
              <a:t>E. </a:t>
            </a:r>
            <a:r>
              <a:rPr lang="nl-NL" dirty="0" err="1" smtClean="0">
                <a:solidFill>
                  <a:schemeClr val="bg1"/>
                </a:solidFill>
                <a:latin typeface="Century Gothic" charset="0"/>
                <a:ea typeface="Calibri" charset="0"/>
              </a:rPr>
              <a:t>Flesseman</a:t>
            </a:r>
            <a:r>
              <a:rPr lang="nl-NL" dirty="0" smtClean="0">
                <a:solidFill>
                  <a:schemeClr val="bg1"/>
                </a:solidFill>
                <a:latin typeface="Century Gothic" charset="0"/>
                <a:ea typeface="Calibri" charset="0"/>
              </a:rPr>
              <a:t> </a:t>
            </a:r>
            <a:r>
              <a:rPr lang="mr-IN" dirty="0" smtClean="0">
                <a:solidFill>
                  <a:schemeClr val="bg1"/>
                </a:solidFill>
                <a:latin typeface="Century Gothic" charset="0"/>
                <a:ea typeface="Calibri" charset="0"/>
              </a:rPr>
              <a:t>–</a:t>
            </a:r>
            <a:r>
              <a:rPr lang="nl-NL" dirty="0" smtClean="0">
                <a:solidFill>
                  <a:schemeClr val="bg1"/>
                </a:solidFill>
                <a:latin typeface="Century Gothic" charset="0"/>
                <a:ea typeface="Calibri" charset="0"/>
              </a:rPr>
              <a:t> van Leer: </a:t>
            </a:r>
            <a:r>
              <a:rPr lang="nl-NL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Croire</a:t>
            </a:r>
            <a:r>
              <a:rPr lang="nl-NL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aujourd’hui</a:t>
            </a:r>
            <a:r>
              <a:rPr lang="nl-NL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, p. 117, 118</a:t>
            </a:r>
            <a:endParaRPr lang="nl-NL" dirty="0">
              <a:solidFill>
                <a:schemeClr val="bg1"/>
              </a:solidFill>
              <a:effectLst/>
              <a:latin typeface="Times New Roman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-7938"/>
            <a:ext cx="3065463" cy="18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42371" y="2467779"/>
            <a:ext cx="82295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2800" dirty="0">
                <a:solidFill>
                  <a:schemeClr val="bg1"/>
                </a:solidFill>
              </a:rPr>
              <a:t>Si Jésus est l’exemple parfait de l’être humain (la personne) animé, inspiré par l’Esprit de Dieu, qu’est-ce que cela nous enseigne concrètement</a:t>
            </a:r>
            <a:r>
              <a:rPr lang="fr-BE" sz="2800" dirty="0" smtClean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fr-BE" sz="2800" dirty="0" smtClean="0">
                <a:solidFill>
                  <a:schemeClr val="bg1"/>
                </a:solidFill>
              </a:rPr>
              <a:t>Quel </a:t>
            </a:r>
            <a:r>
              <a:rPr lang="fr-BE" sz="2800" dirty="0">
                <a:solidFill>
                  <a:schemeClr val="bg1"/>
                </a:solidFill>
              </a:rPr>
              <a:t>genre d’être humain Dieu aimerait-il que je sois? </a:t>
            </a:r>
            <a:endParaRPr lang="fr-BE" sz="2800" dirty="0" smtClean="0">
              <a:solidFill>
                <a:schemeClr val="bg1"/>
              </a:solidFill>
            </a:endParaRPr>
          </a:p>
          <a:p>
            <a:pPr lvl="0"/>
            <a:endParaRPr lang="fr-BE" sz="2800" dirty="0">
              <a:solidFill>
                <a:schemeClr val="bg1"/>
              </a:solidFill>
            </a:endParaRPr>
          </a:p>
          <a:p>
            <a:pPr lvl="0"/>
            <a:r>
              <a:rPr lang="fr-BE" sz="2800" dirty="0" smtClean="0">
                <a:solidFill>
                  <a:schemeClr val="bg1"/>
                </a:solidFill>
              </a:rPr>
              <a:t>Des </a:t>
            </a:r>
            <a:r>
              <a:rPr lang="fr-BE" sz="2800" dirty="0">
                <a:solidFill>
                  <a:schemeClr val="bg1"/>
                </a:solidFill>
              </a:rPr>
              <a:t>passages bibliques tels que Luc 4:18,19, Matthieu 12 18-21, Actes 10:37,38 peuvent nous aider à avoir une image plus claire…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04301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69913" y="5683781"/>
            <a:ext cx="7871552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nl-NL" sz="32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“Je suis </a:t>
            </a:r>
            <a:r>
              <a:rPr lang="nl-NL" sz="3200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rempli</a:t>
            </a:r>
            <a:r>
              <a:rPr lang="nl-NL" sz="32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 de force, 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nl-NL" sz="3200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j’ai</a:t>
            </a:r>
            <a:r>
              <a:rPr lang="nl-NL" sz="32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l’esprit</a:t>
            </a:r>
            <a:r>
              <a:rPr lang="nl-NL" sz="32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 du Seigneur” – </a:t>
            </a:r>
            <a:r>
              <a:rPr lang="nl-NL" sz="3200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Michée</a:t>
            </a:r>
            <a:r>
              <a:rPr lang="nl-NL" sz="32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 3:8  </a:t>
            </a:r>
            <a:endParaRPr lang="nl-NL" sz="3200" dirty="0">
              <a:solidFill>
                <a:schemeClr val="bg1"/>
              </a:solidFill>
              <a:effectLst/>
              <a:latin typeface="Times New Roman" charset="0"/>
              <a:ea typeface="Calibri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69912" y="165253"/>
            <a:ext cx="73537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 smtClean="0">
                <a:solidFill>
                  <a:schemeClr val="bg1"/>
                </a:solidFill>
              </a:rPr>
              <a:t>L’Esprit</a:t>
            </a:r>
            <a:r>
              <a:rPr lang="mr-IN" sz="4000" dirty="0" smtClean="0">
                <a:solidFill>
                  <a:schemeClr val="bg1"/>
                </a:solidFill>
              </a:rPr>
              <a:t>…</a:t>
            </a:r>
            <a:endParaRPr lang="nl-BE" sz="4000" dirty="0" smtClean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nl-BE" sz="4000" dirty="0" smtClean="0">
                <a:solidFill>
                  <a:schemeClr val="bg1"/>
                </a:solidFill>
              </a:rPr>
              <a:t>Une personne divine distincte?</a:t>
            </a:r>
          </a:p>
          <a:p>
            <a:pPr marL="571500" indent="-571500">
              <a:buFontTx/>
              <a:buChar char="-"/>
            </a:pPr>
            <a:r>
              <a:rPr lang="nl-BE" sz="4000" dirty="0" smtClean="0">
                <a:solidFill>
                  <a:schemeClr val="bg1"/>
                </a:solidFill>
              </a:rPr>
              <a:t>Une force impersonnelle?</a:t>
            </a:r>
          </a:p>
          <a:p>
            <a:pPr marL="571500" indent="-571500">
              <a:buFontTx/>
              <a:buChar char="-"/>
            </a:pPr>
            <a:r>
              <a:rPr lang="nl-BE" sz="4000" dirty="0" smtClean="0">
                <a:solidFill>
                  <a:schemeClr val="bg1"/>
                </a:solidFill>
              </a:rPr>
              <a:t>Une force agissante de Dieu?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6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-7938"/>
            <a:ext cx="3065463" cy="18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110169" y="308472"/>
            <a:ext cx="67478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Si tout dans la vie est la conséquence de forces impersonnelles (aveugles), est-ce que ça change quelque chose pour toi, </a:t>
            </a:r>
            <a:r>
              <a:rPr lang="fr-BE" sz="2800" dirty="0" smtClean="0">
                <a:solidFill>
                  <a:schemeClr val="bg1"/>
                </a:solidFill>
              </a:rPr>
              <a:t> ou </a:t>
            </a:r>
            <a:r>
              <a:rPr lang="fr-BE" sz="2800" dirty="0">
                <a:solidFill>
                  <a:schemeClr val="bg1"/>
                </a:solidFill>
              </a:rPr>
              <a:t>pas? Partage. Comment réagis-tu à des textes comme Esaïe 49:15,16 (gravé sur les mains de Dieu)/ Jean 10:3 (le bon berger appelle ses brebis par leur nom) </a:t>
            </a:r>
            <a:r>
              <a:rPr lang="fr-BE" sz="2800" dirty="0" smtClean="0">
                <a:solidFill>
                  <a:schemeClr val="bg1"/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nl-NL" sz="28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Partagez vos réflexions au sujet de la pensée rabbinique citée plus haut. Qu’est-ce que cela signifie concrètement ?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1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74262"/>
            <a:ext cx="1901959" cy="115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22" y="310462"/>
            <a:ext cx="3289300" cy="24638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568" y="532317"/>
            <a:ext cx="4460916" cy="211447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7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3511"/>
          <a:stretch/>
        </p:blipFill>
        <p:spPr>
          <a:xfrm>
            <a:off x="5109110" y="1390787"/>
            <a:ext cx="4034890" cy="330731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10169" y="3624550"/>
            <a:ext cx="87804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Pour parler de Dieu, nous </a:t>
            </a:r>
            <a:r>
              <a:rPr lang="fr-BE" sz="2800" dirty="0" smtClean="0">
                <a:solidFill>
                  <a:schemeClr val="bg1"/>
                </a:solidFill>
              </a:rPr>
              <a:t>ne			 </a:t>
            </a:r>
            <a:r>
              <a:rPr lang="fr-BE" sz="2800" dirty="0">
                <a:solidFill>
                  <a:schemeClr val="bg1"/>
                </a:solidFill>
              </a:rPr>
              <a:t>pouvons qu’utiliser des </a:t>
            </a:r>
            <a:r>
              <a:rPr lang="fr-BE" sz="2800" b="1" dirty="0">
                <a:solidFill>
                  <a:schemeClr val="bg1"/>
                </a:solidFill>
              </a:rPr>
              <a:t>mots humains</a:t>
            </a:r>
            <a:r>
              <a:rPr lang="fr-BE" sz="2800" dirty="0">
                <a:solidFill>
                  <a:schemeClr val="bg1"/>
                </a:solidFill>
              </a:rPr>
              <a:t>. Qu’est-ce que cela a comme avantages, comme limites? Parler de Dieu avec des mots humains: as-tu des exemples?</a:t>
            </a:r>
            <a:endParaRPr lang="nl-NL" sz="28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Le danger existe-t-il de faire de Dieu une sorte de </a:t>
            </a:r>
            <a:r>
              <a:rPr lang="fr-BE" sz="2800" dirty="0" err="1">
                <a:solidFill>
                  <a:schemeClr val="bg1"/>
                </a:solidFill>
              </a:rPr>
              <a:t>superhumain</a:t>
            </a:r>
            <a:r>
              <a:rPr lang="fr-BE" sz="2800" dirty="0">
                <a:solidFill>
                  <a:schemeClr val="bg1"/>
                </a:solidFill>
              </a:rPr>
              <a:t>, </a:t>
            </a:r>
            <a:r>
              <a:rPr lang="fr-BE" sz="2800" b="1" dirty="0">
                <a:solidFill>
                  <a:schemeClr val="bg1"/>
                </a:solidFill>
              </a:rPr>
              <a:t>un Dieu à notre image</a:t>
            </a:r>
            <a:r>
              <a:rPr lang="fr-BE" sz="2800" dirty="0">
                <a:solidFill>
                  <a:schemeClr val="bg1"/>
                </a:solidFill>
              </a:rPr>
              <a:t>? Qu’en penses-tu ? Comment réagis-tu ?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8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8043"/>
            <a:ext cx="4677005" cy="460536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06776" y="132202"/>
            <a:ext cx="4858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chemeClr val="bg1"/>
                </a:solidFill>
              </a:rPr>
              <a:t>La </a:t>
            </a:r>
            <a:r>
              <a:rPr lang="nl-NL" sz="5400" dirty="0" err="1" smtClean="0">
                <a:solidFill>
                  <a:schemeClr val="bg1"/>
                </a:solidFill>
              </a:rPr>
              <a:t>Trinité</a:t>
            </a:r>
            <a:r>
              <a:rPr lang="mr-IN" sz="5400" dirty="0" smtClean="0">
                <a:solidFill>
                  <a:schemeClr val="bg1"/>
                </a:solidFill>
              </a:rPr>
              <a:t>…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909" y="3803907"/>
            <a:ext cx="3306055" cy="300803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74" l="0" r="100000">
                        <a14:foregroundMark x1="71635" y1="76033" x2="88942" y2="91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5021" y="0"/>
            <a:ext cx="1732835" cy="201608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665" y="2150993"/>
            <a:ext cx="2645548" cy="217816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073750" y="6288725"/>
            <a:ext cx="2288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smtClean="0">
                <a:solidFill>
                  <a:schemeClr val="bg1"/>
                </a:solidFill>
              </a:rPr>
              <a:t>L’Egypte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249909" y="3656029"/>
            <a:ext cx="2288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</a:rPr>
              <a:t>La </a:t>
            </a:r>
            <a:r>
              <a:rPr lang="nl-NL" sz="2800" dirty="0" err="1" smtClean="0">
                <a:solidFill>
                  <a:schemeClr val="bg1"/>
                </a:solidFill>
              </a:rPr>
              <a:t>Syrie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197411" y="1844343"/>
            <a:ext cx="2288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 smtClean="0">
                <a:solidFill>
                  <a:schemeClr val="bg1"/>
                </a:solidFill>
              </a:rPr>
              <a:t>L’Hindouïsme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0622" y="5597691"/>
            <a:ext cx="57878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800" spc="-1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La </a:t>
            </a:r>
            <a:r>
              <a:rPr lang="nl-NL" sz="2800" spc="-10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sagesse</a:t>
            </a:r>
            <a:r>
              <a:rPr lang="nl-NL" sz="2800" spc="-1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‘</a:t>
            </a:r>
            <a:r>
              <a:rPr lang="nl-NL" sz="2800" spc="-10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multicolore</a:t>
            </a:r>
            <a:r>
              <a:rPr lang="nl-NL" sz="2800" spc="-1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’ de </a:t>
            </a:r>
            <a:r>
              <a:rPr lang="nl-NL" sz="2800" spc="-10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Dieu</a:t>
            </a:r>
            <a:endParaRPr lang="nl-NL" sz="2800" spc="-10" dirty="0" smtClean="0">
              <a:solidFill>
                <a:schemeClr val="bg1"/>
              </a:solidFill>
              <a:effectLst/>
              <a:latin typeface="Century Gothic" charset="0"/>
              <a:ea typeface="Calibri" charset="0"/>
              <a:cs typeface="Times New Roman" charset="0"/>
            </a:endParaRPr>
          </a:p>
          <a:p>
            <a:pPr algn="ctr"/>
            <a:r>
              <a:rPr lang="nl-NL" sz="2800" spc="-10" dirty="0" err="1" smtClean="0">
                <a:solidFill>
                  <a:schemeClr val="bg1"/>
                </a:solidFill>
                <a:latin typeface="Century Gothic" charset="0"/>
                <a:ea typeface="Calibri" charset="0"/>
                <a:cs typeface="Times New Roman" charset="0"/>
              </a:rPr>
              <a:t>Ephésiens</a:t>
            </a:r>
            <a:r>
              <a:rPr lang="nl-NL" sz="2800" spc="-10" dirty="0" smtClean="0">
                <a:solidFill>
                  <a:schemeClr val="bg1"/>
                </a:solidFill>
                <a:latin typeface="Century Gothic" charset="0"/>
                <a:ea typeface="Calibri" charset="0"/>
                <a:cs typeface="Times New Roman" charset="0"/>
              </a:rPr>
              <a:t> 3:10</a:t>
            </a:r>
            <a:r>
              <a:rPr lang="nl-NL" sz="2800" dirty="0" smtClean="0">
                <a:solidFill>
                  <a:schemeClr val="bg1"/>
                </a:solidFill>
                <a:effectLst/>
              </a:rPr>
              <a:t> 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9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334756861_3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4150" y="198303"/>
            <a:ext cx="6375093" cy="4781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3" b="100000" l="0" r="98241">
                        <a14:foregroundMark x1="15075" y1="79522" x2="34925" y2="92833"/>
                        <a14:foregroundMark x1="68090" y1="78498" x2="79146" y2="93515"/>
                        <a14:foregroundMark x1="76131" y1="83276" x2="81658" y2="95222"/>
                        <a14:foregroundMark x1="78141" y1="83959" x2="83417" y2="90102"/>
                        <a14:foregroundMark x1="83920" y1="93857" x2="84422" y2="97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3601" y="4156599"/>
            <a:ext cx="3669480" cy="2701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4" b="89914" l="1154" r="976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3601" y="-335060"/>
            <a:ext cx="2705296" cy="3610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97" b="91406" l="9896" r="958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6843" y="2230041"/>
            <a:ext cx="2515782" cy="335437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328" y="4154501"/>
            <a:ext cx="1800959" cy="255135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157" y="2077024"/>
            <a:ext cx="5651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‘</a:t>
            </a:r>
            <a:r>
              <a:rPr lang="en-US" sz="80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prosopon</a:t>
            </a:r>
            <a:r>
              <a:rPr lang="en-US" sz="8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’</a:t>
            </a:r>
          </a:p>
          <a:p>
            <a:pPr algn="r"/>
            <a:r>
              <a:rPr lang="en-US" sz="8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‘persona’</a:t>
            </a:r>
            <a:endParaRPr lang="en-US" sz="80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88169" y="5163711"/>
            <a:ext cx="2748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</a:rPr>
              <a:t>“</a:t>
            </a:r>
            <a:r>
              <a:rPr lang="nl-NL" sz="2800" i="1" dirty="0" err="1" smtClean="0">
                <a:solidFill>
                  <a:schemeClr val="bg1"/>
                </a:solidFill>
              </a:rPr>
              <a:t>Une</a:t>
            </a:r>
            <a:r>
              <a:rPr lang="nl-NL" sz="2800" i="1" dirty="0" smtClean="0">
                <a:solidFill>
                  <a:schemeClr val="bg1"/>
                </a:solidFill>
              </a:rPr>
              <a:t> </a:t>
            </a:r>
            <a:r>
              <a:rPr lang="nl-NL" sz="2800" i="1" dirty="0" err="1" smtClean="0">
                <a:solidFill>
                  <a:schemeClr val="bg1"/>
                </a:solidFill>
              </a:rPr>
              <a:t>substance</a:t>
            </a:r>
            <a:r>
              <a:rPr lang="nl-NL" sz="2800" i="1" dirty="0" smtClean="0">
                <a:solidFill>
                  <a:schemeClr val="bg1"/>
                </a:solidFill>
              </a:rPr>
              <a:t>, </a:t>
            </a:r>
            <a:r>
              <a:rPr lang="nl-NL" sz="2800" i="1" dirty="0" err="1" smtClean="0">
                <a:solidFill>
                  <a:schemeClr val="bg1"/>
                </a:solidFill>
              </a:rPr>
              <a:t>trois</a:t>
            </a:r>
            <a:r>
              <a:rPr lang="nl-NL" sz="2800" i="1" dirty="0" smtClean="0">
                <a:solidFill>
                  <a:schemeClr val="bg1"/>
                </a:solidFill>
              </a:rPr>
              <a:t> </a:t>
            </a:r>
            <a:r>
              <a:rPr lang="nl-NL" sz="2800" i="1" dirty="0" err="1" smtClean="0">
                <a:solidFill>
                  <a:schemeClr val="bg1"/>
                </a:solidFill>
              </a:rPr>
              <a:t>personnes</a:t>
            </a:r>
            <a:r>
              <a:rPr lang="nl-NL" sz="2800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nl-NL" sz="2800" dirty="0" err="1" smtClean="0">
                <a:solidFill>
                  <a:schemeClr val="bg1"/>
                </a:solidFill>
              </a:rPr>
              <a:t>Tertullien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-7938"/>
            <a:ext cx="3065463" cy="18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88134" y="0"/>
            <a:ext cx="88245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Pour les Juifs, la doctrine d’une Tri-unité est inacceptable. Leur confession de foi, </a:t>
            </a:r>
            <a:r>
              <a:rPr lang="fr-BE" sz="2800" dirty="0" smtClean="0">
                <a:solidFill>
                  <a:schemeClr val="bg1"/>
                </a:solidFill>
              </a:rPr>
              <a:t>		              le </a:t>
            </a:r>
            <a:r>
              <a:rPr lang="fr-BE" sz="2800" dirty="0">
                <a:solidFill>
                  <a:schemeClr val="bg1"/>
                </a:solidFill>
              </a:rPr>
              <a:t>SHEMA ISRAEL (</a:t>
            </a:r>
            <a:r>
              <a:rPr lang="fr-BE" sz="2800" dirty="0" err="1">
                <a:solidFill>
                  <a:schemeClr val="bg1"/>
                </a:solidFill>
              </a:rPr>
              <a:t>Deut</a:t>
            </a:r>
            <a:r>
              <a:rPr lang="fr-BE" sz="2800" dirty="0">
                <a:solidFill>
                  <a:schemeClr val="bg1"/>
                </a:solidFill>
              </a:rPr>
              <a:t> 6), insiste sur </a:t>
            </a:r>
            <a:r>
              <a:rPr lang="fr-BE" sz="2800" dirty="0" smtClean="0">
                <a:solidFill>
                  <a:schemeClr val="bg1"/>
                </a:solidFill>
              </a:rPr>
              <a:t>		  </a:t>
            </a:r>
            <a:r>
              <a:rPr lang="fr-BE" sz="2800" b="1" dirty="0" smtClean="0">
                <a:solidFill>
                  <a:schemeClr val="bg1"/>
                </a:solidFill>
              </a:rPr>
              <a:t>l</a:t>
            </a:r>
            <a:r>
              <a:rPr lang="fr-BE" sz="2800" b="1" dirty="0">
                <a:solidFill>
                  <a:schemeClr val="bg1"/>
                </a:solidFill>
              </a:rPr>
              <a:t>’’UNITÉ’ de Dieu ou le fait d’’ÊTRE UN</a:t>
            </a:r>
            <a:r>
              <a:rPr lang="fr-BE" sz="2800" dirty="0">
                <a:solidFill>
                  <a:schemeClr val="bg1"/>
                </a:solidFill>
              </a:rPr>
              <a:t>’. </a:t>
            </a:r>
            <a:r>
              <a:rPr lang="fr-BE" sz="2800" dirty="0" smtClean="0">
                <a:solidFill>
                  <a:schemeClr val="bg1"/>
                </a:solidFill>
              </a:rPr>
              <a:t>	            Comment </a:t>
            </a:r>
            <a:r>
              <a:rPr lang="fr-BE" sz="2800" dirty="0">
                <a:solidFill>
                  <a:schemeClr val="bg1"/>
                </a:solidFill>
              </a:rPr>
              <a:t>vois-tu cela </a:t>
            </a:r>
            <a:r>
              <a:rPr lang="fr-BE" sz="2800" dirty="0" smtClean="0">
                <a:solidFill>
                  <a:schemeClr val="bg1"/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nl-NL" sz="28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Un seul et même Dieu qui joue </a:t>
            </a:r>
            <a:r>
              <a:rPr lang="fr-BE" sz="2800" b="1" dirty="0">
                <a:solidFill>
                  <a:schemeClr val="bg1"/>
                </a:solidFill>
              </a:rPr>
              <a:t>divers rôles</a:t>
            </a:r>
            <a:r>
              <a:rPr lang="fr-BE" sz="2800" dirty="0">
                <a:solidFill>
                  <a:schemeClr val="bg1"/>
                </a:solidFill>
              </a:rPr>
              <a:t>: comment cela peut-il s’exprimer concrètement</a:t>
            </a:r>
            <a:r>
              <a:rPr lang="fr-BE" sz="2800" dirty="0" smtClean="0">
                <a:solidFill>
                  <a:schemeClr val="bg1"/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nl-NL" sz="28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Parfois on utilise </a:t>
            </a:r>
            <a:r>
              <a:rPr lang="fr-BE" sz="2800" b="1" dirty="0">
                <a:solidFill>
                  <a:schemeClr val="bg1"/>
                </a:solidFill>
              </a:rPr>
              <a:t>l’image de l’eau</a:t>
            </a:r>
            <a:r>
              <a:rPr lang="fr-BE" sz="2800" dirty="0">
                <a:solidFill>
                  <a:schemeClr val="bg1"/>
                </a:solidFill>
              </a:rPr>
              <a:t> qui apparaît sous 3 formes: eau-glace-vapeur. Ou celle de 3 petites flammes qui, une fois réunies, n’en font plus qu’une seule. Ces images sont-elles utiles? Si oui, que t’enseignent-elles concrètement?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9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06282">
            <a:off x="4133306" y="-1399320"/>
            <a:ext cx="4852035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0225"/>
            <a:ext cx="4781320" cy="505777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732183" y="1089779"/>
            <a:ext cx="6114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BE" sz="2600" dirty="0">
                <a:solidFill>
                  <a:schemeClr val="bg1"/>
                </a:solidFill>
              </a:rPr>
              <a:t>“</a:t>
            </a:r>
            <a:r>
              <a:rPr lang="fr-BE" sz="2600" dirty="0">
                <a:solidFill>
                  <a:srgbClr val="FFFF00"/>
                </a:solidFill>
              </a:rPr>
              <a:t>L’</a:t>
            </a:r>
            <a:r>
              <a:rPr lang="fr-BE" sz="2600" b="1" dirty="0">
                <a:solidFill>
                  <a:srgbClr val="FFFF00"/>
                </a:solidFill>
              </a:rPr>
              <a:t>Esprit</a:t>
            </a:r>
            <a:r>
              <a:rPr lang="fr-BE" sz="2600" b="1" dirty="0">
                <a:solidFill>
                  <a:schemeClr val="bg1"/>
                </a:solidFill>
              </a:rPr>
              <a:t> </a:t>
            </a:r>
            <a:r>
              <a:rPr lang="fr-BE" sz="2600" dirty="0">
                <a:solidFill>
                  <a:schemeClr val="bg1"/>
                </a:solidFill>
              </a:rPr>
              <a:t>lui-même rend témoignage à </a:t>
            </a:r>
            <a:r>
              <a:rPr lang="fr-BE" sz="2600" b="1" dirty="0">
                <a:solidFill>
                  <a:srgbClr val="FFFF00"/>
                </a:solidFill>
              </a:rPr>
              <a:t>notre esprit</a:t>
            </a:r>
            <a:r>
              <a:rPr lang="fr-BE" sz="2600" dirty="0">
                <a:solidFill>
                  <a:schemeClr val="bg1"/>
                </a:solidFill>
              </a:rPr>
              <a:t> que nous sommes enfants de Dieu.” </a:t>
            </a:r>
            <a:r>
              <a:rPr lang="nl-NL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  </a:t>
            </a:r>
          </a:p>
          <a:p>
            <a:pPr algn="r">
              <a:spcAft>
                <a:spcPts val="0"/>
              </a:spcAft>
            </a:pPr>
            <a:r>
              <a:rPr lang="nl-NL" sz="20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(</a:t>
            </a:r>
            <a:r>
              <a:rPr lang="nl-NL" sz="2000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Rom</a:t>
            </a:r>
            <a:r>
              <a:rPr lang="nl-NL" sz="20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 8:16)</a:t>
            </a:r>
            <a:endParaRPr lang="nl-NL" sz="2000" dirty="0">
              <a:solidFill>
                <a:schemeClr val="bg1"/>
              </a:solidFill>
              <a:effectLst/>
              <a:latin typeface="Times New Roman" charset="0"/>
              <a:ea typeface="Calibri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41523" y="132202"/>
            <a:ext cx="8505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 smtClean="0">
                <a:solidFill>
                  <a:schemeClr val="bg1"/>
                </a:solidFill>
              </a:rPr>
              <a:t>L’Esprit de Dieu</a:t>
            </a:r>
            <a:r>
              <a:rPr lang="mr-IN" sz="5400" dirty="0" smtClean="0">
                <a:solidFill>
                  <a:schemeClr val="bg1"/>
                </a:solidFill>
              </a:rPr>
              <a:t>…</a:t>
            </a:r>
            <a:r>
              <a:rPr lang="nl-BE" sz="5400" dirty="0" smtClean="0">
                <a:solidFill>
                  <a:schemeClr val="bg1"/>
                </a:solidFill>
              </a:rPr>
              <a:t> notre esprit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362680" y="281679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nl-NL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“</a:t>
            </a:r>
            <a:r>
              <a:rPr lang="fr-BE" sz="2600" dirty="0">
                <a:solidFill>
                  <a:schemeClr val="bg1"/>
                </a:solidFill>
              </a:rPr>
              <a:t>Crée en moi un </a:t>
            </a:r>
            <a:r>
              <a:rPr lang="fr-BE" sz="2600" dirty="0" err="1">
                <a:solidFill>
                  <a:schemeClr val="bg1"/>
                </a:solidFill>
              </a:rPr>
              <a:t>coeur</a:t>
            </a:r>
            <a:r>
              <a:rPr lang="fr-BE" sz="2600" dirty="0">
                <a:solidFill>
                  <a:schemeClr val="bg1"/>
                </a:solidFill>
              </a:rPr>
              <a:t> pur, ô Dieu, </a:t>
            </a:r>
            <a:r>
              <a:rPr lang="fr-BE" sz="2600" b="1" dirty="0">
                <a:solidFill>
                  <a:srgbClr val="FFFF00"/>
                </a:solidFill>
              </a:rPr>
              <a:t>rends à nouveau le souffle</a:t>
            </a:r>
            <a:r>
              <a:rPr lang="fr-BE" sz="2600" dirty="0">
                <a:solidFill>
                  <a:srgbClr val="FFFF00"/>
                </a:solidFill>
              </a:rPr>
              <a:t> </a:t>
            </a:r>
            <a:r>
              <a:rPr lang="fr-BE" sz="2600" dirty="0">
                <a:solidFill>
                  <a:schemeClr val="bg1"/>
                </a:solidFill>
              </a:rPr>
              <a:t>sûr en moi. Ne me rejette pas loin de ta face, </a:t>
            </a:r>
            <a:r>
              <a:rPr lang="fr-BE" sz="2600" b="1" dirty="0">
                <a:solidFill>
                  <a:srgbClr val="FFFF00"/>
                </a:solidFill>
              </a:rPr>
              <a:t>ne me prends pas ton souffle sacré</a:t>
            </a:r>
            <a:r>
              <a:rPr lang="fr-BE" sz="2600" dirty="0">
                <a:solidFill>
                  <a:srgbClr val="FFFF00"/>
                </a:solidFill>
              </a:rPr>
              <a:t>.</a:t>
            </a:r>
            <a:r>
              <a:rPr lang="fr-BE" sz="2600" dirty="0">
                <a:solidFill>
                  <a:schemeClr val="bg1"/>
                </a:solidFill>
              </a:rPr>
              <a:t> Rends-moi la gaieté de ton salut, et </a:t>
            </a:r>
            <a:r>
              <a:rPr lang="fr-BE" sz="2600" b="1" dirty="0">
                <a:solidFill>
                  <a:srgbClr val="FFFF00"/>
                </a:solidFill>
              </a:rPr>
              <a:t>qu’un souffle généreux me soutienne</a:t>
            </a:r>
            <a:r>
              <a:rPr lang="fr-BE" sz="2600" dirty="0" smtClean="0">
                <a:solidFill>
                  <a:schemeClr val="bg1"/>
                </a:solidFill>
              </a:rPr>
              <a:t>. » </a:t>
            </a:r>
            <a:r>
              <a:rPr lang="nl-NL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(</a:t>
            </a:r>
            <a:r>
              <a:rPr lang="nl-NL" sz="2600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Psume</a:t>
            </a:r>
            <a:r>
              <a:rPr lang="nl-NL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 51:10-12)</a:t>
            </a:r>
            <a:endParaRPr lang="nl-NL" sz="2600" dirty="0">
              <a:solidFill>
                <a:schemeClr val="bg1"/>
              </a:solidFill>
              <a:effectLst/>
              <a:latin typeface="Times New Roman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-7938"/>
            <a:ext cx="3065463" cy="18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209321" y="1410160"/>
            <a:ext cx="66927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Dieu qui veut parler à (interpeller) notre esprit par son Esprit… Qu’est-ce que cela signifie concrètement? Qu’est-ce que cela suggère ? Comment pouvons-nous être interpellés ? Comment as-tu déjà vécu cela</a:t>
            </a:r>
            <a:r>
              <a:rPr lang="fr-BE" sz="2800" dirty="0" smtClean="0">
                <a:solidFill>
                  <a:schemeClr val="bg1"/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nl-NL" sz="28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Que demande David précisément dans le Psaume 51? De quoi avait-il besoin? T’es-tu déjà senti(e) comme David ? Où et comment as-tu trouvé de l’aide ?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493</Words>
  <Application>Microsoft Macintosh PowerPoint</Application>
  <PresentationFormat>Diavoorstelling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Calibri</vt:lpstr>
      <vt:lpstr>Calibri Light</vt:lpstr>
      <vt:lpstr>Century Gothic</vt:lpstr>
      <vt:lpstr>Mangal</vt:lpstr>
      <vt:lpstr>Times New Roman</vt:lpstr>
      <vt:lpstr>Arial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Delameillieure</dc:creator>
  <cp:lastModifiedBy>Johan Delameillieure</cp:lastModifiedBy>
  <cp:revision>14</cp:revision>
  <dcterms:created xsi:type="dcterms:W3CDTF">2017-01-20T07:19:43Z</dcterms:created>
  <dcterms:modified xsi:type="dcterms:W3CDTF">2017-01-20T11:14:32Z</dcterms:modified>
</cp:coreProperties>
</file>