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1"/>
  </p:sldMasterIdLst>
  <p:sldIdLst>
    <p:sldId id="256" r:id="rId2"/>
    <p:sldId id="257" r:id="rId3"/>
    <p:sldId id="258" r:id="rId4"/>
    <p:sldId id="259" r:id="rId5"/>
    <p:sldId id="260" r:id="rId6"/>
    <p:sldId id="261" r:id="rId7"/>
    <p:sldId id="262" r:id="rId8"/>
    <p:sldId id="263"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40" d="100"/>
          <a:sy n="140" d="100"/>
        </p:scale>
        <p:origin x="21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nl-NL" smtClean="0"/>
              <a:t>Klik om de stijl te bewerken</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278871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49409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638447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6373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849732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3" name="Date Placeholder 2"/>
          <p:cNvSpPr>
            <a:spLocks noGrp="1"/>
          </p:cNvSpPr>
          <p:nvPr>
            <p:ph type="dt" sz="half" idx="10"/>
          </p:nvPr>
        </p:nvSpPr>
        <p:spPr/>
        <p:txBody>
          <a:bodyPr/>
          <a:lstStyle/>
          <a:p>
            <a:fld id="{48A87A34-81AB-432B-8DAE-1953F412C126}" type="datetimeFigureOut">
              <a:rPr lang="en-US" smtClean="0"/>
              <a:t>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170232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3" name="Date Placeholder 2"/>
          <p:cNvSpPr>
            <a:spLocks noGrp="1"/>
          </p:cNvSpPr>
          <p:nvPr>
            <p:ph type="dt" sz="half" idx="10"/>
          </p:nvPr>
        </p:nvSpPr>
        <p:spPr/>
        <p:txBody>
          <a:bodyPr/>
          <a:lstStyle/>
          <a:p>
            <a:fld id="{48A87A34-81AB-432B-8DAE-1953F412C126}" type="datetimeFigureOut">
              <a:rPr lang="en-US" smtClean="0"/>
              <a:t>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598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886588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29503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301388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32313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4273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38327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25253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23152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00066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E36636D-D922-432D-A958-524484B5923D}" type="datetimeFigureOut">
              <a:rPr lang="en-US" smtClean="0"/>
              <a:pPr/>
              <a:t>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31826845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smtClean="0"/>
              <a:pPr/>
              <a:t>2/6/17</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2008576630"/>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56303" y="0"/>
            <a:ext cx="7080026" cy="1828801"/>
          </a:xfrm>
        </p:spPr>
        <p:txBody>
          <a:bodyPr/>
          <a:lstStyle/>
          <a:p>
            <a:r>
              <a:rPr lang="nl-NL" dirty="0" err="1" smtClean="0"/>
              <a:t>L’Esprit</a:t>
            </a:r>
            <a:r>
              <a:rPr lang="nl-NL" dirty="0" smtClean="0"/>
              <a:t> </a:t>
            </a:r>
            <a:br>
              <a:rPr lang="nl-NL" dirty="0" smtClean="0"/>
            </a:br>
            <a:r>
              <a:rPr lang="nl-NL" dirty="0" smtClean="0"/>
              <a:t>et </a:t>
            </a:r>
            <a:r>
              <a:rPr lang="nl-NL" dirty="0" err="1" smtClean="0"/>
              <a:t>une</a:t>
            </a:r>
            <a:r>
              <a:rPr lang="nl-NL" dirty="0" smtClean="0"/>
              <a:t> </a:t>
            </a:r>
            <a:r>
              <a:rPr lang="nl-NL" dirty="0" err="1" smtClean="0"/>
              <a:t>vie</a:t>
            </a:r>
            <a:r>
              <a:rPr lang="nl-NL" dirty="0" smtClean="0"/>
              <a:t> </a:t>
            </a:r>
            <a:r>
              <a:rPr lang="nl-NL" dirty="0" err="1" smtClean="0"/>
              <a:t>sainte</a:t>
            </a:r>
            <a:endParaRPr lang="nl-NL" dirty="0"/>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5716" y="1828801"/>
            <a:ext cx="6554260" cy="4890742"/>
          </a:xfrm>
          <a:prstGeom prst="rect">
            <a:avLst/>
          </a:prstGeom>
        </p:spPr>
      </p:pic>
    </p:spTree>
    <p:extLst>
      <p:ext uri="{BB962C8B-B14F-4D97-AF65-F5344CB8AC3E}">
        <p14:creationId xmlns:p14="http://schemas.microsoft.com/office/powerpoint/2010/main" val="3120305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6259" y="4016188"/>
            <a:ext cx="2469271" cy="1503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0" y="4386953"/>
            <a:ext cx="7511303" cy="2605517"/>
          </a:xfrm>
        </p:spPr>
        <p:txBody>
          <a:bodyPr>
            <a:noAutofit/>
          </a:bodyPr>
          <a:lstStyle/>
          <a:p>
            <a:pPr lvl="0"/>
            <a:r>
              <a:rPr lang="fr-BE" sz="2800" dirty="0">
                <a:effectLst/>
              </a:rPr>
              <a:t>Si tu es assuré de ton salut, quel rôle la sainteté joue-t-elle dans ta vie? Si tu sais déjà que tu es sauvé(e), pourquoi vouloir quand même mener la meilleure vie possible ?</a:t>
            </a:r>
            <a:endParaRPr lang="nl-NL" sz="2800" dirty="0">
              <a:effectLst/>
            </a:endParaRPr>
          </a:p>
        </p:txBody>
      </p:sp>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9906" y="0"/>
            <a:ext cx="3958433" cy="2953755"/>
          </a:xfrm>
          <a:prstGeom prst="rect">
            <a:avLst/>
          </a:prstGeom>
          <a:effectLst>
            <a:reflection blurRad="6350" stA="52000" endA="300" endPos="35000" dir="5400000" sy="-100000" algn="bl" rotWithShape="0"/>
          </a:effectLst>
        </p:spPr>
      </p:pic>
      <p:sp>
        <p:nvSpPr>
          <p:cNvPr id="2" name="Rechthoek 1"/>
          <p:cNvSpPr/>
          <p:nvPr/>
        </p:nvSpPr>
        <p:spPr>
          <a:xfrm>
            <a:off x="118219" y="175840"/>
            <a:ext cx="4731687" cy="2677656"/>
          </a:xfrm>
          <a:prstGeom prst="rect">
            <a:avLst/>
          </a:prstGeom>
        </p:spPr>
        <p:txBody>
          <a:bodyPr wrap="square">
            <a:spAutoFit/>
          </a:bodyPr>
          <a:lstStyle/>
          <a:p>
            <a:pPr>
              <a:spcAft>
                <a:spcPts val="0"/>
              </a:spcAft>
            </a:pPr>
            <a:r>
              <a:rPr lang="fr-BE" sz="2400" dirty="0">
                <a:latin typeface="Century Gothic" charset="0"/>
                <a:ea typeface="Calibri" charset="0"/>
                <a:cs typeface="Times New Roman" charset="0"/>
              </a:rPr>
              <a:t>“C’est par la grâce que vous êtes sauvés au moyen de la foi. Cela ne vient pas de vous, c’est un don de Dieu. Ce n’est pas en vertu des œuvres, pour que personne ne puisse faire le fier. ” </a:t>
            </a:r>
            <a:r>
              <a:rPr lang="nl-BE" sz="2400" dirty="0">
                <a:latin typeface="Century Gothic" charset="0"/>
                <a:ea typeface="Calibri" charset="0"/>
                <a:cs typeface="Times New Roman" charset="0"/>
              </a:rPr>
              <a:t>(Éphésiens 2:8-9)</a:t>
            </a:r>
            <a:endParaRPr lang="nl-NL" sz="2400" dirty="0">
              <a:effectLst/>
              <a:latin typeface="Century Gothic" charset="0"/>
              <a:ea typeface="Calibri" charset="0"/>
              <a:cs typeface="Times New Roman" charset="0"/>
            </a:endParaRPr>
          </a:p>
        </p:txBody>
      </p:sp>
    </p:spTree>
    <p:extLst>
      <p:ext uri="{BB962C8B-B14F-4D97-AF65-F5344CB8AC3E}">
        <p14:creationId xmlns:p14="http://schemas.microsoft.com/office/powerpoint/2010/main" val="142879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46638" y="215152"/>
            <a:ext cx="6004030" cy="970450"/>
          </a:xfrm>
        </p:spPr>
        <p:txBody>
          <a:bodyPr/>
          <a:lstStyle/>
          <a:p>
            <a:r>
              <a:rPr lang="nl-NL" dirty="0" smtClean="0"/>
              <a:t>À part</a:t>
            </a:r>
            <a:endParaRPr lang="nl-NL" dirty="0"/>
          </a:p>
        </p:txBody>
      </p:sp>
      <p:sp>
        <p:nvSpPr>
          <p:cNvPr id="3" name="Tijdelijke aanduiding voor inhoud 2"/>
          <p:cNvSpPr>
            <a:spLocks noGrp="1"/>
          </p:cNvSpPr>
          <p:nvPr>
            <p:ph idx="1"/>
          </p:nvPr>
        </p:nvSpPr>
        <p:spPr>
          <a:xfrm>
            <a:off x="2446638" y="1266286"/>
            <a:ext cx="6598750" cy="4627161"/>
          </a:xfrm>
        </p:spPr>
        <p:txBody>
          <a:bodyPr>
            <a:noAutofit/>
          </a:bodyPr>
          <a:lstStyle/>
          <a:p>
            <a:r>
              <a:rPr lang="nl-BE" sz="2800" dirty="0" smtClean="0">
                <a:effectLst/>
              </a:rPr>
              <a:t>“</a:t>
            </a:r>
            <a:r>
              <a:rPr lang="fr-BE" sz="2800" dirty="0" smtClean="0">
                <a:effectLst/>
              </a:rPr>
              <a:t>Car </a:t>
            </a:r>
            <a:r>
              <a:rPr lang="fr-BE" sz="2800" dirty="0">
                <a:effectLst/>
              </a:rPr>
              <a:t>tu es un peuple </a:t>
            </a:r>
            <a:r>
              <a:rPr lang="fr-BE" sz="2800" dirty="0">
                <a:solidFill>
                  <a:srgbClr val="FFFF00"/>
                </a:solidFill>
                <a:effectLst/>
              </a:rPr>
              <a:t>saint</a:t>
            </a:r>
            <a:r>
              <a:rPr lang="fr-BE" sz="2800" dirty="0">
                <a:effectLst/>
              </a:rPr>
              <a:t> pour le SEIGNEUR, ton Dieu; le SEIGNEUR, ton Dieu, t’a </a:t>
            </a:r>
            <a:r>
              <a:rPr lang="fr-BE" sz="2800" dirty="0">
                <a:solidFill>
                  <a:srgbClr val="FF886B"/>
                </a:solidFill>
                <a:effectLst/>
              </a:rPr>
              <a:t>choisi</a:t>
            </a:r>
            <a:r>
              <a:rPr lang="fr-BE" sz="2800" dirty="0">
                <a:effectLst/>
              </a:rPr>
              <a:t> pour que tu sois son bien propre parmi tous les peuples de la terre.” </a:t>
            </a:r>
            <a:r>
              <a:rPr lang="nl-BE" sz="2800" dirty="0" smtClean="0">
                <a:effectLst/>
              </a:rPr>
              <a:t>(Deuteronome </a:t>
            </a:r>
            <a:r>
              <a:rPr lang="nl-BE" sz="2800" dirty="0">
                <a:effectLst/>
              </a:rPr>
              <a:t>7:6</a:t>
            </a:r>
            <a:r>
              <a:rPr lang="nl-BE" sz="2800" dirty="0" smtClean="0">
                <a:effectLst/>
              </a:rPr>
              <a:t>)</a:t>
            </a:r>
            <a:br>
              <a:rPr lang="nl-BE" sz="2800" dirty="0" smtClean="0">
                <a:effectLst/>
              </a:rPr>
            </a:br>
            <a:r>
              <a:rPr lang="nl-BE" sz="2800" b="1" dirty="0" smtClean="0">
                <a:solidFill>
                  <a:srgbClr val="FFFF00"/>
                </a:solidFill>
                <a:effectLst/>
              </a:rPr>
              <a:t>qadosh – mis à part</a:t>
            </a:r>
          </a:p>
          <a:p>
            <a:r>
              <a:rPr lang="fr-BE" sz="2800" dirty="0">
                <a:effectLst/>
              </a:rPr>
              <a:t>“En lui Dieu nous a </a:t>
            </a:r>
            <a:r>
              <a:rPr lang="fr-BE" sz="2800" dirty="0">
                <a:solidFill>
                  <a:srgbClr val="FF886B"/>
                </a:solidFill>
                <a:effectLst/>
              </a:rPr>
              <a:t>élus</a:t>
            </a:r>
            <a:r>
              <a:rPr lang="fr-BE" sz="2800" dirty="0">
                <a:effectLst/>
              </a:rPr>
              <a:t> avant la fondation du monde, pour que nous soyons </a:t>
            </a:r>
            <a:r>
              <a:rPr lang="fr-BE" sz="2800" dirty="0">
                <a:solidFill>
                  <a:srgbClr val="FFFF00"/>
                </a:solidFill>
                <a:effectLst/>
              </a:rPr>
              <a:t>saints</a:t>
            </a:r>
            <a:r>
              <a:rPr lang="fr-BE" sz="2800" dirty="0">
                <a:effectLst/>
              </a:rPr>
              <a:t> et irrépréhensibles devant lui." </a:t>
            </a:r>
            <a:r>
              <a:rPr lang="nl-BE" sz="2800" dirty="0" smtClean="0">
                <a:effectLst/>
              </a:rPr>
              <a:t>(Ephésiens </a:t>
            </a:r>
            <a:r>
              <a:rPr lang="nl-BE" sz="2800" dirty="0">
                <a:effectLst/>
              </a:rPr>
              <a:t>1:4</a:t>
            </a:r>
            <a:r>
              <a:rPr lang="nl-BE" sz="2800" dirty="0" smtClean="0">
                <a:effectLst/>
              </a:rPr>
              <a:t>)</a:t>
            </a:r>
            <a:br>
              <a:rPr lang="nl-BE" sz="2800" dirty="0" smtClean="0">
                <a:effectLst/>
              </a:rPr>
            </a:br>
            <a:r>
              <a:rPr lang="nl-BE" sz="2800" b="1" dirty="0" smtClean="0">
                <a:solidFill>
                  <a:srgbClr val="FFFF00"/>
                </a:solidFill>
                <a:effectLst/>
              </a:rPr>
              <a:t>hagio – mis à part</a:t>
            </a:r>
            <a:endParaRPr lang="nl-NL" sz="2800" b="1" dirty="0">
              <a:solidFill>
                <a:srgbClr val="FFFF00"/>
              </a:solidFill>
              <a:effectLst/>
            </a:endParaRPr>
          </a:p>
          <a:p>
            <a:endParaRPr lang="nl-NL" sz="2800" dirty="0"/>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400" y="215152"/>
            <a:ext cx="2104282" cy="620283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083766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551250" lvl="0" indent="-514350">
              <a:buFont typeface="+mj-lt"/>
              <a:buAutoNum type="arabicPeriod"/>
            </a:pPr>
            <a:r>
              <a:rPr lang="fr-BE" sz="2800" dirty="0">
                <a:effectLst/>
              </a:rPr>
              <a:t>Que signifie le mot 'saint' pour toi ?  Quelles images te viennent à l'esprit ?  Sont-elles positives ou négatives ?  Pourquoi ? </a:t>
            </a:r>
            <a:endParaRPr lang="nl-NL" sz="2800" dirty="0">
              <a:effectLst/>
            </a:endParaRPr>
          </a:p>
          <a:p>
            <a:pPr marL="551250" lvl="0" indent="-514350">
              <a:buFont typeface="+mj-lt"/>
              <a:buAutoNum type="arabicPeriod"/>
            </a:pPr>
            <a:r>
              <a:rPr lang="fr-BE" sz="2800" dirty="0">
                <a:effectLst/>
              </a:rPr>
              <a:t>Comment se sent-on quand sa vie est mise à part ?  N'avons-nous pas plus tendance à "vouloir appartenir à" plutôt qu'à être différents des autres ?  Est-ce aussi valable pour la foi ?</a:t>
            </a:r>
            <a:endParaRPr lang="nl-NL" sz="2800" dirty="0">
              <a:effectLst/>
            </a:endParaRPr>
          </a:p>
          <a:p>
            <a:pPr marL="551250" indent="-514350">
              <a:buFont typeface="+mj-lt"/>
              <a:buAutoNum type="arabicPeriod"/>
            </a:pPr>
            <a:endParaRPr lang="nl-NL" sz="2800" dirty="0"/>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14565" y="0"/>
            <a:ext cx="2684423" cy="1634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646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2540" y="609600"/>
            <a:ext cx="5938128" cy="970450"/>
          </a:xfrm>
        </p:spPr>
        <p:txBody>
          <a:bodyPr/>
          <a:lstStyle/>
          <a:p>
            <a:r>
              <a:rPr lang="nl-NL" dirty="0" smtClean="0"/>
              <a:t>Différent des </a:t>
            </a:r>
            <a:r>
              <a:rPr lang="nl-NL" dirty="0" err="1" smtClean="0"/>
              <a:t>autres</a:t>
            </a:r>
            <a:r>
              <a:rPr lang="nl-NL" dirty="0" smtClean="0"/>
              <a:t>?</a:t>
            </a:r>
            <a:endParaRPr lang="nl-NL" dirty="0"/>
          </a:p>
        </p:txBody>
      </p:sp>
      <p:sp>
        <p:nvSpPr>
          <p:cNvPr id="3" name="Tijdelijke aanduiding voor inhoud 2"/>
          <p:cNvSpPr>
            <a:spLocks noGrp="1"/>
          </p:cNvSpPr>
          <p:nvPr>
            <p:ph idx="1"/>
          </p:nvPr>
        </p:nvSpPr>
        <p:spPr>
          <a:xfrm>
            <a:off x="2348753" y="1732450"/>
            <a:ext cx="6553199" cy="4058751"/>
          </a:xfrm>
        </p:spPr>
        <p:txBody>
          <a:bodyPr>
            <a:normAutofit lnSpcReduction="10000"/>
          </a:bodyPr>
          <a:lstStyle/>
          <a:p>
            <a:r>
              <a:rPr lang="fr-BE" dirty="0">
                <a:effectLst/>
              </a:rPr>
              <a:t>Vous ne ferez point ce qui se fait dans le pays d’Égypte où vous avez habité, et vous ne ferez point ce qui se fait dans le pays de Canaan où je vous mène : vous ne suivrez point leurs usages.”</a:t>
            </a:r>
            <a:r>
              <a:rPr lang="nl-NL" dirty="0">
                <a:effectLst/>
              </a:rPr>
              <a:t> </a:t>
            </a:r>
            <a:r>
              <a:rPr lang="nl-BE" dirty="0" smtClean="0">
                <a:effectLst/>
              </a:rPr>
              <a:t>(Levitique 18:3)</a:t>
            </a:r>
          </a:p>
          <a:p>
            <a:r>
              <a:rPr lang="nl-BE" dirty="0" smtClean="0">
                <a:effectLst/>
              </a:rPr>
              <a:t>“</a:t>
            </a:r>
            <a:r>
              <a:rPr lang="fr-BE" dirty="0">
                <a:effectLst/>
              </a:rPr>
              <a:t>l'homme qui les mettra en pratique vivra par elles</a:t>
            </a:r>
            <a:r>
              <a:rPr lang="nl-NL" dirty="0">
                <a:effectLst/>
              </a:rPr>
              <a:t> </a:t>
            </a:r>
            <a:r>
              <a:rPr lang="nl-BE" dirty="0" smtClean="0">
                <a:effectLst/>
              </a:rPr>
              <a:t>” (Levitique 18:5)</a:t>
            </a:r>
          </a:p>
          <a:p>
            <a:r>
              <a:rPr lang="fr-BE" dirty="0">
                <a:effectLst/>
              </a:rPr>
              <a:t>"Vous serez saints, car moi, le SEIGNEUR (YHWH), votre Dieu, je suis saint." </a:t>
            </a:r>
            <a:r>
              <a:rPr lang="nl-BE" dirty="0" smtClean="0">
                <a:effectLst/>
              </a:rPr>
              <a:t>(Levitique 19:1)</a:t>
            </a:r>
          </a:p>
          <a:p>
            <a:endParaRPr lang="nl-NL" dirty="0" smtClean="0"/>
          </a:p>
          <a:p>
            <a:pPr marL="36900" indent="0">
              <a:buNone/>
            </a:pPr>
            <a:r>
              <a:rPr lang="nl-NL" sz="2400" dirty="0" err="1" smtClean="0">
                <a:solidFill>
                  <a:srgbClr val="FFFF00"/>
                </a:solidFill>
              </a:rPr>
              <a:t>Comment</a:t>
            </a:r>
            <a:r>
              <a:rPr lang="nl-NL" sz="2400" dirty="0" smtClean="0">
                <a:solidFill>
                  <a:srgbClr val="FFFF00"/>
                </a:solidFill>
              </a:rPr>
              <a:t> </a:t>
            </a:r>
            <a:r>
              <a:rPr lang="nl-NL" sz="2400" dirty="0" err="1" smtClean="0">
                <a:solidFill>
                  <a:srgbClr val="FFFF00"/>
                </a:solidFill>
              </a:rPr>
              <a:t>transposer</a:t>
            </a:r>
            <a:r>
              <a:rPr lang="nl-NL" sz="2400" dirty="0" smtClean="0">
                <a:solidFill>
                  <a:srgbClr val="FFFF00"/>
                </a:solidFill>
              </a:rPr>
              <a:t> </a:t>
            </a:r>
            <a:r>
              <a:rPr lang="nl-NL" sz="2400" dirty="0" err="1" smtClean="0">
                <a:solidFill>
                  <a:srgbClr val="FFFF00"/>
                </a:solidFill>
              </a:rPr>
              <a:t>Lévitique</a:t>
            </a:r>
            <a:r>
              <a:rPr lang="nl-NL" sz="2400" dirty="0" smtClean="0">
                <a:solidFill>
                  <a:srgbClr val="FFFF00"/>
                </a:solidFill>
              </a:rPr>
              <a:t> 19 			     vers </a:t>
            </a:r>
            <a:r>
              <a:rPr lang="nl-NL" sz="2400" dirty="0" err="1" smtClean="0">
                <a:solidFill>
                  <a:srgbClr val="FFFF00"/>
                </a:solidFill>
              </a:rPr>
              <a:t>aujourd’hui</a:t>
            </a:r>
            <a:r>
              <a:rPr lang="nl-NL" sz="2400" dirty="0" smtClean="0">
                <a:solidFill>
                  <a:srgbClr val="FFFF00"/>
                </a:solidFill>
              </a:rPr>
              <a:t>?</a:t>
            </a:r>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434" y="609600"/>
            <a:ext cx="1746260" cy="527795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391093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33525" y="0"/>
            <a:ext cx="3065463" cy="1866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354953" y="1655625"/>
            <a:ext cx="7511303" cy="4058751"/>
          </a:xfrm>
        </p:spPr>
        <p:txBody>
          <a:bodyPr>
            <a:noAutofit/>
          </a:bodyPr>
          <a:lstStyle/>
          <a:p>
            <a:pPr marL="494100" lvl="0" indent="-457200">
              <a:buFont typeface="+mj-lt"/>
              <a:buAutoNum type="arabicPeriod"/>
            </a:pPr>
            <a:r>
              <a:rPr lang="fr-BE" sz="2400" dirty="0">
                <a:effectLst/>
              </a:rPr>
              <a:t>“Mes prescriptions et mes règles donnent la vie” dit Dieu. Mais si des prescriptions et des règles donnent le contraire, où est l’erreur ? Devons-nous nous accrocher à ces prescriptions et règles coûte que coûte, ou devons-nous les réinterpréter ?</a:t>
            </a:r>
            <a:endParaRPr lang="nl-NL" sz="2400" dirty="0">
              <a:effectLst/>
            </a:endParaRPr>
          </a:p>
          <a:p>
            <a:pPr marL="494100" lvl="0" indent="-457200">
              <a:buFont typeface="+mj-lt"/>
              <a:buAutoNum type="arabicPeriod"/>
            </a:pPr>
            <a:r>
              <a:rPr lang="fr-BE" sz="2400" dirty="0">
                <a:effectLst/>
              </a:rPr>
              <a:t>Être séparé des ‘autres peuples’: comment devons-nous appliquer cela aujourd’hui ? Et que faire si les ‘autres peuples’ sont bons ?</a:t>
            </a:r>
            <a:endParaRPr lang="nl-NL" sz="2400" dirty="0">
              <a:effectLst/>
            </a:endParaRPr>
          </a:p>
          <a:p>
            <a:pPr marL="494100" lvl="0" indent="-457200">
              <a:buFont typeface="+mj-lt"/>
              <a:buAutoNum type="arabicPeriod"/>
            </a:pPr>
            <a:r>
              <a:rPr lang="fr-BE" sz="2400" dirty="0">
                <a:effectLst/>
              </a:rPr>
              <a:t>Lis Lévitique 19. Comment ce chapitre serait-il écrit aujourd’hui? Y serait-il question, par exemple, de la manière de traiter les réfugiés, ou du paiement des impôts ?</a:t>
            </a:r>
            <a:endParaRPr lang="nl-NL" sz="2400" dirty="0">
              <a:effectLst/>
            </a:endParaRPr>
          </a:p>
        </p:txBody>
      </p:sp>
    </p:spTree>
    <p:extLst>
      <p:ext uri="{BB962C8B-B14F-4D97-AF65-F5344CB8AC3E}">
        <p14:creationId xmlns:p14="http://schemas.microsoft.com/office/powerpoint/2010/main" val="3935172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8678" y="124375"/>
            <a:ext cx="7765322" cy="970450"/>
          </a:xfrm>
        </p:spPr>
        <p:txBody>
          <a:bodyPr/>
          <a:lstStyle/>
          <a:p>
            <a:r>
              <a:rPr lang="nl-NL" dirty="0" smtClean="0"/>
              <a:t>La </a:t>
            </a:r>
            <a:r>
              <a:rPr lang="nl-NL" dirty="0" err="1" smtClean="0"/>
              <a:t>sainteté</a:t>
            </a:r>
            <a:r>
              <a:rPr lang="nl-NL" dirty="0" smtClean="0"/>
              <a:t> dans 1 Pierre</a:t>
            </a:r>
            <a:endParaRPr lang="nl-NL" dirty="0"/>
          </a:p>
        </p:txBody>
      </p:sp>
      <p:sp>
        <p:nvSpPr>
          <p:cNvPr id="3" name="Tijdelijke aanduiding voor inhoud 2"/>
          <p:cNvSpPr>
            <a:spLocks noGrp="1"/>
          </p:cNvSpPr>
          <p:nvPr>
            <p:ph idx="1"/>
          </p:nvPr>
        </p:nvSpPr>
        <p:spPr>
          <a:xfrm>
            <a:off x="2322188" y="1296651"/>
            <a:ext cx="6765688" cy="4058751"/>
          </a:xfrm>
        </p:spPr>
        <p:txBody>
          <a:bodyPr>
            <a:noAutofit/>
          </a:bodyPr>
          <a:lstStyle/>
          <a:p>
            <a:r>
              <a:rPr lang="fr-BE" sz="2200" dirty="0">
                <a:effectLst/>
              </a:rPr>
              <a:t>“Vous serez saints, car, moi, je suis saint” </a:t>
            </a:r>
            <a:r>
              <a:rPr lang="nl-BE" sz="2200" dirty="0" smtClean="0">
                <a:effectLst/>
              </a:rPr>
              <a:t>(</a:t>
            </a:r>
            <a:r>
              <a:rPr lang="nl-BE" sz="2200" dirty="0">
                <a:effectLst/>
              </a:rPr>
              <a:t>1 </a:t>
            </a:r>
            <a:r>
              <a:rPr lang="nl-BE" sz="2200" dirty="0" smtClean="0">
                <a:effectLst/>
              </a:rPr>
              <a:t>Pi 1:16)</a:t>
            </a:r>
          </a:p>
          <a:p>
            <a:r>
              <a:rPr lang="fr-BE" sz="2200" dirty="0">
                <a:effectLst/>
              </a:rPr>
              <a:t>“Comme des enfants obéissants, ne vous conformez pas aux désirs que vous aviez auparavant, dans votre ignorance”.</a:t>
            </a:r>
            <a:r>
              <a:rPr lang="nl-NL" sz="2200" dirty="0">
                <a:effectLst/>
              </a:rPr>
              <a:t> </a:t>
            </a:r>
            <a:r>
              <a:rPr lang="nl-BE" sz="2200" dirty="0" smtClean="0">
                <a:effectLst/>
              </a:rPr>
              <a:t>(1 Pi 1:14)</a:t>
            </a:r>
          </a:p>
          <a:p>
            <a:r>
              <a:rPr lang="fr-BE" sz="2200" dirty="0">
                <a:effectLst/>
              </a:rPr>
              <a:t>“Comme vous vous êtes purifiés, par l’obéissance à la vérité, en vue d’une affection fraternelle sans hypocrisie, aimez-vous les uns les autres avec ferveur, d’un </a:t>
            </a:r>
            <a:r>
              <a:rPr lang="fr-BE" sz="2200" dirty="0" smtClean="0">
                <a:effectLst/>
              </a:rPr>
              <a:t>cœur </a:t>
            </a:r>
            <a:r>
              <a:rPr lang="fr-BE" sz="2200" dirty="0">
                <a:effectLst/>
              </a:rPr>
              <a:t>pur.”</a:t>
            </a:r>
            <a:r>
              <a:rPr lang="nl-NL" sz="2200" dirty="0">
                <a:effectLst/>
              </a:rPr>
              <a:t> </a:t>
            </a:r>
            <a:r>
              <a:rPr lang="nl-BE" sz="2200" dirty="0" smtClean="0">
                <a:effectLst/>
              </a:rPr>
              <a:t>(</a:t>
            </a:r>
            <a:r>
              <a:rPr lang="nl-BE" sz="2200" dirty="0">
                <a:effectLst/>
              </a:rPr>
              <a:t>1 </a:t>
            </a:r>
            <a:r>
              <a:rPr lang="nl-BE" sz="2200" dirty="0" smtClean="0">
                <a:effectLst/>
              </a:rPr>
              <a:t>Pi  </a:t>
            </a:r>
            <a:r>
              <a:rPr lang="nl-BE" sz="2200" dirty="0">
                <a:effectLst/>
              </a:rPr>
              <a:t>1:22</a:t>
            </a:r>
            <a:r>
              <a:rPr lang="nl-BE" sz="2200" dirty="0" smtClean="0">
                <a:effectLst/>
              </a:rPr>
              <a:t>)</a:t>
            </a:r>
          </a:p>
          <a:p>
            <a:r>
              <a:rPr lang="fr-BE" sz="2200" dirty="0">
                <a:effectLst/>
              </a:rPr>
              <a:t>“Enfin, soyez tous en parfait accord, sensibles aux autres, pleins d’affection fraternelle, d’une tendre bienveillance, d’humilité. Ne rendez pas mal pour mal, ni insulte pour insulte ; au contraire, bénissez, car c’est à cela que vous avez été appelés, afin d’hériter une bénédiction.”</a:t>
            </a:r>
            <a:r>
              <a:rPr lang="nl-NL" sz="2200" dirty="0">
                <a:effectLst/>
              </a:rPr>
              <a:t> </a:t>
            </a:r>
            <a:r>
              <a:rPr lang="nl-BE" sz="2200" dirty="0" smtClean="0">
                <a:effectLst/>
              </a:rPr>
              <a:t>(1 Pi 3:1-7)</a:t>
            </a:r>
            <a:endParaRPr lang="nl-NL" sz="2200" dirty="0"/>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371" y="609600"/>
            <a:ext cx="1837830" cy="5432854"/>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4262248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33525" y="0"/>
            <a:ext cx="3065463" cy="1866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602967" y="1652718"/>
            <a:ext cx="7511303" cy="4058751"/>
          </a:xfrm>
        </p:spPr>
        <p:txBody>
          <a:bodyPr>
            <a:noAutofit/>
          </a:bodyPr>
          <a:lstStyle/>
          <a:p>
            <a:pPr marL="551250" lvl="0" indent="-514350">
              <a:buFont typeface="+mj-lt"/>
              <a:buAutoNum type="arabicPeriod"/>
            </a:pPr>
            <a:r>
              <a:rPr lang="fr-BE" sz="2800" dirty="0">
                <a:effectLst/>
              </a:rPr>
              <a:t>Selon 1 Pierre 2 et 3, que signifie ‘abandonner son ancienne vie’? En quoi ces 2 chapitres peuvent-ils être comparés à Lévitique 19? Comment écrirais-tu ce chapitre aujourd’hui ?</a:t>
            </a:r>
            <a:endParaRPr lang="nl-NL" sz="2800" dirty="0">
              <a:effectLst/>
            </a:endParaRPr>
          </a:p>
          <a:p>
            <a:pPr marL="551250" lvl="0" indent="-514350">
              <a:buFont typeface="+mj-lt"/>
              <a:buAutoNum type="arabicPeriod"/>
            </a:pPr>
            <a:r>
              <a:rPr lang="fr-BE" sz="2800" dirty="0">
                <a:effectLst/>
              </a:rPr>
              <a:t>Qu’est-ce qui te demande le plus de courage (force): ne pas insulter en retour quand tu as été insulté(e) ou insulter en retour? Comment expliques-tu cela?</a:t>
            </a:r>
            <a:endParaRPr lang="nl-NL" sz="2800" dirty="0">
              <a:effectLst/>
            </a:endParaRPr>
          </a:p>
        </p:txBody>
      </p:sp>
    </p:spTree>
    <p:extLst>
      <p:ext uri="{BB962C8B-B14F-4D97-AF65-F5344CB8AC3E}">
        <p14:creationId xmlns:p14="http://schemas.microsoft.com/office/powerpoint/2010/main" val="2802286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AT - NT</a:t>
            </a:r>
            <a:endParaRPr lang="nl-NL" dirty="0"/>
          </a:p>
        </p:txBody>
      </p:sp>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53" y="152400"/>
            <a:ext cx="1746207" cy="5284573"/>
          </a:xfrm>
          <a:prstGeom prst="rect">
            <a:avLst/>
          </a:prstGeom>
          <a:effectLst>
            <a:reflection blurRad="6350" stA="52000" endA="300" endPos="35000" dir="5400000" sy="-100000" algn="bl" rotWithShape="0"/>
          </a:effectLst>
        </p:spPr>
      </p:pic>
      <p:graphicFrame>
        <p:nvGraphicFramePr>
          <p:cNvPr id="6" name="Tabel 5"/>
          <p:cNvGraphicFramePr>
            <a:graphicFrameLocks noGrp="1"/>
          </p:cNvGraphicFramePr>
          <p:nvPr>
            <p:extLst>
              <p:ext uri="{D42A27DB-BD31-4B8C-83A1-F6EECF244321}">
                <p14:modId xmlns:p14="http://schemas.microsoft.com/office/powerpoint/2010/main" val="1113580913"/>
              </p:ext>
            </p:extLst>
          </p:nvPr>
        </p:nvGraphicFramePr>
        <p:xfrm>
          <a:off x="1891552" y="1626971"/>
          <a:ext cx="7135906" cy="4621428"/>
        </p:xfrm>
        <a:graphic>
          <a:graphicData uri="http://schemas.openxmlformats.org/drawingml/2006/table">
            <a:tbl>
              <a:tblPr firstRow="1" firstCol="1" bandRow="1">
                <a:tableStyleId>{5C22544A-7EE6-4342-B048-85BDC9FD1C3A}</a:tableStyleId>
              </a:tblPr>
              <a:tblGrid>
                <a:gridCol w="1157469"/>
                <a:gridCol w="2902545"/>
                <a:gridCol w="3075892"/>
              </a:tblGrid>
              <a:tr h="660204">
                <a:tc>
                  <a:txBody>
                    <a:bodyPr/>
                    <a:lstStyle/>
                    <a:p>
                      <a:pPr algn="l">
                        <a:spcAft>
                          <a:spcPts val="0"/>
                        </a:spcAft>
                      </a:pPr>
                      <a:r>
                        <a:rPr lang="fr-BE" sz="2000">
                          <a:effectLst/>
                        </a:rPr>
                        <a:t> </a:t>
                      </a:r>
                      <a:endParaRPr lang="nl-NL" sz="2000">
                        <a:effectLst/>
                        <a:latin typeface="Century Gothic" charset="0"/>
                        <a:ea typeface="Calibri" charset="0"/>
                        <a:cs typeface="Times New Roman" charset="0"/>
                      </a:endParaRPr>
                    </a:p>
                  </a:txBody>
                  <a:tcPr marL="68580" marR="68580" marT="0" marB="0"/>
                </a:tc>
                <a:tc>
                  <a:txBody>
                    <a:bodyPr/>
                    <a:lstStyle/>
                    <a:p>
                      <a:pPr algn="l">
                        <a:spcAft>
                          <a:spcPts val="0"/>
                        </a:spcAft>
                      </a:pPr>
                      <a:r>
                        <a:rPr lang="fr-BE" sz="2000">
                          <a:effectLst/>
                        </a:rPr>
                        <a:t>AT – qadosh - saint</a:t>
                      </a:r>
                      <a:endParaRPr lang="nl-NL" sz="2000">
                        <a:effectLst/>
                        <a:latin typeface="Century Gothic" charset="0"/>
                        <a:ea typeface="Calibri" charset="0"/>
                        <a:cs typeface="Times New Roman" charset="0"/>
                      </a:endParaRPr>
                    </a:p>
                  </a:txBody>
                  <a:tcPr marL="68580" marR="68580" marT="0" marB="0"/>
                </a:tc>
                <a:tc>
                  <a:txBody>
                    <a:bodyPr/>
                    <a:lstStyle/>
                    <a:p>
                      <a:pPr algn="l">
                        <a:spcAft>
                          <a:spcPts val="0"/>
                        </a:spcAft>
                      </a:pPr>
                      <a:r>
                        <a:rPr lang="fr-BE" sz="2000">
                          <a:effectLst/>
                        </a:rPr>
                        <a:t>NT – hagio - saint</a:t>
                      </a:r>
                      <a:endParaRPr lang="nl-NL" sz="2000">
                        <a:effectLst/>
                        <a:latin typeface="Century Gothic" charset="0"/>
                        <a:ea typeface="Calibri" charset="0"/>
                        <a:cs typeface="Times New Roman" charset="0"/>
                      </a:endParaRPr>
                    </a:p>
                  </a:txBody>
                  <a:tcPr marL="68580" marR="68580" marT="0" marB="0"/>
                </a:tc>
              </a:tr>
              <a:tr h="660204">
                <a:tc>
                  <a:txBody>
                    <a:bodyPr/>
                    <a:lstStyle/>
                    <a:p>
                      <a:pPr algn="r">
                        <a:spcAft>
                          <a:spcPts val="0"/>
                        </a:spcAft>
                      </a:pPr>
                      <a:r>
                        <a:rPr lang="fr-BE" sz="2000">
                          <a:effectLst/>
                        </a:rPr>
                        <a:t>Don</a:t>
                      </a:r>
                      <a:endParaRPr lang="nl-NL" sz="2000">
                        <a:effectLst/>
                        <a:latin typeface="Century Gothic" charset="0"/>
                        <a:ea typeface="Calibri" charset="0"/>
                        <a:cs typeface="Times New Roman" charset="0"/>
                      </a:endParaRPr>
                    </a:p>
                  </a:txBody>
                  <a:tcPr marL="68580" marR="68580" marT="0" marB="0"/>
                </a:tc>
                <a:tc>
                  <a:txBody>
                    <a:bodyPr/>
                    <a:lstStyle/>
                    <a:p>
                      <a:pPr algn="l">
                        <a:spcAft>
                          <a:spcPts val="0"/>
                        </a:spcAft>
                      </a:pPr>
                      <a:r>
                        <a:rPr lang="fr-BE" sz="2000">
                          <a:effectLst/>
                        </a:rPr>
                        <a:t>Saint parce que tu as été choisi.</a:t>
                      </a:r>
                      <a:endParaRPr lang="nl-NL" sz="2000">
                        <a:effectLst/>
                        <a:latin typeface="Century Gothic" charset="0"/>
                        <a:ea typeface="Calibri" charset="0"/>
                        <a:cs typeface="Times New Roman" charset="0"/>
                      </a:endParaRPr>
                    </a:p>
                  </a:txBody>
                  <a:tcPr marL="68580" marR="68580" marT="0" marB="0"/>
                </a:tc>
                <a:tc>
                  <a:txBody>
                    <a:bodyPr/>
                    <a:lstStyle/>
                    <a:p>
                      <a:pPr algn="l">
                        <a:spcAft>
                          <a:spcPts val="0"/>
                        </a:spcAft>
                      </a:pPr>
                      <a:r>
                        <a:rPr lang="fr-BE" sz="2000">
                          <a:effectLst/>
                        </a:rPr>
                        <a:t>Saint parce que tu es racheté.</a:t>
                      </a:r>
                      <a:endParaRPr lang="nl-NL" sz="2000">
                        <a:effectLst/>
                        <a:latin typeface="Century Gothic" charset="0"/>
                        <a:ea typeface="Calibri" charset="0"/>
                        <a:cs typeface="Times New Roman" charset="0"/>
                      </a:endParaRPr>
                    </a:p>
                  </a:txBody>
                  <a:tcPr marL="68580" marR="68580" marT="0" marB="0"/>
                </a:tc>
              </a:tr>
              <a:tr h="660204">
                <a:tc>
                  <a:txBody>
                    <a:bodyPr/>
                    <a:lstStyle/>
                    <a:p>
                      <a:pPr algn="r">
                        <a:spcAft>
                          <a:spcPts val="0"/>
                        </a:spcAft>
                      </a:pPr>
                      <a:r>
                        <a:rPr lang="fr-BE" sz="1900" dirty="0">
                          <a:effectLst/>
                        </a:rPr>
                        <a:t>Initiative</a:t>
                      </a:r>
                      <a:endParaRPr lang="nl-NL" sz="1900" dirty="0">
                        <a:effectLst/>
                        <a:latin typeface="Century Gothic" charset="0"/>
                        <a:ea typeface="Calibri" charset="0"/>
                        <a:cs typeface="Times New Roman" charset="0"/>
                      </a:endParaRPr>
                    </a:p>
                  </a:txBody>
                  <a:tcPr marL="68580" marR="68580" marT="0" marB="0"/>
                </a:tc>
                <a:tc>
                  <a:txBody>
                    <a:bodyPr/>
                    <a:lstStyle/>
                    <a:p>
                      <a:pPr algn="l">
                        <a:spcAft>
                          <a:spcPts val="0"/>
                        </a:spcAft>
                      </a:pPr>
                      <a:r>
                        <a:rPr lang="fr-BE" sz="2000">
                          <a:effectLst/>
                        </a:rPr>
                        <a:t>Vient de Dieu qui a choisi le peuple.</a:t>
                      </a:r>
                      <a:endParaRPr lang="nl-NL" sz="2000">
                        <a:effectLst/>
                        <a:latin typeface="Century Gothic" charset="0"/>
                        <a:ea typeface="Calibri" charset="0"/>
                        <a:cs typeface="Times New Roman" charset="0"/>
                      </a:endParaRPr>
                    </a:p>
                  </a:txBody>
                  <a:tcPr marL="68580" marR="68580" marT="0" marB="0"/>
                </a:tc>
                <a:tc>
                  <a:txBody>
                    <a:bodyPr/>
                    <a:lstStyle/>
                    <a:p>
                      <a:pPr algn="l">
                        <a:spcAft>
                          <a:spcPts val="0"/>
                        </a:spcAft>
                      </a:pPr>
                      <a:r>
                        <a:rPr lang="fr-BE" sz="2000">
                          <a:effectLst/>
                        </a:rPr>
                        <a:t>Vient de Jésus qui a racheté le croyant.</a:t>
                      </a:r>
                      <a:endParaRPr lang="nl-NL" sz="2000">
                        <a:effectLst/>
                        <a:latin typeface="Century Gothic" charset="0"/>
                        <a:ea typeface="Calibri" charset="0"/>
                        <a:cs typeface="Times New Roman" charset="0"/>
                      </a:endParaRPr>
                    </a:p>
                  </a:txBody>
                  <a:tcPr marL="68580" marR="68580" marT="0" marB="0"/>
                </a:tc>
              </a:tr>
              <a:tr h="1650510">
                <a:tc>
                  <a:txBody>
                    <a:bodyPr/>
                    <a:lstStyle/>
                    <a:p>
                      <a:pPr algn="r">
                        <a:spcAft>
                          <a:spcPts val="0"/>
                        </a:spcAft>
                      </a:pPr>
                      <a:r>
                        <a:rPr lang="fr-BE" sz="2000">
                          <a:effectLst/>
                        </a:rPr>
                        <a:t>Mission</a:t>
                      </a:r>
                      <a:endParaRPr lang="nl-NL" sz="2000">
                        <a:effectLst/>
                        <a:latin typeface="Century Gothic" charset="0"/>
                        <a:ea typeface="Calibri" charset="0"/>
                        <a:cs typeface="Times New Roman" charset="0"/>
                      </a:endParaRPr>
                    </a:p>
                  </a:txBody>
                  <a:tcPr marL="68580" marR="68580" marT="0" marB="0"/>
                </a:tc>
                <a:tc>
                  <a:txBody>
                    <a:bodyPr/>
                    <a:lstStyle/>
                    <a:p>
                      <a:pPr algn="l">
                        <a:spcAft>
                          <a:spcPts val="0"/>
                        </a:spcAft>
                      </a:pPr>
                      <a:r>
                        <a:rPr lang="fr-BE" sz="2000">
                          <a:effectLst/>
                        </a:rPr>
                        <a:t>Laisser le passé derrière toi, ne pas être comme les Égyptiens chez qui tu as vécu.</a:t>
                      </a:r>
                      <a:endParaRPr lang="nl-NL" sz="2000">
                        <a:effectLst/>
                        <a:latin typeface="Century Gothic" charset="0"/>
                        <a:ea typeface="Calibri" charset="0"/>
                        <a:cs typeface="Times New Roman" charset="0"/>
                      </a:endParaRPr>
                    </a:p>
                  </a:txBody>
                  <a:tcPr marL="68580" marR="68580" marT="0" marB="0"/>
                </a:tc>
                <a:tc>
                  <a:txBody>
                    <a:bodyPr/>
                    <a:lstStyle/>
                    <a:p>
                      <a:pPr algn="l">
                        <a:spcAft>
                          <a:spcPts val="0"/>
                        </a:spcAft>
                      </a:pPr>
                      <a:r>
                        <a:rPr lang="fr-BE" sz="2000">
                          <a:effectLst/>
                        </a:rPr>
                        <a:t>Laisser le passé derrière toi, ne pas être comme les ignorants dont tu faisais partie.</a:t>
                      </a:r>
                      <a:endParaRPr lang="nl-NL" sz="2000">
                        <a:effectLst/>
                        <a:latin typeface="Century Gothic" charset="0"/>
                        <a:ea typeface="Calibri" charset="0"/>
                        <a:cs typeface="Times New Roman" charset="0"/>
                      </a:endParaRPr>
                    </a:p>
                  </a:txBody>
                  <a:tcPr marL="68580" marR="68580" marT="0" marB="0"/>
                </a:tc>
              </a:tr>
              <a:tr h="990306">
                <a:tc>
                  <a:txBody>
                    <a:bodyPr/>
                    <a:lstStyle/>
                    <a:p>
                      <a:pPr algn="r">
                        <a:spcAft>
                          <a:spcPts val="0"/>
                        </a:spcAft>
                      </a:pPr>
                      <a:r>
                        <a:rPr lang="fr-BE" sz="2000">
                          <a:effectLst/>
                        </a:rPr>
                        <a:t>Raison</a:t>
                      </a:r>
                      <a:endParaRPr lang="nl-NL" sz="2000">
                        <a:effectLst/>
                        <a:latin typeface="Century Gothic" charset="0"/>
                        <a:ea typeface="Calibri" charset="0"/>
                        <a:cs typeface="Times New Roman" charset="0"/>
                      </a:endParaRPr>
                    </a:p>
                  </a:txBody>
                  <a:tcPr marL="68580" marR="68580" marT="0" marB="0"/>
                </a:tc>
                <a:tc>
                  <a:txBody>
                    <a:bodyPr/>
                    <a:lstStyle/>
                    <a:p>
                      <a:pPr algn="l">
                        <a:spcAft>
                          <a:spcPts val="0"/>
                        </a:spcAft>
                      </a:pPr>
                      <a:r>
                        <a:rPr lang="fr-BE" sz="2000">
                          <a:effectLst/>
                        </a:rPr>
                        <a:t>Cela apporte la vie.</a:t>
                      </a:r>
                      <a:endParaRPr lang="nl-NL" sz="2000">
                        <a:effectLst/>
                        <a:latin typeface="Century Gothic" charset="0"/>
                        <a:ea typeface="Calibri" charset="0"/>
                        <a:cs typeface="Times New Roman" charset="0"/>
                      </a:endParaRPr>
                    </a:p>
                  </a:txBody>
                  <a:tcPr marL="68580" marR="68580" marT="0" marB="0"/>
                </a:tc>
                <a:tc>
                  <a:txBody>
                    <a:bodyPr/>
                    <a:lstStyle/>
                    <a:p>
                      <a:pPr algn="l">
                        <a:spcAft>
                          <a:spcPts val="0"/>
                        </a:spcAft>
                      </a:pPr>
                      <a:r>
                        <a:rPr lang="fr-BE" sz="2000" dirty="0">
                          <a:effectLst/>
                        </a:rPr>
                        <a:t>Aimer sincèrement tes frères et tes </a:t>
                      </a:r>
                      <a:r>
                        <a:rPr lang="fr-BE" sz="2000" dirty="0" err="1">
                          <a:effectLst/>
                        </a:rPr>
                        <a:t>soeurs</a:t>
                      </a:r>
                      <a:r>
                        <a:rPr lang="fr-BE" sz="2000" dirty="0">
                          <a:effectLst/>
                        </a:rPr>
                        <a:t>.</a:t>
                      </a:r>
                      <a:endParaRPr lang="nl-NL" sz="2000" dirty="0">
                        <a:effectLst/>
                        <a:latin typeface="Century Gothic"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2811604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33525" y="0"/>
            <a:ext cx="3065463" cy="1866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602967" y="1652718"/>
            <a:ext cx="7511303" cy="4058751"/>
          </a:xfrm>
        </p:spPr>
        <p:txBody>
          <a:bodyPr>
            <a:noAutofit/>
          </a:bodyPr>
          <a:lstStyle/>
          <a:p>
            <a:pPr marL="551250" lvl="0" indent="-514350">
              <a:buFont typeface="+mj-lt"/>
              <a:buAutoNum type="arabicPeriod"/>
            </a:pPr>
            <a:r>
              <a:rPr lang="fr-BE" sz="2800">
                <a:effectLst/>
              </a:rPr>
              <a:t>Peux-tu expliquer, avec tes propres mots, la différence entre salut et sanctification?</a:t>
            </a:r>
            <a:endParaRPr lang="nl-NL" sz="2800" dirty="0">
              <a:effectLst/>
            </a:endParaRPr>
          </a:p>
          <a:p>
            <a:pPr marL="551250" lvl="0" indent="-514350">
              <a:buFont typeface="+mj-lt"/>
              <a:buAutoNum type="arabicPeriod"/>
            </a:pPr>
            <a:r>
              <a:rPr lang="fr-BE" sz="2800" dirty="0">
                <a:effectLst/>
              </a:rPr>
              <a:t>As-tu déjà eu l’impression que la foi était un lourd fardeau ou un joug pénible ? Pourquoi ? Comment aider les autres afin que la foi ne soit pas un lourd fardeau ? </a:t>
            </a:r>
            <a:endParaRPr lang="nl-NL" sz="2800" dirty="0">
              <a:effectLst/>
            </a:endParaRPr>
          </a:p>
        </p:txBody>
      </p:sp>
    </p:spTree>
    <p:extLst>
      <p:ext uri="{BB962C8B-B14F-4D97-AF65-F5344CB8AC3E}">
        <p14:creationId xmlns:p14="http://schemas.microsoft.com/office/powerpoint/2010/main" val="2959294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isteen">
  <a:themeElements>
    <a:clrScheme name="Leisteen">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Leisteen">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eisteen">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TM04033929[[fn=Leisteen]]</Template>
  <TotalTime>56</TotalTime>
  <Words>534</Words>
  <Application>Microsoft Macintosh PowerPoint</Application>
  <PresentationFormat>Diavoorstelling (4:3)</PresentationFormat>
  <Paragraphs>42</Paragraphs>
  <Slides>10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Calibri</vt:lpstr>
      <vt:lpstr>Calisto MT</vt:lpstr>
      <vt:lpstr>Century Gothic</vt:lpstr>
      <vt:lpstr>Times New Roman</vt:lpstr>
      <vt:lpstr>Trebuchet MS</vt:lpstr>
      <vt:lpstr>Wingdings 2</vt:lpstr>
      <vt:lpstr>Leisteen</vt:lpstr>
      <vt:lpstr>L’Esprit  et une vie sainte</vt:lpstr>
      <vt:lpstr>À part</vt:lpstr>
      <vt:lpstr>PowerPoint-presentatie</vt:lpstr>
      <vt:lpstr>Différent des autres?</vt:lpstr>
      <vt:lpstr>PowerPoint-presentatie</vt:lpstr>
      <vt:lpstr>La sainteté dans 1 Pierre</vt:lpstr>
      <vt:lpstr>PowerPoint-presentatie</vt:lpstr>
      <vt:lpstr>AT - NT</vt:lpstr>
      <vt:lpstr>PowerPoint-presentatie</vt:lpstr>
      <vt:lpstr>PowerPoint-presentatie</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Geest en een  Heilig Leven</dc:title>
  <dc:creator>Jeroen Tuinstra</dc:creator>
  <cp:lastModifiedBy>Johan Delameillieure</cp:lastModifiedBy>
  <cp:revision>14</cp:revision>
  <dcterms:created xsi:type="dcterms:W3CDTF">2017-01-31T21:58:21Z</dcterms:created>
  <dcterms:modified xsi:type="dcterms:W3CDTF">2017-02-06T08:45:01Z</dcterms:modified>
</cp:coreProperties>
</file>