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8"/>
  </p:normalViewPr>
  <p:slideViewPr>
    <p:cSldViewPr snapToGrid="0" snapToObjects="1">
      <p:cViewPr varScale="1">
        <p:scale>
          <a:sx n="139" d="100"/>
          <a:sy n="139" d="100"/>
        </p:scale>
        <p:origin x="15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1D17E-E686-9746-A10D-BFE24DBB0EF7}" type="datetimeFigureOut">
              <a:rPr lang="nl-NL" smtClean="0"/>
              <a:t>10-02-17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8E7D-2592-B944-9D82-4220785380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4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D388-1319-C641-A83D-F93FD00F85BD}" type="datetimeFigureOut">
              <a:rPr lang="nl-NL" smtClean="0"/>
              <a:t>10-02-17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1B0-E7E6-3B4B-AB3E-8FC6B6ABFA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D388-1319-C641-A83D-F93FD00F85BD}" type="datetimeFigureOut">
              <a:rPr lang="nl-NL" smtClean="0"/>
              <a:t>10-02-17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1B0-E7E6-3B4B-AB3E-8FC6B6ABFA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D388-1319-C641-A83D-F93FD00F85BD}" type="datetimeFigureOut">
              <a:rPr lang="nl-NL" smtClean="0"/>
              <a:t>10-02-17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1B0-E7E6-3B4B-AB3E-8FC6B6ABFA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D388-1319-C641-A83D-F93FD00F85BD}" type="datetimeFigureOut">
              <a:rPr lang="nl-NL" smtClean="0"/>
              <a:t>10-02-17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1B0-E7E6-3B4B-AB3E-8FC6B6ABFA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D388-1319-C641-A83D-F93FD00F85BD}" type="datetimeFigureOut">
              <a:rPr lang="nl-NL" smtClean="0"/>
              <a:t>10-02-17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1B0-E7E6-3B4B-AB3E-8FC6B6ABFA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D388-1319-C641-A83D-F93FD00F85BD}" type="datetimeFigureOut">
              <a:rPr lang="nl-NL" smtClean="0"/>
              <a:t>10-02-17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1B0-E7E6-3B4B-AB3E-8FC6B6ABFA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D388-1319-C641-A83D-F93FD00F85BD}" type="datetimeFigureOut">
              <a:rPr lang="nl-NL" smtClean="0"/>
              <a:t>10-02-17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1B0-E7E6-3B4B-AB3E-8FC6B6ABFA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D388-1319-C641-A83D-F93FD00F85BD}" type="datetimeFigureOut">
              <a:rPr lang="nl-NL" smtClean="0"/>
              <a:t>10-02-17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1B0-E7E6-3B4B-AB3E-8FC6B6ABFA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D388-1319-C641-A83D-F93FD00F85BD}" type="datetimeFigureOut">
              <a:rPr lang="nl-NL" smtClean="0"/>
              <a:t>10-02-17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1B0-E7E6-3B4B-AB3E-8FC6B6ABFA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D388-1319-C641-A83D-F93FD00F85BD}" type="datetimeFigureOut">
              <a:rPr lang="nl-NL" smtClean="0"/>
              <a:t>10-02-17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1B0-E7E6-3B4B-AB3E-8FC6B6ABFA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D388-1319-C641-A83D-F93FD00F85BD}" type="datetimeFigureOut">
              <a:rPr lang="nl-NL" smtClean="0"/>
              <a:t>10-02-17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11B0-E7E6-3B4B-AB3E-8FC6B6ABFAE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D388-1319-C641-A83D-F93FD00F85BD}" type="datetimeFigureOut">
              <a:rPr lang="nl-NL" smtClean="0"/>
              <a:t>10-02-17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011B0-E7E6-3B4B-AB3E-8FC6B6ABFA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52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77039" y="2418772"/>
            <a:ext cx="3291918" cy="496768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34" l="0" r="90000">
                        <a14:backgroundMark x1="63857" y1="38174" x2="63857" y2="38174"/>
                      </a14:backgroundRemoval>
                    </a14:imgEffect>
                    <a14:imgEffect>
                      <a14:brightnessContrast bright="-1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4879"/>
          <a:stretch/>
        </p:blipFill>
        <p:spPr>
          <a:xfrm>
            <a:off x="-2179990" y="1325880"/>
            <a:ext cx="6733702" cy="61722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02810" y="107942"/>
            <a:ext cx="89040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BE" sz="6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7. Le Saint-Esprit </a:t>
            </a:r>
            <a:endParaRPr lang="fr-BE" sz="60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>
              <a:spcAft>
                <a:spcPts val="0"/>
              </a:spcAft>
            </a:pPr>
            <a:r>
              <a:rPr lang="fr-BE" sz="6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</a:t>
            </a:r>
            <a:r>
              <a:rPr lang="fr-BE" sz="6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 fruit de l’Esprit</a:t>
            </a:r>
            <a:endParaRPr lang="nl-NL" sz="60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784" y="0"/>
            <a:ext cx="1919458" cy="1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146304" y="786385"/>
            <a:ext cx="762609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 startAt="3"/>
            </a:pPr>
            <a:r>
              <a:rPr lang="fr-BE" sz="2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Selon Paul, vivre par l’Esprit, vivre la vraie </a:t>
            </a:r>
            <a:r>
              <a:rPr lang="fr-BE" sz="2600" b="1" u="sng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liberté</a:t>
            </a:r>
            <a:r>
              <a:rPr lang="fr-BE" sz="2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chrétienne, implique : « par amour, faites-vous plutôt </a:t>
            </a:r>
            <a:r>
              <a:rPr lang="fr-BE" sz="2600" b="1" u="sng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esclaves</a:t>
            </a:r>
            <a:r>
              <a:rPr lang="fr-BE" sz="2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[serviteurs] les uns des autres » (vs. 13). N’est-ce pas contradictoire ? Comment comprenez-vous cela ? Comment le vivez-vous ?</a:t>
            </a:r>
          </a:p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 startAt="3"/>
            </a:pPr>
            <a:endParaRPr lang="nl-NL" sz="26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 startAt="3"/>
            </a:pPr>
            <a:r>
              <a:rPr lang="fr-BE" sz="2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En lisant l’épître aux Galates, on comprend qu’un certain nombre </a:t>
            </a:r>
            <a:r>
              <a:rPr lang="fr-BE" sz="2600" b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d’intégristes</a:t>
            </a:r>
            <a:r>
              <a:rPr lang="fr-BE" sz="2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essayaient d’imposer leurs vues aux autres croyants. Est-ce actuel ? Dans ce contexte, comment comprenez-vous cette exhortation du vs. 13 ? </a:t>
            </a:r>
            <a:endParaRPr lang="nl-NL" sz="26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3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50592"/>
            <a:ext cx="9132109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46304" y="0"/>
            <a:ext cx="8695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inconduite sexuelle, impureté, débauche, idolâtrie, sorcellerie, hostilités, disputes, passions jalouses, fureurs, ambitions personnelles, divisions, dissensions, envie, beuveries, orgies,… - vs. 19-20</a:t>
            </a:r>
            <a:r>
              <a:rPr lang="nl-NL" sz="2400" dirty="0" smtClean="0">
                <a:solidFill>
                  <a:schemeClr val="bg1"/>
                </a:solidFill>
                <a:effectLst/>
              </a:rPr>
              <a:t> 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46304" y="4517136"/>
            <a:ext cx="8567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« Je vous préviens, comme je l’ai déjà fait : ceux qui pratiquent de telles choses n’hériteront pas le royaume de Dieu » vs. 21.</a:t>
            </a:r>
            <a:r>
              <a:rPr lang="nl-NL" sz="2800" dirty="0" smtClean="0">
                <a:solidFill>
                  <a:srgbClr val="FFFF00"/>
                </a:solidFill>
                <a:effectLst/>
              </a:rPr>
              <a:t> </a:t>
            </a:r>
            <a:endParaRPr lang="nl-N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5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73736" y="298627"/>
            <a:ext cx="7671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u="sng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Polarisation en </a:t>
            </a:r>
            <a:r>
              <a:rPr lang="fr-BE" sz="2400" b="1" u="sng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extrémismes inconciliables</a:t>
            </a:r>
            <a:r>
              <a:rPr lang="fr-BE" sz="2400" b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:</a:t>
            </a:r>
          </a:p>
          <a:p>
            <a:r>
              <a:rPr lang="fr-BE" sz="2400" dirty="0" smtClean="0">
                <a:solidFill>
                  <a:schemeClr val="bg1"/>
                </a:solidFill>
              </a:rPr>
              <a:t>conservateurs</a:t>
            </a:r>
            <a:r>
              <a:rPr lang="fr-BE" sz="2400" dirty="0">
                <a:solidFill>
                  <a:schemeClr val="bg1"/>
                </a:solidFill>
              </a:rPr>
              <a:t>’ et ‘libéraux</a:t>
            </a:r>
            <a:r>
              <a:rPr lang="fr-BE" sz="2400" dirty="0" smtClean="0">
                <a:solidFill>
                  <a:schemeClr val="bg1"/>
                </a:solidFill>
              </a:rPr>
              <a:t>’</a:t>
            </a:r>
          </a:p>
          <a:p>
            <a:r>
              <a:rPr lang="fr-BE" sz="2400" dirty="0" smtClean="0">
                <a:solidFill>
                  <a:schemeClr val="bg1"/>
                </a:solidFill>
              </a:rPr>
              <a:t>les </a:t>
            </a:r>
            <a:r>
              <a:rPr lang="fr-BE" sz="2400" dirty="0">
                <a:solidFill>
                  <a:schemeClr val="bg1"/>
                </a:solidFill>
              </a:rPr>
              <a:t>‘pours’ et les ‘contres</a:t>
            </a:r>
            <a:r>
              <a:rPr lang="fr-BE" sz="2400" dirty="0" smtClean="0">
                <a:solidFill>
                  <a:schemeClr val="bg1"/>
                </a:solidFill>
              </a:rPr>
              <a:t>’ </a:t>
            </a:r>
          </a:p>
          <a:p>
            <a:r>
              <a:rPr lang="fr-BE" sz="2400" dirty="0" smtClean="0">
                <a:solidFill>
                  <a:schemeClr val="bg1"/>
                </a:solidFill>
              </a:rPr>
              <a:t>les </a:t>
            </a:r>
            <a:r>
              <a:rPr lang="fr-BE" sz="2400" dirty="0">
                <a:solidFill>
                  <a:schemeClr val="bg1"/>
                </a:solidFill>
              </a:rPr>
              <a:t>‘vrais’ et les ‘faux</a:t>
            </a:r>
            <a:r>
              <a:rPr lang="fr-BE" sz="2400" dirty="0" smtClean="0">
                <a:solidFill>
                  <a:schemeClr val="bg1"/>
                </a:solidFill>
              </a:rPr>
              <a:t>’ </a:t>
            </a:r>
          </a:p>
          <a:p>
            <a:r>
              <a:rPr lang="fr-BE" sz="2400" dirty="0" smtClean="0">
                <a:solidFill>
                  <a:schemeClr val="bg1"/>
                </a:solidFill>
              </a:rPr>
              <a:t>les </a:t>
            </a:r>
            <a:r>
              <a:rPr lang="fr-BE" sz="2400" dirty="0">
                <a:solidFill>
                  <a:schemeClr val="bg1"/>
                </a:solidFill>
              </a:rPr>
              <a:t>‘orthodoxes’ et les ‘hérétiques’</a:t>
            </a:r>
            <a:r>
              <a:rPr lang="nl-NL" sz="2400" dirty="0" smtClean="0">
                <a:solidFill>
                  <a:schemeClr val="bg1"/>
                </a:solidFill>
                <a:effectLst/>
              </a:rPr>
              <a:t> 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283" y="811565"/>
            <a:ext cx="4300663" cy="271801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05" y="2223719"/>
            <a:ext cx="5094843" cy="458856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715768" y="6171759"/>
            <a:ext cx="6497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« la foi qui opère par l’amour » (5 :6)</a:t>
            </a:r>
            <a:r>
              <a:rPr lang="nl-NL" sz="2800" dirty="0" smtClean="0">
                <a:solidFill>
                  <a:srgbClr val="FFFF00"/>
                </a:solidFill>
                <a:effectLst/>
              </a:rPr>
              <a:t> 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613303" y="5576959"/>
            <a:ext cx="4232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l’unité dans la diversité</a:t>
            </a:r>
            <a:r>
              <a:rPr lang="nl-NL" sz="2800" dirty="0" smtClean="0">
                <a:solidFill>
                  <a:srgbClr val="FFFF00"/>
                </a:solidFill>
                <a:effectLst/>
              </a:rPr>
              <a:t> </a:t>
            </a:r>
            <a:endParaRPr lang="nl-N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9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784" y="0"/>
            <a:ext cx="1919458" cy="1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55448" y="237744"/>
            <a:ext cx="78912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A votre avis, l’Eglise Adventiste d’aujourd’hui,     ou votre église locale, sont-elles concernées     par la </a:t>
            </a:r>
            <a:r>
              <a:rPr lang="fr-BE" sz="2400" b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mise-en-garde contre les ‘œuvres de la chair’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 ? Si oui, lesquelles vous semblent particulièrement actuelles ?</a:t>
            </a:r>
          </a:p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nl-NL" sz="24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Pourquoi Paul insiste-t-il tant sur les perversions des </a:t>
            </a:r>
            <a:r>
              <a:rPr lang="fr-BE" sz="2400" b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relations interpersonnelles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 ? Imaginez-vous une (votre) église où règne l’une (ou plusieurs) de ces vices… Comment réagirait un visiteur ? Et vous, auriez-vous envie d’y rester ?</a:t>
            </a:r>
          </a:p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nl-NL" sz="24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Est-ce à dire qu’il faut être d’accord avec tout et n’importe quoi ? L’amour chrétien permet-il le </a:t>
            </a:r>
            <a:r>
              <a:rPr lang="fr-BE" sz="2400" b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désaccord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 ? Est-ce synonyme de dispute, d’hostilité ? Pour vous, l’amour nécessite-t-elle le </a:t>
            </a:r>
            <a:r>
              <a:rPr lang="fr-BE" sz="2400" b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respect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de la différence, même théologique ?</a:t>
            </a:r>
            <a:endParaRPr lang="nl-NL" sz="24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09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712" y="0"/>
            <a:ext cx="5733288" cy="611550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-73152" y="246887"/>
            <a:ext cx="387705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BE" sz="3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« Si nous vivons par l’Esprit, marchons aussi par l’Esprit » </a:t>
            </a:r>
            <a:r>
              <a:rPr lang="fr-BE" sz="28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Galates 5 :25</a:t>
            </a:r>
            <a:endParaRPr lang="nl-NL" sz="2800" i="1" dirty="0" smtClean="0">
              <a:solidFill>
                <a:schemeClr val="bg1"/>
              </a:solidFill>
              <a:effectLst/>
              <a:latin typeface="Times New Roman" charset="0"/>
              <a:ea typeface="Calibri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sz="3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 </a:t>
            </a:r>
            <a:endParaRPr lang="nl-NL" sz="3600" dirty="0">
              <a:solidFill>
                <a:schemeClr val="bg1"/>
              </a:solidFill>
              <a:effectLst/>
              <a:latin typeface="Times New Roman" charset="0"/>
              <a:ea typeface="Calibri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8" b="100000" l="0" r="99413">
                        <a14:backgroundMark x1="50587" y1="21513" x2="50587" y2="21513"/>
                        <a14:backgroundMark x1="69752" y1="71415" x2="69752" y2="71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631" y="3740736"/>
            <a:ext cx="4698873" cy="311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8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5" b="96050" l="4595" r="91216">
                        <a14:backgroundMark x1="16486" y1="60682" x2="37027" y2="87612"/>
                        <a14:backgroundMark x1="20946" y1="57271" x2="14054" y2="60323"/>
                        <a14:backgroundMark x1="20541" y1="55655" x2="22297" y2="56373"/>
                        <a14:backgroundMark x1="40676" y1="25853" x2="40676" y2="25853"/>
                        <a14:backgroundMark x1="36486" y1="31418" x2="36486" y2="31418"/>
                        <a14:backgroundMark x1="72432" y1="35907" x2="72432" y2="35907"/>
                        <a14:backgroundMark x1="76622" y1="69120" x2="77568" y2="69300"/>
                        <a14:backgroundMark x1="68649" y1="91382" x2="73649" y2="91562"/>
                        <a14:backgroundMark x1="42162" y1="84919" x2="46757" y2="87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420" y="557784"/>
            <a:ext cx="9111167" cy="68580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19456" y="237744"/>
            <a:ext cx="8741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BE" sz="28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Quant au fruit de l’Esprit, c’est : amour, joie, paix, patience, bonté, bienveillance, foi</a:t>
            </a:r>
            <a:r>
              <a:rPr lang="fr-BE" sz="2800" i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, </a:t>
            </a:r>
            <a:r>
              <a:rPr lang="fr-BE" sz="2800" i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douceur</a:t>
            </a:r>
            <a:r>
              <a:rPr lang="fr-BE" sz="28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, maîtrise de soi ; aucune loi n’est contre de telles </a:t>
            </a:r>
            <a:r>
              <a:rPr lang="fr-BE" sz="2800" i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choses - </a:t>
            </a:r>
            <a:r>
              <a:rPr lang="fr-BE" sz="28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Galates 5 :22-23 </a:t>
            </a:r>
            <a:endParaRPr lang="nl-NL" sz="2800" i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37160" y="3502152"/>
            <a:ext cx="8430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charset="2"/>
              <a:buChar char=""/>
            </a:pPr>
            <a:r>
              <a:rPr lang="fr-BE" sz="28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les </a:t>
            </a:r>
            <a:r>
              <a:rPr lang="fr-BE" sz="2800" b="1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signes</a:t>
            </a:r>
            <a:r>
              <a:rPr lang="fr-BE" sz="28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</a:t>
            </a:r>
            <a:r>
              <a:rPr lang="fr-BE" sz="28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du règne de l’amour : </a:t>
            </a:r>
          </a:p>
          <a:p>
            <a:pPr lvl="0">
              <a:spcAft>
                <a:spcPts val="0"/>
              </a:spcAft>
            </a:pPr>
            <a:r>
              <a:rPr lang="fr-BE" sz="2800" dirty="0" smtClean="0">
                <a:solidFill>
                  <a:schemeClr val="bg1"/>
                </a:solidFill>
                <a:latin typeface="Century Gothic" charset="0"/>
                <a:ea typeface="Calibri" charset="0"/>
                <a:cs typeface="Times New Roman" charset="0"/>
              </a:rPr>
              <a:t>    </a:t>
            </a:r>
            <a:r>
              <a:rPr lang="fr-BE" sz="28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la </a:t>
            </a:r>
            <a:r>
              <a:rPr lang="fr-BE" sz="28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joie</a:t>
            </a:r>
            <a:r>
              <a:rPr lang="fr-BE" sz="28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et la </a:t>
            </a:r>
            <a:r>
              <a:rPr lang="fr-BE" sz="28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paix</a:t>
            </a:r>
            <a:endParaRPr lang="nl-NL" sz="28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Wingdings" charset="2"/>
              <a:buChar char=""/>
            </a:pPr>
            <a:r>
              <a:rPr lang="fr-BE" sz="28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les </a:t>
            </a:r>
            <a:r>
              <a:rPr lang="fr-BE" sz="2800" b="1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manifestations</a:t>
            </a:r>
            <a:r>
              <a:rPr lang="fr-BE" sz="28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</a:t>
            </a:r>
            <a:r>
              <a:rPr lang="fr-BE" sz="28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de l’amour : 		       la </a:t>
            </a:r>
            <a:r>
              <a:rPr lang="fr-BE" sz="28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patience</a:t>
            </a:r>
            <a:r>
              <a:rPr lang="fr-BE" sz="28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, la </a:t>
            </a:r>
            <a:r>
              <a:rPr lang="fr-BE" sz="28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bonté</a:t>
            </a:r>
            <a:r>
              <a:rPr lang="fr-BE" sz="28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et la </a:t>
            </a:r>
            <a:r>
              <a:rPr lang="fr-BE" sz="28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bienveillance</a:t>
            </a:r>
            <a:endParaRPr lang="nl-NL" sz="28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Wingdings" charset="2"/>
              <a:buChar char=""/>
            </a:pPr>
            <a:r>
              <a:rPr lang="fr-BE" sz="28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les </a:t>
            </a:r>
            <a:r>
              <a:rPr lang="fr-BE" sz="2800" b="1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conditions</a:t>
            </a:r>
            <a:r>
              <a:rPr lang="fr-BE" sz="28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</a:t>
            </a:r>
            <a:r>
              <a:rPr lang="fr-BE" sz="28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de sa naissance et de son épanouissement : 					        la </a:t>
            </a:r>
            <a:r>
              <a:rPr lang="fr-BE" sz="28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foi</a:t>
            </a:r>
            <a:r>
              <a:rPr lang="fr-BE" sz="28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, la </a:t>
            </a:r>
            <a:r>
              <a:rPr lang="fr-BE" sz="28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douceur</a:t>
            </a:r>
            <a:r>
              <a:rPr lang="fr-BE" sz="28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et la </a:t>
            </a:r>
            <a:r>
              <a:rPr lang="fr-BE" sz="28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maîtrise</a:t>
            </a:r>
            <a:r>
              <a:rPr lang="fr-BE" sz="28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</a:t>
            </a:r>
            <a:r>
              <a:rPr lang="fr-BE" sz="28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de</a:t>
            </a:r>
            <a:r>
              <a:rPr lang="fr-BE" sz="28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</a:t>
            </a:r>
            <a:r>
              <a:rPr lang="fr-BE" sz="28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soi.</a:t>
            </a:r>
            <a:endParaRPr lang="nl-NL" sz="28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0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25" b="93646" l="1105" r="100000">
                        <a14:backgroundMark x1="32320" y1="91713" x2="33702" y2="92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5767"/>
          <a:stretch/>
        </p:blipFill>
        <p:spPr>
          <a:xfrm>
            <a:off x="4105656" y="969264"/>
            <a:ext cx="5104130" cy="4809744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84064"/>
            <a:ext cx="9006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Or les œuvres de la chair sont manifestes : inconduite sexuelle, impureté, débauche, idolâtrie, sorcellerie, </a:t>
            </a:r>
            <a:r>
              <a:rPr lang="fr-BE" sz="2400" i="1" dirty="0" err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hostili-tés</a:t>
            </a:r>
            <a:r>
              <a:rPr lang="fr-BE" sz="24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, disputes, passions jalouses, fureurs, ambitions </a:t>
            </a:r>
            <a:r>
              <a:rPr lang="fr-BE" sz="2400" i="1" dirty="0" err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personnel-les</a:t>
            </a:r>
            <a:r>
              <a:rPr lang="fr-BE" sz="24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, divisions, dissensions, envie, beuveries, orgies et autres choses semblables. Je vous préviens, comme je l’ai déjà fait : ceux qui pratiquent de telles choses n’hériteront pas le royaume de Dieu. » vs 19-21.</a:t>
            </a:r>
            <a:r>
              <a:rPr lang="nl-NL" sz="2400" i="1" dirty="0" smtClean="0">
                <a:solidFill>
                  <a:schemeClr val="bg1"/>
                </a:solidFill>
                <a:effectLst/>
              </a:rPr>
              <a:t> </a:t>
            </a:r>
            <a:endParaRPr lang="nl-NL" sz="2400" i="1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0" y="3712428"/>
            <a:ext cx="9006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charset="2"/>
              <a:buChar char=""/>
            </a:pPr>
            <a:r>
              <a:rPr lang="fr-BE" sz="24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les perversions de </a:t>
            </a:r>
            <a:r>
              <a:rPr lang="fr-BE" sz="2400" b="1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l’amour (conjugal) humain</a:t>
            </a:r>
            <a:r>
              <a:rPr lang="fr-BE" sz="24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 : 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l’</a:t>
            </a:r>
            <a:r>
              <a:rPr lang="fr-BE" sz="24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inconduite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</a:t>
            </a:r>
            <a:r>
              <a:rPr lang="fr-BE" sz="24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sexuelle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, l’</a:t>
            </a:r>
            <a:r>
              <a:rPr lang="fr-BE" sz="24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impureté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, la </a:t>
            </a:r>
            <a:r>
              <a:rPr lang="fr-BE" sz="24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débauche</a:t>
            </a:r>
            <a:endParaRPr lang="nl-NL" sz="24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Wingdings" charset="2"/>
              <a:buChar char=""/>
            </a:pPr>
            <a:r>
              <a:rPr lang="fr-BE" sz="24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les perversions du </a:t>
            </a:r>
            <a:r>
              <a:rPr lang="fr-BE" sz="2400" b="1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culte</a:t>
            </a:r>
            <a:r>
              <a:rPr lang="fr-BE" sz="24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divin : 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l’</a:t>
            </a:r>
            <a:r>
              <a:rPr lang="fr-BE" sz="24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idolâtrie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et la </a:t>
            </a:r>
            <a:r>
              <a:rPr lang="fr-BE" sz="24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sorcellerie</a:t>
            </a:r>
            <a:endParaRPr lang="nl-NL" sz="24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Font typeface="Wingdings" charset="2"/>
              <a:buChar char=""/>
            </a:pPr>
            <a:r>
              <a:rPr lang="fr-BE" sz="24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les perversions des </a:t>
            </a:r>
            <a:r>
              <a:rPr lang="fr-BE" sz="2400" b="1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relations interpersonnelles</a:t>
            </a:r>
            <a:r>
              <a:rPr lang="fr-BE" sz="24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 : </a:t>
            </a:r>
            <a:r>
              <a:rPr lang="fr-BE" sz="24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hostilités, disputes, passions jalouses, fureurs, ambitions personnelles, divisions, dissensions, envie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(ou jalousie)</a:t>
            </a:r>
            <a:endParaRPr lang="nl-NL" sz="24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600"/>
              </a:spcAft>
              <a:buFont typeface="Wingdings" charset="2"/>
              <a:buChar char=""/>
            </a:pPr>
            <a:r>
              <a:rPr lang="fr-BE" sz="24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les perversions de l’homme dans les </a:t>
            </a:r>
            <a:r>
              <a:rPr lang="fr-BE" sz="2400" b="1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excès de table</a:t>
            </a:r>
            <a:r>
              <a:rPr lang="fr-BE" sz="24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 : </a:t>
            </a:r>
            <a:r>
              <a:rPr lang="fr-BE" sz="24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beuveries 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et</a:t>
            </a:r>
            <a:r>
              <a:rPr lang="fr-BE" sz="24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orgies</a:t>
            </a:r>
            <a:r>
              <a:rPr lang="fr-BE" sz="2400" i="1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.</a:t>
            </a:r>
            <a:endParaRPr lang="nl-NL" sz="2400" dirty="0">
              <a:solidFill>
                <a:srgbClr val="FFFF00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928" y="0"/>
            <a:ext cx="1919458" cy="1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0" y="700088"/>
            <a:ext cx="88605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Relisez le catalogue des œuvres de la </a:t>
            </a:r>
            <a:r>
              <a:rPr lang="fr-BE" sz="240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chair         (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Galates 5 :19-21). Comprenez-vous que Paul l’envoie comme </a:t>
            </a:r>
            <a:r>
              <a:rPr lang="fr-BE" sz="2400" b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sévère mise-en-garde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à une église ? Y </a:t>
            </a:r>
            <a:r>
              <a:rPr lang="fr-BE" sz="2400" dirty="0" err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a-t-il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certaines choses qui pourraient concerner votre église ?</a:t>
            </a:r>
          </a:p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nl-NL" sz="24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‘</a:t>
            </a:r>
            <a:r>
              <a:rPr lang="fr-BE" sz="2400" b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Pratiquer les œuvres de la chair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’ pourrait être défini comme ‘se laisser conduire seulement par ses instincts et ses envies, sans se laisser diriger par l’esprit du Christ’. Est-ce actuel ? Est-ce parfois une tentation pour vous-même ?</a:t>
            </a:r>
          </a:p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nl-NL" sz="24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Comment comprenez-vous le fait que la liste des qualités d’une vie par l’Esprit soit introduite par « </a:t>
            </a:r>
            <a:r>
              <a:rPr lang="fr-BE" sz="2400" b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LE fruit de l’Esprit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, c’est : amour, joie, paix,… » ? Etes-vous d’accord de considérer l’amour comme LE fruit dont découle tout le reste ?</a:t>
            </a:r>
            <a:endParaRPr lang="nl-NL" sz="24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00" y="100584"/>
            <a:ext cx="5143500" cy="6556248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01168" y="173736"/>
            <a:ext cx="70866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« Je m’étonne que vous vous détourniez si vite de celui qui vous a appelés par la grâce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du Christ, pour passer à une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autre ‘bonne nouvelle’ » (1 :6).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fr-BE" sz="2400" dirty="0">
              <a:solidFill>
                <a:schemeClr val="bg1"/>
              </a:solidFill>
              <a:latin typeface="Century Gothic" charset="0"/>
              <a:ea typeface="Calibri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 « Galates stupides, qui a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pu vous fasciner… ? » (3 :1)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fr-BE" sz="2400" dirty="0">
              <a:solidFill>
                <a:schemeClr val="bg1"/>
              </a:solidFill>
              <a:latin typeface="Century Gothic" charset="0"/>
              <a:ea typeface="Calibri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« Etes-vous donc stupides 			    à ce point ? » (3 :3).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fr-BE" sz="2400" dirty="0">
              <a:solidFill>
                <a:schemeClr val="bg1"/>
              </a:solidFill>
              <a:latin typeface="Century Gothic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« Oh ! je voudrais être auprès </a:t>
            </a:r>
          </a:p>
          <a:p>
            <a:pPr>
              <a:spcAft>
                <a:spcPts val="0"/>
              </a:spcAft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de vous en ce moment </a:t>
            </a:r>
          </a:p>
          <a:p>
            <a:pPr>
              <a:spcAft>
                <a:spcPts val="0"/>
              </a:spcAft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pour trouver le ton qui convient, </a:t>
            </a:r>
          </a:p>
          <a:p>
            <a:pPr>
              <a:spcAft>
                <a:spcPts val="0"/>
              </a:spcAft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car je ne sais comment </a:t>
            </a:r>
          </a:p>
          <a:p>
            <a:pPr>
              <a:spcAft>
                <a:spcPts val="0"/>
              </a:spcAft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m’y prendre avec vous » (4 :20).</a:t>
            </a:r>
            <a:endParaRPr lang="nl-NL" sz="2400" dirty="0">
              <a:solidFill>
                <a:schemeClr val="bg1"/>
              </a:solidFill>
              <a:effectLst/>
              <a:latin typeface="Times New Roman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9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54880" y="479504"/>
            <a:ext cx="4288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« Si vous ne vous faites pas circoncire selon la coutume de Moïse, vous ne pouvez pas être sauvés » (Actes 15 :1</a:t>
            </a:r>
            <a:r>
              <a:rPr lang="nl-NL" sz="2400" dirty="0" smtClean="0">
                <a:solidFill>
                  <a:schemeClr val="bg1"/>
                </a:solidFill>
                <a:effectLst/>
              </a:rPr>
              <a:t> 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2" y="172326"/>
            <a:ext cx="4206240" cy="233972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" name="Rechthoek 4"/>
          <p:cNvSpPr/>
          <p:nvPr/>
        </p:nvSpPr>
        <p:spPr>
          <a:xfrm>
            <a:off x="0" y="2554590"/>
            <a:ext cx="704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BE" sz="22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« L’être humain n’est pas justifié en vertu des œuvres de la loi, mais au moyen de la foi de Jésus-Christ » (2 :16). </a:t>
            </a:r>
          </a:p>
          <a:p>
            <a:pPr>
              <a:spcAft>
                <a:spcPts val="0"/>
              </a:spcAft>
            </a:pPr>
            <a:endParaRPr lang="fr-BE" sz="1200" dirty="0" smtClean="0">
              <a:solidFill>
                <a:schemeClr val="bg1"/>
              </a:solidFill>
              <a:effectLst/>
              <a:latin typeface="Century Gothic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fr-BE" sz="22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« Moi, Paul, je vous dis que si vous vous faites circoncire, le Christ ne vous servira de rien » (5 : 2)</a:t>
            </a:r>
          </a:p>
          <a:p>
            <a:pPr>
              <a:spcAft>
                <a:spcPts val="0"/>
              </a:spcAft>
            </a:pPr>
            <a:r>
              <a:rPr lang="fr-BE" sz="12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fr-BE" sz="22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« Qu’ils aillent donc jusqu’à se mutiler tout à fait, ceux qui sèment le désordre parmi vous ! » (5 : 12)</a:t>
            </a:r>
          </a:p>
          <a:p>
            <a:pPr>
              <a:spcAft>
                <a:spcPts val="0"/>
              </a:spcAft>
            </a:pPr>
            <a:endParaRPr lang="fr-BE" sz="1200" dirty="0" smtClean="0">
              <a:solidFill>
                <a:schemeClr val="bg1"/>
              </a:solidFill>
              <a:effectLst/>
              <a:latin typeface="Century Gothic" charset="0"/>
              <a:ea typeface="Calibri" charset="0"/>
            </a:endParaRPr>
          </a:p>
          <a:p>
            <a:pPr>
              <a:spcAft>
                <a:spcPts val="0"/>
              </a:spcAft>
            </a:pPr>
            <a:r>
              <a:rPr lang="fr-BE" sz="22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</a:rPr>
              <a:t>« Car, en Jésus-Christ, ce qui a de la valeur, ce n’est ni la circoncision ni l’incirconcision, </a:t>
            </a:r>
          </a:p>
          <a:p>
            <a:pPr>
              <a:spcAft>
                <a:spcPts val="0"/>
              </a:spcAft>
            </a:pPr>
            <a:r>
              <a:rPr lang="fr-BE" sz="2200" dirty="0" smtClean="0">
                <a:solidFill>
                  <a:srgbClr val="FFFF00"/>
                </a:solidFill>
                <a:effectLst/>
                <a:latin typeface="Century Gothic" charset="0"/>
                <a:ea typeface="Calibri" charset="0"/>
              </a:rPr>
              <a:t>mais la foi qui opère par l’amour » </a:t>
            </a:r>
            <a:r>
              <a:rPr lang="fr-BE" sz="22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</a:rPr>
              <a:t>(5 :6).</a:t>
            </a:r>
            <a:endParaRPr lang="nl-NL" sz="2200" dirty="0">
              <a:solidFill>
                <a:schemeClr val="bg1"/>
              </a:solidFill>
              <a:effectLst/>
              <a:latin typeface="Times New Roman" charset="0"/>
              <a:ea typeface="Calibri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06" l="0" r="100000">
                        <a14:foregroundMark x1="28926" y1="55000" x2="27686" y2="59118"/>
                        <a14:foregroundMark x1="5785" y1="95882" x2="7851" y2="99412"/>
                        <a14:backgroundMark x1="21488" y1="45294" x2="2066" y2="94118"/>
                        <a14:backgroundMark x1="23140" y1="48529" x2="21488" y2="59118"/>
                        <a14:backgroundMark x1="29126" y1="57059" x2="28803" y2="58529"/>
                        <a14:backgroundMark x1="28803" y1="54412" x2="27994" y2="5882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720" r="30361"/>
          <a:stretch/>
        </p:blipFill>
        <p:spPr>
          <a:xfrm>
            <a:off x="6080760" y="3035808"/>
            <a:ext cx="3063240" cy="38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3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784" y="0"/>
            <a:ext cx="1919458" cy="1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109728" y="658368"/>
            <a:ext cx="7991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Comment réagissez-vous à cette façon de s’adresser à ses auditeurs : « Galates </a:t>
            </a:r>
            <a:r>
              <a:rPr lang="fr-BE" sz="2400" b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stupides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[insensés], qui a pu vous fasciner… ? » (3 :1) – « Etes-vous donc stupides à ce point ? » (3 :3). Comment l’expliquez-vous ?</a:t>
            </a:r>
          </a:p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nl-NL" sz="24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Cette tentation de la ‘</a:t>
            </a:r>
            <a:r>
              <a:rPr lang="fr-BE" sz="2400" b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justification par les œuvres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’ est-elle encore actuelle ? Y </a:t>
            </a:r>
            <a:r>
              <a:rPr lang="fr-BE" sz="2400" dirty="0" err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a-t-il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des croyances, traditions ou rites qui sont considérés (consciemment ou inconsciemment) comme indispensables pour être accepté par Dieu ?</a:t>
            </a:r>
          </a:p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nl-NL" sz="24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Comment comprenez-vous l’expression « </a:t>
            </a:r>
            <a:r>
              <a:rPr lang="fr-BE" sz="2400" b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la foi qui opère par l’amour</a:t>
            </a:r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 » (5 :6) ? </a:t>
            </a:r>
            <a:endParaRPr lang="nl-NL" sz="24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4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46304" y="182880"/>
            <a:ext cx="6309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« C’est pour la liberté que le Christ nous a libérés. Tenez </a:t>
            </a:r>
          </a:p>
          <a:p>
            <a:r>
              <a:rPr lang="fr-BE" sz="28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donc ferme, et ne </a:t>
            </a:r>
          </a:p>
          <a:p>
            <a:r>
              <a:rPr lang="fr-BE" sz="28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vous remettez pas </a:t>
            </a:r>
          </a:p>
          <a:p>
            <a:r>
              <a:rPr lang="fr-BE" sz="28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sous le joug de </a:t>
            </a:r>
          </a:p>
          <a:p>
            <a:r>
              <a:rPr lang="fr-BE" sz="28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l’esclavage » (5:1)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769864" y="3785616"/>
            <a:ext cx="585216" cy="5212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498848" y="3429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BE" sz="24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« Mes frères, vous avez </a:t>
            </a:r>
          </a:p>
          <a:p>
            <a:pPr algn="r"/>
            <a:r>
              <a:rPr lang="fr-BE" sz="24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été appelés à la liberté ; seulement, que cette liberté ne devienne pas un prétexte pour la chair … » </a:t>
            </a:r>
            <a:r>
              <a:rPr lang="mr-IN" sz="24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–</a:t>
            </a:r>
            <a:r>
              <a:rPr lang="fr-BE" sz="2400" i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vs. 13 </a:t>
            </a:r>
            <a:endParaRPr lang="nl-NL" sz="2400" i="1" dirty="0">
              <a:solidFill>
                <a:schemeClr val="bg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481328" y="5512831"/>
            <a:ext cx="7589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« Car toute la loi est accomplie dans une seule parole, celle-ci : Tu aimeras ton prochain </a:t>
            </a:r>
          </a:p>
          <a:p>
            <a:pPr algn="r"/>
            <a:r>
              <a:rPr lang="fr-BE" sz="24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comme toi-même » (vs. 14)</a:t>
            </a:r>
            <a:r>
              <a:rPr lang="nl-NL" sz="2400" dirty="0" smtClean="0">
                <a:solidFill>
                  <a:schemeClr val="bg1"/>
                </a:solidFill>
                <a:effectLst/>
              </a:rPr>
              <a:t> 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5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784" y="0"/>
            <a:ext cx="1919458" cy="1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91440" y="548640"/>
            <a:ext cx="781812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fr-BE" sz="2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« C’est pour la </a:t>
            </a:r>
            <a:r>
              <a:rPr lang="fr-BE" sz="2600" b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liberté</a:t>
            </a:r>
            <a:r>
              <a:rPr lang="fr-BE" sz="2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que le Christ nous a libérés » (5 :1). Comment comprenez-vous cette liberté ? Pourquoi Paul insiste-t-il de cette façon, comme si l’on pouvait être libéré pour autre chose que la liberté ? 	  Y </a:t>
            </a:r>
            <a:r>
              <a:rPr lang="fr-BE" sz="2600" dirty="0" err="1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a-t-il</a:t>
            </a:r>
            <a:r>
              <a:rPr lang="fr-BE" sz="2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 effectivement un risque de mettre cette liberté sous tutelle, ou de reprendre un joug d’esclavage ?</a:t>
            </a:r>
          </a:p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nl-NL" sz="2600" dirty="0" smtClean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spcAft>
                <a:spcPts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fr-BE" sz="2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La liberté est un concept considéré comme fondamental dans notre société. Est-ce que la liberté mène automatiquement au </a:t>
            </a:r>
            <a:r>
              <a:rPr lang="fr-BE" sz="2600" b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bonheur</a:t>
            </a:r>
            <a:r>
              <a:rPr lang="fr-BE" sz="2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, à la </a:t>
            </a:r>
            <a:r>
              <a:rPr lang="fr-BE" sz="2600" b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paix</a:t>
            </a:r>
            <a:r>
              <a:rPr lang="fr-BE" sz="2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, à </a:t>
            </a:r>
            <a:r>
              <a:rPr lang="fr-BE" sz="2600" b="1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l’épanouissement</a:t>
            </a:r>
            <a:r>
              <a:rPr lang="fr-BE" sz="2600" dirty="0" smtClean="0">
                <a:solidFill>
                  <a:schemeClr val="bg1"/>
                </a:solidFill>
                <a:effectLst/>
                <a:latin typeface="Century Gothic" charset="0"/>
                <a:ea typeface="Calibri" charset="0"/>
                <a:cs typeface="Times New Roman" charset="0"/>
              </a:rPr>
              <a:t> ? Est-ce que le message de Paul peut apporter quelque chose à ce sujet ?</a:t>
            </a:r>
            <a:endParaRPr lang="nl-NL" sz="26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80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188</Words>
  <Application>Microsoft Macintosh PowerPoint</Application>
  <PresentationFormat>Diavoorstelling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Calibri</vt:lpstr>
      <vt:lpstr>Calibri Light</vt:lpstr>
      <vt:lpstr>Century Gothic</vt:lpstr>
      <vt:lpstr>Times New Roman</vt:lpstr>
      <vt:lpstr>Wingdings</vt:lpstr>
      <vt:lpstr>Arial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Delameillieure</dc:creator>
  <cp:lastModifiedBy>Johan Delameillieure</cp:lastModifiedBy>
  <cp:revision>11</cp:revision>
  <dcterms:created xsi:type="dcterms:W3CDTF">2017-02-06T15:58:19Z</dcterms:created>
  <dcterms:modified xsi:type="dcterms:W3CDTF">2017-02-10T06:55:42Z</dcterms:modified>
</cp:coreProperties>
</file>