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58" r:id="rId4"/>
    <p:sldId id="260" r:id="rId5"/>
    <p:sldId id="259" r:id="rId6"/>
    <p:sldId id="261" r:id="rId7"/>
    <p:sldId id="262" r:id="rId8"/>
    <p:sldId id="263" r:id="rId9"/>
    <p:sldId id="264" r:id="rId10"/>
    <p:sldId id="265" r:id="rId11"/>
    <p:sldId id="266"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8"/>
    <p:restoredTop sz="94698"/>
  </p:normalViewPr>
  <p:slideViewPr>
    <p:cSldViewPr snapToGrid="0" snapToObjects="1">
      <p:cViewPr varScale="1">
        <p:scale>
          <a:sx n="144" d="100"/>
          <a:sy n="144" d="100"/>
        </p:scale>
        <p:origin x="223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191B4-9A7E-D24C-A9C3-B4DFF4FEB451}" type="datetimeFigureOut">
              <a:rPr lang="nl-NL" smtClean="0"/>
              <a:t>02-03-17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AC8C6-44D0-6747-9350-7B966FFC2C78}" type="slidenum">
              <a:rPr lang="nl-NL" smtClean="0"/>
              <a:t>‹nr.›</a:t>
            </a:fld>
            <a:endParaRPr lang="nl-NL"/>
          </a:p>
        </p:txBody>
      </p:sp>
    </p:spTree>
    <p:extLst>
      <p:ext uri="{BB962C8B-B14F-4D97-AF65-F5344CB8AC3E}">
        <p14:creationId xmlns:p14="http://schemas.microsoft.com/office/powerpoint/2010/main" val="93528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smtClean="0"/>
              <a:t>Titelstijl van model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F0696B0-CAA2-0140-8FE2-9F34CA4A5538}" type="datetimeFigureOut">
              <a:rPr lang="nl-NL" smtClean="0"/>
              <a:t>02-03-17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3000A3D-0771-7E44-908D-A7A74D21028F}"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0696B0-CAA2-0140-8FE2-9F34CA4A5538}" type="datetimeFigureOut">
              <a:rPr lang="nl-NL" smtClean="0"/>
              <a:t>02-03-17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3000A3D-0771-7E44-908D-A7A74D21028F}"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smtClean="0"/>
              <a:t>Titelstijl van model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0696B0-CAA2-0140-8FE2-9F34CA4A5538}" type="datetimeFigureOut">
              <a:rPr lang="nl-NL" smtClean="0"/>
              <a:t>02-03-17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3000A3D-0771-7E44-908D-A7A74D21028F}"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F0696B0-CAA2-0140-8FE2-9F34CA4A5538}" type="datetimeFigureOut">
              <a:rPr lang="nl-NL" smtClean="0"/>
              <a:t>02-03-17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3000A3D-0771-7E44-908D-A7A74D21028F}"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smtClean="0"/>
              <a:t>Titelstijl van model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FF0696B0-CAA2-0140-8FE2-9F34CA4A5538}" type="datetimeFigureOut">
              <a:rPr lang="nl-NL" smtClean="0"/>
              <a:t>02-03-17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3000A3D-0771-7E44-908D-A7A74D21028F}"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F0696B0-CAA2-0140-8FE2-9F34CA4A5538}" type="datetimeFigureOut">
              <a:rPr lang="nl-NL" smtClean="0"/>
              <a:t>02-03-17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3000A3D-0771-7E44-908D-A7A74D21028F}"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smtClean="0"/>
              <a:t>Titelstijl van model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F0696B0-CAA2-0140-8FE2-9F34CA4A5538}" type="datetimeFigureOut">
              <a:rPr lang="nl-NL" smtClean="0"/>
              <a:t>02-03-17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3000A3D-0771-7E44-908D-A7A74D21028F}"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Date Placeholder 2"/>
          <p:cNvSpPr>
            <a:spLocks noGrp="1"/>
          </p:cNvSpPr>
          <p:nvPr>
            <p:ph type="dt" sz="half" idx="10"/>
          </p:nvPr>
        </p:nvSpPr>
        <p:spPr/>
        <p:txBody>
          <a:bodyPr/>
          <a:lstStyle/>
          <a:p>
            <a:fld id="{FF0696B0-CAA2-0140-8FE2-9F34CA4A5538}" type="datetimeFigureOut">
              <a:rPr lang="nl-NL" smtClean="0"/>
              <a:t>02-03-17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3000A3D-0771-7E44-908D-A7A74D21028F}"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696B0-CAA2-0140-8FE2-9F34CA4A5538}" type="datetimeFigureOut">
              <a:rPr lang="nl-NL" smtClean="0"/>
              <a:t>02-03-17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3000A3D-0771-7E44-908D-A7A74D21028F}"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Titelstijl van model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FF0696B0-CAA2-0140-8FE2-9F34CA4A5538}" type="datetimeFigureOut">
              <a:rPr lang="nl-NL" smtClean="0"/>
              <a:t>02-03-17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3000A3D-0771-7E44-908D-A7A74D21028F}"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Titelstijl van model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FF0696B0-CAA2-0140-8FE2-9F34CA4A5538}" type="datetimeFigureOut">
              <a:rPr lang="nl-NL" smtClean="0"/>
              <a:t>02-03-17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3000A3D-0771-7E44-908D-A7A74D21028F}"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Titelstijl van model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696B0-CAA2-0140-8FE2-9F34CA4A5538}" type="datetimeFigureOut">
              <a:rPr lang="nl-NL" smtClean="0"/>
              <a:t>02-03-17</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00A3D-0771-7E44-908D-A7A74D21028F}" type="slidenum">
              <a:rPr lang="nl-NL" smtClean="0"/>
              <a:t>‹nr.›</a:t>
            </a:fld>
            <a:endParaRPr lang="nl-NL"/>
          </a:p>
        </p:txBody>
      </p:sp>
    </p:spTree>
    <p:extLst>
      <p:ext uri="{BB962C8B-B14F-4D97-AF65-F5344CB8AC3E}">
        <p14:creationId xmlns:p14="http://schemas.microsoft.com/office/powerpoint/2010/main" val="2071949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0.png"/><Relationship Id="rId5" Type="http://schemas.openxmlformats.org/officeDocument/2006/relationships/image" Target="../media/image11.pn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71499" y="114300"/>
            <a:ext cx="8029575" cy="646331"/>
          </a:xfrm>
          <a:prstGeom prst="rect">
            <a:avLst/>
          </a:prstGeom>
          <a:noFill/>
        </p:spPr>
        <p:txBody>
          <a:bodyPr wrap="square" rtlCol="0">
            <a:spAutoFit/>
          </a:bodyPr>
          <a:lstStyle/>
          <a:p>
            <a:r>
              <a:rPr lang="fr-BE" sz="3600" b="1" dirty="0">
                <a:solidFill>
                  <a:schemeClr val="bg1"/>
                </a:solidFill>
              </a:rPr>
              <a:t>10.  Le Saint-Esprit, la parole et la prière </a:t>
            </a:r>
            <a:endParaRPr lang="nl-NL" sz="3600" dirty="0">
              <a:solidFill>
                <a:schemeClr val="bg1"/>
              </a:solidFill>
            </a:endParaRPr>
          </a:p>
        </p:txBody>
      </p:sp>
      <p:pic>
        <p:nvPicPr>
          <p:cNvPr id="5" name="Afbeelding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1499" y="865406"/>
            <a:ext cx="8086725" cy="5715000"/>
          </a:xfrm>
          <a:prstGeom prst="rect">
            <a:avLst/>
          </a:prstGeom>
          <a:ln w="38100">
            <a:solidFill>
              <a:srgbClr val="ECF8FC"/>
            </a:solidFill>
          </a:ln>
        </p:spPr>
      </p:pic>
    </p:spTree>
    <p:extLst>
      <p:ext uri="{BB962C8B-B14F-4D97-AF65-F5344CB8AC3E}">
        <p14:creationId xmlns:p14="http://schemas.microsoft.com/office/powerpoint/2010/main" val="227765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7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hthoek 3"/>
          <p:cNvSpPr/>
          <p:nvPr/>
        </p:nvSpPr>
        <p:spPr>
          <a:xfrm>
            <a:off x="62144" y="0"/>
            <a:ext cx="8895425" cy="7109639"/>
          </a:xfrm>
          <a:prstGeom prst="rect">
            <a:avLst/>
          </a:prstGeom>
        </p:spPr>
        <p:txBody>
          <a:bodyPr wrap="square">
            <a:spAutoFit/>
          </a:bodyPr>
          <a:lstStyle/>
          <a:p>
            <a:pPr>
              <a:spcAft>
                <a:spcPts val="0"/>
              </a:spcAft>
            </a:pPr>
            <a:r>
              <a:rPr lang="fr-BE" sz="2400" u="sng" dirty="0">
                <a:solidFill>
                  <a:schemeClr val="bg1"/>
                </a:solidFill>
                <a:latin typeface="Century Gothic" charset="0"/>
                <a:ea typeface="Times New Roman" charset="0"/>
                <a:cs typeface="Times New Roman" charset="0"/>
              </a:rPr>
              <a:t>Jacques 1 : 5  </a:t>
            </a:r>
            <a:endParaRPr lang="fr-BE" sz="2400" u="sng" dirty="0" smtClean="0">
              <a:solidFill>
                <a:schemeClr val="bg1"/>
              </a:solidFill>
              <a:latin typeface="Century Gothic" charset="0"/>
              <a:ea typeface="Times New Roman" charset="0"/>
              <a:cs typeface="Times New Roman" charset="0"/>
            </a:endParaRPr>
          </a:p>
          <a:p>
            <a:pPr>
              <a:spcAft>
                <a:spcPts val="0"/>
              </a:spcAft>
            </a:pPr>
            <a:r>
              <a:rPr lang="fr-BE" sz="2400" dirty="0" smtClean="0">
                <a:solidFill>
                  <a:schemeClr val="bg1"/>
                </a:solidFill>
                <a:latin typeface="Century Gothic" charset="0"/>
                <a:ea typeface="Times New Roman" charset="0"/>
                <a:cs typeface="Times New Roman" charset="0"/>
              </a:rPr>
              <a:t>Si </a:t>
            </a:r>
            <a:r>
              <a:rPr lang="fr-BE" sz="2400" dirty="0">
                <a:solidFill>
                  <a:schemeClr val="bg1"/>
                </a:solidFill>
                <a:latin typeface="Century Gothic" charset="0"/>
                <a:ea typeface="Times New Roman" charset="0"/>
                <a:cs typeface="Times New Roman" charset="0"/>
              </a:rPr>
              <a:t>quelqu’un d’entre vous manque de </a:t>
            </a:r>
            <a:r>
              <a:rPr lang="fr-BE" sz="2400" u="sng" dirty="0">
                <a:solidFill>
                  <a:srgbClr val="FFFF00"/>
                </a:solidFill>
                <a:latin typeface="Century Gothic" charset="0"/>
                <a:ea typeface="Times New Roman" charset="0"/>
                <a:cs typeface="Times New Roman" charset="0"/>
              </a:rPr>
              <a:t>sagesse</a:t>
            </a:r>
            <a:r>
              <a:rPr lang="fr-BE" sz="2400" dirty="0">
                <a:solidFill>
                  <a:schemeClr val="bg1"/>
                </a:solidFill>
                <a:latin typeface="Century Gothic" charset="0"/>
                <a:ea typeface="Times New Roman" charset="0"/>
                <a:cs typeface="Times New Roman" charset="0"/>
              </a:rPr>
              <a:t>, qu’il la demande à Dieu, qui donne à tous simplement et sans reproche, et elle lui sera donnée. </a:t>
            </a:r>
            <a:endParaRPr lang="fr-BE" sz="2400" dirty="0" smtClean="0">
              <a:solidFill>
                <a:schemeClr val="bg1"/>
              </a:solidFill>
              <a:latin typeface="Century Gothic" charset="0"/>
              <a:ea typeface="Times New Roman" charset="0"/>
              <a:cs typeface="Times New Roman" charset="0"/>
            </a:endParaRPr>
          </a:p>
          <a:p>
            <a:pPr>
              <a:spcAft>
                <a:spcPts val="0"/>
              </a:spcAft>
            </a:pPr>
            <a:endParaRPr lang="nl-NL" sz="2000" dirty="0">
              <a:solidFill>
                <a:schemeClr val="bg1"/>
              </a:solidFill>
              <a:latin typeface="Cambria" charset="0"/>
              <a:ea typeface="Times New Roman" charset="0"/>
              <a:cs typeface="Times New Roman" charset="0"/>
            </a:endParaRPr>
          </a:p>
          <a:p>
            <a:pPr>
              <a:spcAft>
                <a:spcPts val="0"/>
              </a:spcAft>
            </a:pPr>
            <a:r>
              <a:rPr lang="fr-BE" sz="2400" u="sng" dirty="0">
                <a:solidFill>
                  <a:schemeClr val="bg1"/>
                </a:solidFill>
                <a:latin typeface="Century Gothic" charset="0"/>
                <a:ea typeface="Times New Roman" charset="0"/>
                <a:cs typeface="Times New Roman" charset="0"/>
              </a:rPr>
              <a:t>Ephésiens 3 : 14-16  </a:t>
            </a:r>
            <a:endParaRPr lang="fr-BE" sz="2400" u="sng" dirty="0" smtClean="0">
              <a:solidFill>
                <a:schemeClr val="bg1"/>
              </a:solidFill>
              <a:latin typeface="Century Gothic" charset="0"/>
              <a:ea typeface="Times New Roman" charset="0"/>
              <a:cs typeface="Times New Roman" charset="0"/>
            </a:endParaRPr>
          </a:p>
          <a:p>
            <a:pPr>
              <a:spcAft>
                <a:spcPts val="0"/>
              </a:spcAft>
            </a:pPr>
            <a:r>
              <a:rPr lang="fr-BE" sz="2400" dirty="0" smtClean="0">
                <a:solidFill>
                  <a:schemeClr val="bg1"/>
                </a:solidFill>
                <a:latin typeface="Century Gothic" charset="0"/>
                <a:ea typeface="Times New Roman" charset="0"/>
                <a:cs typeface="Times New Roman" charset="0"/>
              </a:rPr>
              <a:t>C’est </a:t>
            </a:r>
            <a:r>
              <a:rPr lang="fr-BE" sz="2400" dirty="0">
                <a:solidFill>
                  <a:schemeClr val="bg1"/>
                </a:solidFill>
                <a:latin typeface="Century Gothic" charset="0"/>
                <a:ea typeface="Times New Roman" charset="0"/>
                <a:cs typeface="Times New Roman" charset="0"/>
              </a:rPr>
              <a:t>pourquoi je fléchis les genoux devant le Père, de qui toute famille dans les cieux et sur la terre tient son nom, afin qu’il vous donne, selon la richesse de sa gloire, d’être </a:t>
            </a:r>
            <a:r>
              <a:rPr lang="fr-BE" sz="2400" spc="-120" dirty="0">
                <a:solidFill>
                  <a:schemeClr val="bg1"/>
                </a:solidFill>
                <a:latin typeface="Century Gothic" charset="0"/>
                <a:ea typeface="Times New Roman" charset="0"/>
                <a:cs typeface="Times New Roman" charset="0"/>
              </a:rPr>
              <a:t>rendus </a:t>
            </a:r>
            <a:r>
              <a:rPr lang="fr-BE" sz="2400" u="sng" spc="-120" dirty="0">
                <a:solidFill>
                  <a:srgbClr val="FFFF00"/>
                </a:solidFill>
                <a:latin typeface="Century Gothic" charset="0"/>
                <a:ea typeface="Times New Roman" charset="0"/>
                <a:cs typeface="Times New Roman" charset="0"/>
              </a:rPr>
              <a:t>forts et puissants</a:t>
            </a:r>
            <a:r>
              <a:rPr lang="fr-BE" sz="2400" spc="-120" dirty="0">
                <a:solidFill>
                  <a:srgbClr val="FFFF00"/>
                </a:solidFill>
                <a:latin typeface="Century Gothic" charset="0"/>
                <a:ea typeface="Times New Roman" charset="0"/>
                <a:cs typeface="Times New Roman" charset="0"/>
              </a:rPr>
              <a:t> </a:t>
            </a:r>
            <a:r>
              <a:rPr lang="fr-BE" sz="2400" u="sng" spc="-120" dirty="0">
                <a:solidFill>
                  <a:srgbClr val="FFFF00"/>
                </a:solidFill>
                <a:latin typeface="Century Gothic" charset="0"/>
                <a:ea typeface="Times New Roman" charset="0"/>
                <a:cs typeface="Times New Roman" charset="0"/>
              </a:rPr>
              <a:t>par son esprit</a:t>
            </a:r>
            <a:r>
              <a:rPr lang="fr-BE" sz="2400" spc="-120" dirty="0">
                <a:solidFill>
                  <a:schemeClr val="bg1"/>
                </a:solidFill>
                <a:latin typeface="Century Gothic" charset="0"/>
                <a:ea typeface="Times New Roman" charset="0"/>
                <a:cs typeface="Times New Roman" charset="0"/>
              </a:rPr>
              <a:t>, au profit de l’homme </a:t>
            </a:r>
            <a:r>
              <a:rPr lang="fr-BE" sz="2400" dirty="0">
                <a:solidFill>
                  <a:schemeClr val="bg1"/>
                </a:solidFill>
                <a:latin typeface="Century Gothic" charset="0"/>
                <a:ea typeface="Times New Roman" charset="0"/>
                <a:cs typeface="Times New Roman" charset="0"/>
              </a:rPr>
              <a:t>intérieur ; que le Christ habite dans votre cœur par la foi et que vous soyez enracinés et fondés dans l’amour… </a:t>
            </a:r>
            <a:endParaRPr lang="nl-NL" sz="2400" dirty="0">
              <a:solidFill>
                <a:schemeClr val="bg1"/>
              </a:solidFill>
              <a:latin typeface="Cambria" charset="0"/>
              <a:ea typeface="Times New Roman" charset="0"/>
              <a:cs typeface="Times New Roman" charset="0"/>
            </a:endParaRPr>
          </a:p>
          <a:p>
            <a:pPr>
              <a:spcAft>
                <a:spcPts val="0"/>
              </a:spcAft>
            </a:pPr>
            <a:r>
              <a:rPr lang="fr-BE" dirty="0">
                <a:solidFill>
                  <a:schemeClr val="bg1"/>
                </a:solidFill>
                <a:latin typeface="Century Gothic" charset="0"/>
                <a:ea typeface="Times New Roman" charset="0"/>
                <a:cs typeface="Times New Roman" charset="0"/>
              </a:rPr>
              <a:t> </a:t>
            </a:r>
            <a:endParaRPr lang="nl-NL" dirty="0">
              <a:solidFill>
                <a:schemeClr val="bg1"/>
              </a:solidFill>
              <a:latin typeface="Cambria" charset="0"/>
              <a:ea typeface="Times New Roman" charset="0"/>
              <a:cs typeface="Times New Roman" charset="0"/>
            </a:endParaRPr>
          </a:p>
          <a:p>
            <a:pPr>
              <a:spcAft>
                <a:spcPts val="0"/>
              </a:spcAft>
            </a:pPr>
            <a:r>
              <a:rPr lang="fr-BE" sz="2400" u="sng" dirty="0" err="1">
                <a:solidFill>
                  <a:schemeClr val="bg1"/>
                </a:solidFill>
                <a:latin typeface="Century Gothic" charset="0"/>
                <a:ea typeface="Times New Roman" charset="0"/>
                <a:cs typeface="Times New Roman" charset="0"/>
              </a:rPr>
              <a:t>Philippiens</a:t>
            </a:r>
            <a:r>
              <a:rPr lang="fr-BE" sz="2400" u="sng" dirty="0">
                <a:solidFill>
                  <a:schemeClr val="bg1"/>
                </a:solidFill>
                <a:latin typeface="Century Gothic" charset="0"/>
                <a:ea typeface="Times New Roman" charset="0"/>
                <a:cs typeface="Times New Roman" charset="0"/>
              </a:rPr>
              <a:t> 4 : 6-7  </a:t>
            </a:r>
            <a:endParaRPr lang="fr-BE" sz="2400" u="sng" dirty="0" smtClean="0">
              <a:solidFill>
                <a:schemeClr val="bg1"/>
              </a:solidFill>
              <a:latin typeface="Century Gothic" charset="0"/>
              <a:ea typeface="Times New Roman" charset="0"/>
              <a:cs typeface="Times New Roman" charset="0"/>
            </a:endParaRPr>
          </a:p>
          <a:p>
            <a:pPr>
              <a:spcAft>
                <a:spcPts val="0"/>
              </a:spcAft>
            </a:pPr>
            <a:r>
              <a:rPr lang="fr-BE" sz="2400" dirty="0" smtClean="0">
                <a:solidFill>
                  <a:schemeClr val="bg1"/>
                </a:solidFill>
                <a:latin typeface="Century Gothic" charset="0"/>
                <a:ea typeface="Times New Roman" charset="0"/>
                <a:cs typeface="Times New Roman" charset="0"/>
              </a:rPr>
              <a:t>Ne </a:t>
            </a:r>
            <a:r>
              <a:rPr lang="fr-BE" sz="2400" dirty="0">
                <a:solidFill>
                  <a:schemeClr val="bg1"/>
                </a:solidFill>
                <a:latin typeface="Century Gothic" charset="0"/>
                <a:ea typeface="Times New Roman" charset="0"/>
                <a:cs typeface="Times New Roman" charset="0"/>
              </a:rPr>
              <a:t>vous inquiétez de rien ; mais en toute chose faites connaître vos besoins à Dieu par des prières et des supplications, </a:t>
            </a:r>
            <a:r>
              <a:rPr lang="fr-BE" sz="2400" u="sng" dirty="0">
                <a:solidFill>
                  <a:srgbClr val="FFFF00"/>
                </a:solidFill>
                <a:latin typeface="Century Gothic" charset="0"/>
                <a:ea typeface="Times New Roman" charset="0"/>
                <a:cs typeface="Times New Roman" charset="0"/>
              </a:rPr>
              <a:t>avec des actions de grâces</a:t>
            </a:r>
            <a:r>
              <a:rPr lang="fr-BE" sz="2400" dirty="0">
                <a:solidFill>
                  <a:schemeClr val="bg1"/>
                </a:solidFill>
                <a:latin typeface="Century Gothic" charset="0"/>
                <a:ea typeface="Times New Roman" charset="0"/>
                <a:cs typeface="Times New Roman" charset="0"/>
              </a:rPr>
              <a:t>. Et </a:t>
            </a:r>
            <a:r>
              <a:rPr lang="fr-BE" sz="2400" u="sng" dirty="0">
                <a:solidFill>
                  <a:srgbClr val="FFFF00"/>
                </a:solidFill>
                <a:latin typeface="Century Gothic" charset="0"/>
                <a:ea typeface="Times New Roman" charset="0"/>
                <a:cs typeface="Times New Roman" charset="0"/>
              </a:rPr>
              <a:t>la paix</a:t>
            </a:r>
            <a:r>
              <a:rPr lang="fr-BE" sz="2400" dirty="0">
                <a:solidFill>
                  <a:srgbClr val="FFFF00"/>
                </a:solidFill>
                <a:latin typeface="Century Gothic" charset="0"/>
                <a:ea typeface="Times New Roman" charset="0"/>
                <a:cs typeface="Times New Roman" charset="0"/>
              </a:rPr>
              <a:t> de Dieu</a:t>
            </a:r>
            <a:r>
              <a:rPr lang="fr-BE" sz="2400" dirty="0">
                <a:solidFill>
                  <a:schemeClr val="bg1"/>
                </a:solidFill>
                <a:latin typeface="Century Gothic" charset="0"/>
                <a:ea typeface="Times New Roman" charset="0"/>
                <a:cs typeface="Times New Roman" charset="0"/>
              </a:rPr>
              <a:t>, qui surpasse toute intelligence, gardera vos cœurs et vos pensées en Jésus-Christ.</a:t>
            </a:r>
            <a:endParaRPr lang="nl-NL" sz="2400" dirty="0">
              <a:solidFill>
                <a:schemeClr val="bg1"/>
              </a:solidFill>
              <a:effectLst/>
              <a:latin typeface="Cambria" charset="0"/>
              <a:ea typeface="Times New Roman" charset="0"/>
              <a:cs typeface="Times New Roman" charset="0"/>
            </a:endParaRPr>
          </a:p>
        </p:txBody>
      </p:sp>
    </p:spTree>
    <p:extLst>
      <p:ext uri="{BB962C8B-B14F-4D97-AF65-F5344CB8AC3E}">
        <p14:creationId xmlns:p14="http://schemas.microsoft.com/office/powerpoint/2010/main" val="1408456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406652" y="0"/>
            <a:ext cx="3065463" cy="1866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hthoek 4"/>
          <p:cNvSpPr/>
          <p:nvPr/>
        </p:nvSpPr>
        <p:spPr>
          <a:xfrm>
            <a:off x="337350" y="2450237"/>
            <a:ext cx="7776839" cy="1569660"/>
          </a:xfrm>
          <a:prstGeom prst="rect">
            <a:avLst/>
          </a:prstGeom>
        </p:spPr>
        <p:txBody>
          <a:bodyPr wrap="square">
            <a:spAutoFit/>
          </a:bodyPr>
          <a:lstStyle/>
          <a:p>
            <a:pPr lvl="0"/>
            <a:r>
              <a:rPr lang="fr-BE" sz="3200" dirty="0">
                <a:solidFill>
                  <a:schemeClr val="bg1"/>
                </a:solidFill>
              </a:rPr>
              <a:t>Echangez vos sentiments et vos réflexions, </a:t>
            </a:r>
            <a:endParaRPr lang="fr-BE" sz="3200" dirty="0" smtClean="0">
              <a:solidFill>
                <a:schemeClr val="bg1"/>
              </a:solidFill>
            </a:endParaRPr>
          </a:p>
          <a:p>
            <a:pPr lvl="0"/>
            <a:r>
              <a:rPr lang="fr-BE" sz="3200" dirty="0" smtClean="0">
                <a:solidFill>
                  <a:schemeClr val="bg1"/>
                </a:solidFill>
              </a:rPr>
              <a:t>à </a:t>
            </a:r>
            <a:r>
              <a:rPr lang="fr-BE" sz="3200" dirty="0">
                <a:solidFill>
                  <a:schemeClr val="bg1"/>
                </a:solidFill>
              </a:rPr>
              <a:t>la lecture de tous ces textes dont on oublie souvent de lire une partie.</a:t>
            </a:r>
            <a:endParaRPr lang="nl-NL" sz="3200" dirty="0">
              <a:solidFill>
                <a:schemeClr val="bg1"/>
              </a:solidFill>
            </a:endParaRPr>
          </a:p>
        </p:txBody>
      </p:sp>
    </p:spTree>
    <p:extLst>
      <p:ext uri="{BB962C8B-B14F-4D97-AF65-F5344CB8AC3E}">
        <p14:creationId xmlns:p14="http://schemas.microsoft.com/office/powerpoint/2010/main" val="868933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295425" y="4667250"/>
            <a:ext cx="3065463" cy="1866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hthoek 4"/>
          <p:cNvSpPr/>
          <p:nvPr/>
        </p:nvSpPr>
        <p:spPr>
          <a:xfrm>
            <a:off x="132750" y="299561"/>
            <a:ext cx="5525100" cy="2246769"/>
          </a:xfrm>
          <a:prstGeom prst="rect">
            <a:avLst/>
          </a:prstGeom>
        </p:spPr>
        <p:txBody>
          <a:bodyPr wrap="square">
            <a:spAutoFit/>
          </a:bodyPr>
          <a:lstStyle/>
          <a:p>
            <a:r>
              <a:rPr lang="fr-BE" sz="2800" b="1" spc="-20" dirty="0" smtClean="0">
                <a:solidFill>
                  <a:schemeClr val="bg1"/>
                </a:solidFill>
                <a:effectLst/>
                <a:latin typeface="Century Gothic" charset="0"/>
                <a:ea typeface="Times New Roman" charset="0"/>
                <a:cs typeface="Times New Roman" charset="0"/>
              </a:rPr>
              <a:t>« De même aussi l’esprit vient au secours de notre faiblesse, car nous ne savons pas ce qu’il convient de demander dans nos prières. »  Romains 8 : 26 a</a:t>
            </a:r>
            <a:r>
              <a:rPr lang="nl-NL" sz="2800" dirty="0" smtClean="0">
                <a:solidFill>
                  <a:schemeClr val="bg1"/>
                </a:solidFill>
                <a:effectLst/>
              </a:rPr>
              <a:t> </a:t>
            </a:r>
            <a:endParaRPr lang="nl-NL" sz="2800" dirty="0">
              <a:solidFill>
                <a:schemeClr val="bg1"/>
              </a:solidFill>
            </a:endParaRPr>
          </a:p>
        </p:txBody>
      </p:sp>
      <p:sp>
        <p:nvSpPr>
          <p:cNvPr id="6" name="Rechthoek 5"/>
          <p:cNvSpPr/>
          <p:nvPr/>
        </p:nvSpPr>
        <p:spPr>
          <a:xfrm>
            <a:off x="132750" y="5149156"/>
            <a:ext cx="6753226" cy="1384995"/>
          </a:xfrm>
          <a:prstGeom prst="rect">
            <a:avLst/>
          </a:prstGeom>
        </p:spPr>
        <p:txBody>
          <a:bodyPr wrap="square">
            <a:spAutoFit/>
          </a:bodyPr>
          <a:lstStyle/>
          <a:p>
            <a:pPr marL="342900" lvl="0" indent="-342900">
              <a:spcAft>
                <a:spcPts val="400"/>
              </a:spcAft>
              <a:buClr>
                <a:srgbClr val="FFFF00"/>
              </a:buClr>
              <a:buSzPct val="100000"/>
              <a:buFont typeface="+mj-lt"/>
              <a:buAutoNum type="arabicPeriod"/>
            </a:pPr>
            <a:r>
              <a:rPr lang="fr-BE" sz="2800" smtClean="0">
                <a:solidFill>
                  <a:srgbClr val="FFFF00"/>
                </a:solidFill>
                <a:effectLst/>
                <a:latin typeface="Century Gothic" charset="0"/>
                <a:ea typeface="Times New Roman" charset="0"/>
                <a:cs typeface="Times New Roman" charset="0"/>
              </a:rPr>
              <a:t>Te dis-tu parfois que tu ne sais pas quels mots employer dans ta prière, ni ce qu’il convient de demander ?</a:t>
            </a:r>
            <a:endParaRPr lang="nl-NL" sz="2800" dirty="0">
              <a:solidFill>
                <a:srgbClr val="FFFF00"/>
              </a:solidFill>
              <a:effectLst/>
              <a:latin typeface="Cambria" charset="0"/>
              <a:ea typeface="Times New Roman" charset="0"/>
              <a:cs typeface="Times New Roman" charset="0"/>
            </a:endParaRPr>
          </a:p>
        </p:txBody>
      </p:sp>
      <p:pic>
        <p:nvPicPr>
          <p:cNvPr id="7" name="Afbeelding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53284" y="161925"/>
            <a:ext cx="3016065" cy="4505325"/>
          </a:xfrm>
          <a:prstGeom prst="rect">
            <a:avLst/>
          </a:prstGeom>
          <a:ln w="28575">
            <a:solidFill>
              <a:srgbClr val="ECF8FC"/>
            </a:solidFill>
          </a:ln>
        </p:spPr>
      </p:pic>
    </p:spTree>
    <p:extLst>
      <p:ext uri="{BB962C8B-B14F-4D97-AF65-F5344CB8AC3E}">
        <p14:creationId xmlns:p14="http://schemas.microsoft.com/office/powerpoint/2010/main" val="1110404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33350" y="180975"/>
            <a:ext cx="8839200" cy="1692771"/>
          </a:xfrm>
          <a:prstGeom prst="rect">
            <a:avLst/>
          </a:prstGeom>
        </p:spPr>
        <p:txBody>
          <a:bodyPr wrap="square">
            <a:spAutoFit/>
          </a:bodyPr>
          <a:lstStyle/>
          <a:p>
            <a:pPr>
              <a:spcAft>
                <a:spcPts val="0"/>
              </a:spcAft>
            </a:pPr>
            <a:r>
              <a:rPr lang="fr-BE" sz="2800" b="1" dirty="0" smtClean="0">
                <a:solidFill>
                  <a:schemeClr val="bg1"/>
                </a:solidFill>
                <a:effectLst/>
                <a:latin typeface="Century Gothic" charset="0"/>
                <a:ea typeface="Times New Roman" charset="0"/>
                <a:cs typeface="Times New Roman" charset="0"/>
              </a:rPr>
              <a:t>« Lorsque vous priez, ne soyez pas comme les hypocrites… Dans vos prières, ne rabâchez pas des tas de paroles, à la manière des païens. » </a:t>
            </a:r>
            <a:r>
              <a:rPr lang="fr-BE" sz="2000" b="1" dirty="0" smtClean="0">
                <a:solidFill>
                  <a:schemeClr val="bg1"/>
                </a:solidFill>
                <a:effectLst/>
                <a:latin typeface="Century Gothic" charset="0"/>
                <a:ea typeface="Times New Roman" charset="0"/>
                <a:cs typeface="Times New Roman" charset="0"/>
              </a:rPr>
              <a:t>- Mathieu 6 : 5 et 7</a:t>
            </a:r>
            <a:endParaRPr lang="nl-NL" sz="2000" dirty="0">
              <a:solidFill>
                <a:schemeClr val="bg1"/>
              </a:solidFill>
              <a:effectLst/>
              <a:latin typeface="Cambria" charset="0"/>
              <a:ea typeface="Times New Roman" charset="0"/>
              <a:cs typeface="Times New Roman" charset="0"/>
            </a:endParaRPr>
          </a:p>
        </p:txBody>
      </p:sp>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744" y="1873746"/>
            <a:ext cx="4196421" cy="2214778"/>
          </a:xfrm>
          <a:prstGeom prst="rect">
            <a:avLst/>
          </a:prstGeom>
        </p:spPr>
      </p:pic>
      <p:sp>
        <p:nvSpPr>
          <p:cNvPr id="4" name="Tekstvak 3"/>
          <p:cNvSpPr txBox="1"/>
          <p:nvPr/>
        </p:nvSpPr>
        <p:spPr>
          <a:xfrm>
            <a:off x="5558700" y="1873746"/>
            <a:ext cx="2595315" cy="2062103"/>
          </a:xfrm>
          <a:prstGeom prst="rect">
            <a:avLst/>
          </a:prstGeom>
          <a:noFill/>
        </p:spPr>
        <p:txBody>
          <a:bodyPr wrap="square" rtlCol="0">
            <a:spAutoFit/>
          </a:bodyPr>
          <a:lstStyle/>
          <a:p>
            <a:r>
              <a:rPr lang="nl-NL" sz="3200" dirty="0" err="1" smtClean="0">
                <a:solidFill>
                  <a:schemeClr val="bg1"/>
                </a:solidFill>
              </a:rPr>
              <a:t>Prier</a:t>
            </a:r>
            <a:r>
              <a:rPr lang="mr-IN" sz="3200" dirty="0" smtClean="0">
                <a:solidFill>
                  <a:schemeClr val="bg1"/>
                </a:solidFill>
              </a:rPr>
              <a:t>…</a:t>
            </a:r>
            <a:endParaRPr lang="nl-BE" sz="3200" dirty="0" smtClean="0">
              <a:solidFill>
                <a:schemeClr val="bg1"/>
              </a:solidFill>
            </a:endParaRPr>
          </a:p>
          <a:p>
            <a:r>
              <a:rPr lang="nl-BE" sz="3200" dirty="0" smtClean="0">
                <a:solidFill>
                  <a:schemeClr val="bg1"/>
                </a:solidFill>
              </a:rPr>
              <a:t>Par peur</a:t>
            </a:r>
          </a:p>
          <a:p>
            <a:r>
              <a:rPr lang="nl-BE" sz="3200" dirty="0" smtClean="0">
                <a:solidFill>
                  <a:schemeClr val="bg1"/>
                </a:solidFill>
              </a:rPr>
              <a:t>Par devoir</a:t>
            </a:r>
          </a:p>
          <a:p>
            <a:r>
              <a:rPr lang="nl-BE" sz="3200" dirty="0" smtClean="0">
                <a:solidFill>
                  <a:schemeClr val="bg1"/>
                </a:solidFill>
              </a:rPr>
              <a:t>Par intérêt</a:t>
            </a:r>
            <a:endParaRPr lang="nl-NL" sz="3200" dirty="0">
              <a:solidFill>
                <a:schemeClr val="bg1"/>
              </a:solidFill>
            </a:endParaRPr>
          </a:p>
        </p:txBody>
      </p:sp>
      <p:grpSp>
        <p:nvGrpSpPr>
          <p:cNvPr id="10" name="Groeperen 9"/>
          <p:cNvGrpSpPr/>
          <p:nvPr/>
        </p:nvGrpSpPr>
        <p:grpSpPr>
          <a:xfrm>
            <a:off x="133350" y="4103913"/>
            <a:ext cx="8713074" cy="1763275"/>
            <a:chOff x="133350" y="4294269"/>
            <a:chExt cx="8713074" cy="1763275"/>
          </a:xfrm>
        </p:grpSpPr>
        <p:pic>
          <p:nvPicPr>
            <p:cNvPr id="8" name="Afbeelding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5391" y="4294269"/>
              <a:ext cx="2351033" cy="1763275"/>
            </a:xfrm>
            <a:prstGeom prst="rect">
              <a:avLst/>
            </a:prstGeom>
          </p:spPr>
        </p:pic>
        <p:sp>
          <p:nvSpPr>
            <p:cNvPr id="9" name="Rechthoek 8"/>
            <p:cNvSpPr/>
            <p:nvPr/>
          </p:nvSpPr>
          <p:spPr>
            <a:xfrm>
              <a:off x="133350" y="4294269"/>
              <a:ext cx="6177127" cy="1677382"/>
            </a:xfrm>
            <a:prstGeom prst="rect">
              <a:avLst/>
            </a:prstGeom>
          </p:spPr>
          <p:txBody>
            <a:bodyPr wrap="square">
              <a:spAutoFit/>
            </a:bodyPr>
            <a:lstStyle/>
            <a:p>
              <a:pPr>
                <a:spcAft>
                  <a:spcPts val="0"/>
                </a:spcAft>
              </a:pPr>
              <a:r>
                <a:rPr lang="fr-BE" sz="2500" dirty="0" smtClean="0">
                  <a:solidFill>
                    <a:schemeClr val="bg1"/>
                  </a:solidFill>
                  <a:effectLst/>
                  <a:latin typeface="Century Gothic" charset="0"/>
                  <a:ea typeface="Times New Roman" charset="0"/>
                  <a:cs typeface="Times New Roman" charset="0"/>
                </a:rPr>
                <a:t>Pour entrer dans le royaume des cieux, il ne suffit pas de me dire : « Seigneur ! Seigneur ! » Il faut accomplir la volonté de mon Père céleste.</a:t>
              </a:r>
              <a:r>
                <a:rPr lang="fr-BE" sz="2800" dirty="0" smtClean="0">
                  <a:solidFill>
                    <a:schemeClr val="bg1"/>
                  </a:solidFill>
                  <a:effectLst/>
                  <a:latin typeface="Century Gothic" charset="0"/>
                  <a:ea typeface="Times New Roman" charset="0"/>
                  <a:cs typeface="Times New Roman" charset="0"/>
                </a:rPr>
                <a:t>  </a:t>
              </a:r>
              <a:r>
                <a:rPr lang="fr-BE" sz="2000" dirty="0" smtClean="0">
                  <a:solidFill>
                    <a:schemeClr val="bg1"/>
                  </a:solidFill>
                  <a:effectLst/>
                  <a:latin typeface="Century Gothic" charset="0"/>
                  <a:ea typeface="Times New Roman" charset="0"/>
                  <a:cs typeface="Times New Roman" charset="0"/>
                </a:rPr>
                <a:t>Mathieu 7 : 21</a:t>
              </a:r>
              <a:endParaRPr lang="nl-NL" sz="2000" dirty="0">
                <a:solidFill>
                  <a:schemeClr val="bg1"/>
                </a:solidFill>
                <a:effectLst/>
                <a:latin typeface="Cambria" charset="0"/>
                <a:ea typeface="Times New Roman" charset="0"/>
                <a:cs typeface="Times New Roman" charset="0"/>
              </a:endParaRPr>
            </a:p>
          </p:txBody>
        </p:sp>
      </p:grpSp>
      <p:grpSp>
        <p:nvGrpSpPr>
          <p:cNvPr id="13" name="Groeperen 12"/>
          <p:cNvGrpSpPr/>
          <p:nvPr/>
        </p:nvGrpSpPr>
        <p:grpSpPr>
          <a:xfrm>
            <a:off x="-73573" y="5819678"/>
            <a:ext cx="8513380" cy="1017006"/>
            <a:chOff x="-73573" y="5819678"/>
            <a:chExt cx="8513380" cy="1017006"/>
          </a:xfrm>
        </p:grpSpPr>
        <p:pic>
          <p:nvPicPr>
            <p:cNvPr id="11" name="Imag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573" y="5819678"/>
              <a:ext cx="1604254" cy="977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kstvak 11"/>
            <p:cNvSpPr txBox="1"/>
            <p:nvPr/>
          </p:nvSpPr>
          <p:spPr>
            <a:xfrm>
              <a:off x="1324303" y="5882577"/>
              <a:ext cx="7115504" cy="954107"/>
            </a:xfrm>
            <a:prstGeom prst="rect">
              <a:avLst/>
            </a:prstGeom>
            <a:noFill/>
          </p:spPr>
          <p:txBody>
            <a:bodyPr wrap="square" rtlCol="0">
              <a:spAutoFit/>
            </a:bodyPr>
            <a:lstStyle/>
            <a:p>
              <a:pPr lvl="0"/>
              <a:r>
                <a:rPr lang="fr-BE" sz="2800">
                  <a:solidFill>
                    <a:srgbClr val="FFFF00"/>
                  </a:solidFill>
                </a:rPr>
                <a:t>Te reconnais-tu quelque part dans ces manières de prier ?</a:t>
              </a:r>
              <a:r>
                <a:rPr lang="fr-BE" sz="2800" b="1">
                  <a:solidFill>
                    <a:srgbClr val="FFFF00"/>
                  </a:solidFill>
                </a:rPr>
                <a:t> </a:t>
              </a:r>
              <a:endParaRPr lang="nl-NL" sz="2800" dirty="0">
                <a:solidFill>
                  <a:srgbClr val="FFFF00"/>
                </a:solidFill>
              </a:endParaRPr>
            </a:p>
          </p:txBody>
        </p:sp>
      </p:grpSp>
    </p:spTree>
    <p:extLst>
      <p:ext uri="{BB962C8B-B14F-4D97-AF65-F5344CB8AC3E}">
        <p14:creationId xmlns:p14="http://schemas.microsoft.com/office/powerpoint/2010/main" val="195031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0358" y="0"/>
            <a:ext cx="8791904" cy="1200329"/>
          </a:xfrm>
          <a:prstGeom prst="rect">
            <a:avLst/>
          </a:prstGeom>
        </p:spPr>
        <p:txBody>
          <a:bodyPr wrap="square">
            <a:spAutoFit/>
          </a:bodyPr>
          <a:lstStyle/>
          <a:p>
            <a:pPr>
              <a:spcAft>
                <a:spcPts val="0"/>
              </a:spcAft>
            </a:pPr>
            <a:r>
              <a:rPr lang="fr-BE" sz="2400" b="1" dirty="0" smtClean="0">
                <a:solidFill>
                  <a:schemeClr val="bg1"/>
                </a:solidFill>
                <a:effectLst/>
                <a:latin typeface="Century Gothic" charset="0"/>
                <a:ea typeface="Times New Roman" charset="0"/>
                <a:cs typeface="Times New Roman" charset="0"/>
              </a:rPr>
              <a:t>Il priait un jour en un certain lieu. Lorsqu’il eut achevé, un de ses disciples lui dit : Seigneur, enseigne-nous à prier, comme Jean aussi l’a enseigné à ses disciples. Luc 11 : 1</a:t>
            </a:r>
            <a:endParaRPr lang="nl-NL" sz="2400" dirty="0">
              <a:solidFill>
                <a:schemeClr val="bg1"/>
              </a:solidFill>
              <a:effectLst/>
              <a:latin typeface="Cambria" charset="0"/>
              <a:ea typeface="Times New Roman" charset="0"/>
              <a:cs typeface="Times New Roman" charset="0"/>
            </a:endParaRPr>
          </a:p>
        </p:txBody>
      </p:sp>
      <p:sp>
        <p:nvSpPr>
          <p:cNvPr id="3" name="Rechthoek 2"/>
          <p:cNvSpPr/>
          <p:nvPr/>
        </p:nvSpPr>
        <p:spPr>
          <a:xfrm>
            <a:off x="110358" y="1278221"/>
            <a:ext cx="4572000" cy="5262979"/>
          </a:xfrm>
          <a:prstGeom prst="rect">
            <a:avLst/>
          </a:prstGeom>
        </p:spPr>
        <p:txBody>
          <a:bodyPr>
            <a:spAutoFit/>
          </a:bodyPr>
          <a:lstStyle/>
          <a:p>
            <a:pPr>
              <a:spcAft>
                <a:spcPts val="0"/>
              </a:spcAft>
            </a:pPr>
            <a:r>
              <a:rPr lang="fr-BE" sz="2800" dirty="0" smtClean="0">
                <a:solidFill>
                  <a:schemeClr val="bg1"/>
                </a:solidFill>
                <a:effectLst/>
                <a:latin typeface="Century Gothic" charset="0"/>
                <a:ea typeface="Times New Roman" charset="0"/>
                <a:cs typeface="Times New Roman" charset="0"/>
              </a:rPr>
              <a:t>« Dans vos prières, ne rabâchez pas des tas de paroles, à la manière des païens ; ils s’imaginent qu’à force de paroles Dieu les entendra. Ne les imitez pas, </a:t>
            </a:r>
            <a:r>
              <a:rPr lang="fr-BE" sz="2800" u="sng" dirty="0" smtClean="0">
                <a:solidFill>
                  <a:schemeClr val="bg1"/>
                </a:solidFill>
                <a:effectLst/>
                <a:latin typeface="Century Gothic" charset="0"/>
                <a:ea typeface="Times New Roman" charset="0"/>
                <a:cs typeface="Times New Roman" charset="0"/>
              </a:rPr>
              <a:t>car votre Père sait ce qu’il vous faut, avant que vous le lui demandiez</a:t>
            </a:r>
            <a:r>
              <a:rPr lang="fr-BE" sz="2800" dirty="0" smtClean="0">
                <a:solidFill>
                  <a:schemeClr val="bg1"/>
                </a:solidFill>
                <a:effectLst/>
                <a:latin typeface="Century Gothic" charset="0"/>
                <a:ea typeface="Times New Roman" charset="0"/>
                <a:cs typeface="Times New Roman" charset="0"/>
              </a:rPr>
              <a:t>.</a:t>
            </a:r>
            <a:endParaRPr lang="nl-NL" sz="2800" dirty="0" smtClean="0">
              <a:solidFill>
                <a:schemeClr val="bg1"/>
              </a:solidFill>
              <a:effectLst/>
              <a:latin typeface="Cambria" charset="0"/>
              <a:ea typeface="Times New Roman" charset="0"/>
              <a:cs typeface="Times New Roman" charset="0"/>
            </a:endParaRPr>
          </a:p>
          <a:p>
            <a:pPr>
              <a:spcAft>
                <a:spcPts val="0"/>
              </a:spcAft>
            </a:pPr>
            <a:r>
              <a:rPr lang="fr-BE" sz="2800" dirty="0" smtClean="0">
                <a:solidFill>
                  <a:schemeClr val="bg1"/>
                </a:solidFill>
                <a:effectLst/>
                <a:latin typeface="Century Gothic" charset="0"/>
                <a:ea typeface="Times New Roman" charset="0"/>
                <a:cs typeface="Times New Roman" charset="0"/>
              </a:rPr>
              <a:t>Voici donc comment vous devez prier : </a:t>
            </a:r>
            <a:endParaRPr lang="nl-NL" sz="2800" dirty="0">
              <a:solidFill>
                <a:schemeClr val="bg1"/>
              </a:solidFill>
              <a:effectLst/>
              <a:latin typeface="Cambria" charset="0"/>
              <a:ea typeface="Times New Roman" charset="0"/>
              <a:cs typeface="Times New Roman"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82358" y="1278221"/>
            <a:ext cx="4219904" cy="5516215"/>
          </a:xfrm>
          <a:prstGeom prst="rect">
            <a:avLst/>
          </a:prstGeom>
        </p:spPr>
      </p:pic>
    </p:spTree>
    <p:extLst>
      <p:ext uri="{BB962C8B-B14F-4D97-AF65-F5344CB8AC3E}">
        <p14:creationId xmlns:p14="http://schemas.microsoft.com/office/powerpoint/2010/main" val="1767001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89457" y="0"/>
            <a:ext cx="3065463" cy="1866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hthoek 2"/>
          <p:cNvSpPr/>
          <p:nvPr/>
        </p:nvSpPr>
        <p:spPr>
          <a:xfrm>
            <a:off x="0" y="1866901"/>
            <a:ext cx="4193628" cy="4934684"/>
          </a:xfrm>
          <a:prstGeom prst="rect">
            <a:avLst/>
          </a:prstGeom>
        </p:spPr>
        <p:txBody>
          <a:bodyPr wrap="square">
            <a:spAutoFit/>
          </a:bodyPr>
          <a:lstStyle/>
          <a:p>
            <a:pPr marL="342900" lvl="0" indent="-342900">
              <a:spcAft>
                <a:spcPts val="400"/>
              </a:spcAft>
              <a:buClr>
                <a:schemeClr val="bg1"/>
              </a:buClr>
              <a:buSzPct val="100000"/>
              <a:buFont typeface="+mj-lt"/>
              <a:buAutoNum type="arabicPeriod"/>
            </a:pPr>
            <a:r>
              <a:rPr lang="fr-BE" sz="2800" dirty="0" smtClean="0">
                <a:solidFill>
                  <a:schemeClr val="bg1"/>
                </a:solidFill>
                <a:effectLst/>
                <a:latin typeface="Century Gothic" charset="0"/>
                <a:ea typeface="Times New Roman" charset="0"/>
                <a:cs typeface="Times New Roman" charset="0"/>
              </a:rPr>
              <a:t>Relis attentivement cette prière destinée à nous enseigner. Quel est l’objet des demandes qui y sont exprimées ?</a:t>
            </a:r>
          </a:p>
          <a:p>
            <a:pPr marL="342900" lvl="0" indent="-342900">
              <a:spcAft>
                <a:spcPts val="400"/>
              </a:spcAft>
              <a:buClr>
                <a:schemeClr val="bg1"/>
              </a:buClr>
              <a:buSzPct val="100000"/>
              <a:buFont typeface="+mj-lt"/>
              <a:buAutoNum type="arabicPeriod"/>
            </a:pPr>
            <a:endParaRPr lang="nl-NL" sz="2800" dirty="0" smtClean="0">
              <a:solidFill>
                <a:schemeClr val="bg1"/>
              </a:solidFill>
              <a:effectLst/>
              <a:latin typeface="Cambria" charset="0"/>
              <a:ea typeface="Times New Roman" charset="0"/>
              <a:cs typeface="Times New Roman" charset="0"/>
            </a:endParaRPr>
          </a:p>
          <a:p>
            <a:pPr marL="342900" lvl="0" indent="-342900">
              <a:spcAft>
                <a:spcPts val="400"/>
              </a:spcAft>
              <a:buClr>
                <a:schemeClr val="bg1"/>
              </a:buClr>
              <a:buSzPct val="100000"/>
              <a:buFont typeface="+mj-lt"/>
              <a:buAutoNum type="arabicPeriod"/>
            </a:pPr>
            <a:r>
              <a:rPr lang="fr-BE" sz="2800" dirty="0" smtClean="0">
                <a:solidFill>
                  <a:schemeClr val="bg1"/>
                </a:solidFill>
                <a:effectLst/>
                <a:latin typeface="Century Gothic" charset="0"/>
                <a:ea typeface="Times New Roman" charset="0"/>
                <a:cs typeface="Times New Roman" charset="0"/>
              </a:rPr>
              <a:t>Pour toi, de qui dépend l’exaucement de cette prière ?</a:t>
            </a:r>
            <a:endParaRPr lang="nl-NL" sz="2800" dirty="0">
              <a:solidFill>
                <a:schemeClr val="bg1"/>
              </a:solidFill>
              <a:effectLst/>
              <a:latin typeface="Cambria" charset="0"/>
              <a:ea typeface="Times New Roman" charset="0"/>
              <a:cs typeface="Times New Roman" charset="0"/>
            </a:endParaRPr>
          </a:p>
        </p:txBody>
      </p:sp>
      <p:pic>
        <p:nvPicPr>
          <p:cNvPr id="4" name="Afbeelding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8428" y="698939"/>
            <a:ext cx="4351282" cy="5801710"/>
          </a:xfrm>
          <a:prstGeom prst="rect">
            <a:avLst/>
          </a:prstGeom>
          <a:ln w="38100">
            <a:solidFill>
              <a:schemeClr val="accent1"/>
            </a:solidFill>
          </a:ln>
        </p:spPr>
      </p:pic>
    </p:spTree>
    <p:extLst>
      <p:ext uri="{BB962C8B-B14F-4D97-AF65-F5344CB8AC3E}">
        <p14:creationId xmlns:p14="http://schemas.microsoft.com/office/powerpoint/2010/main" val="1949284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0" b="100000" l="0" r="100000">
                        <a14:foregroundMark x1="9324" y1="87892" x2="3108" y2="99103"/>
                        <a14:foregroundMark x1="11152" y1="84081" x2="11152" y2="84081"/>
                        <a14:foregroundMark x1="100000" y1="65247" x2="100000" y2="65247"/>
                      </a14:backgroundRemoval>
                    </a14:imgEffect>
                  </a14:imgLayer>
                </a14:imgProps>
              </a:ext>
              <a:ext uri="{28A0092B-C50C-407E-A947-70E740481C1C}">
                <a14:useLocalDpi xmlns:a14="http://schemas.microsoft.com/office/drawing/2010/main"/>
              </a:ext>
            </a:extLst>
          </a:blip>
          <a:srcRect/>
          <a:stretch/>
        </p:blipFill>
        <p:spPr>
          <a:xfrm flipH="1">
            <a:off x="0" y="2848304"/>
            <a:ext cx="4920800" cy="4009696"/>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44665" y="968266"/>
            <a:ext cx="3167555" cy="200017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a:ext>
            </a:extLst>
          </a:blip>
          <a:stretch>
            <a:fillRect/>
          </a:stretch>
        </p:blipFill>
        <p:spPr>
          <a:xfrm rot="5643461" flipV="1">
            <a:off x="4446670" y="1381534"/>
            <a:ext cx="3167555" cy="2000170"/>
          </a:xfrm>
          <a:prstGeom prst="rect">
            <a:avLst/>
          </a:prstGeom>
        </p:spPr>
      </p:pic>
      <p:sp>
        <p:nvSpPr>
          <p:cNvPr id="9" name="Tekstvak 8"/>
          <p:cNvSpPr txBox="1"/>
          <p:nvPr/>
        </p:nvSpPr>
        <p:spPr>
          <a:xfrm>
            <a:off x="5808277" y="779366"/>
            <a:ext cx="725213" cy="1938992"/>
          </a:xfrm>
          <a:prstGeom prst="rect">
            <a:avLst/>
          </a:prstGeom>
          <a:noFill/>
        </p:spPr>
        <p:txBody>
          <a:bodyPr wrap="square" rtlCol="0">
            <a:spAutoFit/>
          </a:bodyPr>
          <a:lstStyle/>
          <a:p>
            <a:r>
              <a:rPr lang="nl-NL" sz="12000" smtClean="0">
                <a:solidFill>
                  <a:schemeClr val="bg1"/>
                </a:solidFill>
                <a:latin typeface="Academy Engraved LET Plain" charset="0"/>
                <a:ea typeface="Academy Engraved LET Plain" charset="0"/>
                <a:cs typeface="Academy Engraved LET Plain" charset="0"/>
              </a:rPr>
              <a:t>?</a:t>
            </a:r>
            <a:endParaRPr lang="nl-NL" sz="12000">
              <a:solidFill>
                <a:schemeClr val="bg1"/>
              </a:solidFill>
              <a:latin typeface="Academy Engraved LET Plain" charset="0"/>
              <a:ea typeface="Academy Engraved LET Plain" charset="0"/>
              <a:cs typeface="Academy Engraved LET Plain" charset="0"/>
            </a:endParaRPr>
          </a:p>
        </p:txBody>
      </p:sp>
      <p:sp>
        <p:nvSpPr>
          <p:cNvPr id="10" name="Tekstvak 9"/>
          <p:cNvSpPr txBox="1"/>
          <p:nvPr/>
        </p:nvSpPr>
        <p:spPr>
          <a:xfrm>
            <a:off x="673157" y="731044"/>
            <a:ext cx="3943016" cy="1323439"/>
          </a:xfrm>
          <a:prstGeom prst="rect">
            <a:avLst/>
          </a:prstGeom>
          <a:noFill/>
        </p:spPr>
        <p:txBody>
          <a:bodyPr wrap="square" rtlCol="0">
            <a:spAutoFit/>
          </a:bodyPr>
          <a:lstStyle/>
          <a:p>
            <a:r>
              <a:rPr lang="nl-NL" sz="4000" dirty="0" smtClean="0">
                <a:solidFill>
                  <a:schemeClr val="bg1"/>
                </a:solidFill>
              </a:rPr>
              <a:t>Action </a:t>
            </a:r>
            <a:r>
              <a:rPr lang="nl-NL" sz="4000" dirty="0" err="1" smtClean="0">
                <a:solidFill>
                  <a:schemeClr val="bg1"/>
                </a:solidFill>
              </a:rPr>
              <a:t>sur</a:t>
            </a:r>
            <a:r>
              <a:rPr lang="nl-NL" sz="4000" dirty="0" smtClean="0">
                <a:solidFill>
                  <a:schemeClr val="bg1"/>
                </a:solidFill>
              </a:rPr>
              <a:t> </a:t>
            </a:r>
            <a:r>
              <a:rPr lang="nl-NL" sz="4000" dirty="0" err="1" smtClean="0">
                <a:solidFill>
                  <a:schemeClr val="bg1"/>
                </a:solidFill>
              </a:rPr>
              <a:t>Dieu</a:t>
            </a:r>
            <a:r>
              <a:rPr lang="mr-IN" sz="4000" dirty="0" smtClean="0">
                <a:solidFill>
                  <a:schemeClr val="bg1"/>
                </a:solidFill>
              </a:rPr>
              <a:t>…</a:t>
            </a:r>
            <a:endParaRPr lang="nl-BE" sz="4000" dirty="0" smtClean="0">
              <a:solidFill>
                <a:schemeClr val="bg1"/>
              </a:solidFill>
            </a:endParaRPr>
          </a:p>
          <a:p>
            <a:r>
              <a:rPr lang="nl-BE" sz="4000" dirty="0" smtClean="0">
                <a:solidFill>
                  <a:schemeClr val="bg1"/>
                </a:solidFill>
              </a:rPr>
              <a:t>Ou sur nous?</a:t>
            </a:r>
            <a:endParaRPr lang="nl-NL" sz="4000" dirty="0">
              <a:solidFill>
                <a:schemeClr val="bg1"/>
              </a:solidFill>
            </a:endParaRPr>
          </a:p>
        </p:txBody>
      </p:sp>
      <p:grpSp>
        <p:nvGrpSpPr>
          <p:cNvPr id="14" name="Groeperen 13"/>
          <p:cNvGrpSpPr/>
          <p:nvPr/>
        </p:nvGrpSpPr>
        <p:grpSpPr>
          <a:xfrm>
            <a:off x="4436164" y="3512179"/>
            <a:ext cx="4817333" cy="3434694"/>
            <a:chOff x="4436164" y="3512179"/>
            <a:chExt cx="4817333" cy="3434694"/>
          </a:xfrm>
        </p:grpSpPr>
        <p:pic>
          <p:nvPicPr>
            <p:cNvPr id="12" name="Afbeelding 11"/>
            <p:cNvPicPr>
              <a:picLocks noChangeAspect="1"/>
            </p:cNvPicPr>
            <p:nvPr/>
          </p:nvPicPr>
          <p:blipFill>
            <a:blip r:embed="rId5">
              <a:extLst>
                <a:ext uri="{BEBA8EAE-BF5A-486C-A8C5-ECC9F3942E4B}">
                  <a14:imgProps xmlns:a14="http://schemas.microsoft.com/office/drawing/2010/main">
                    <a14:imgLayer r:embed="rId6">
                      <a14:imgEffect>
                        <a14:backgroundRemoval t="10000" b="90000" l="2250" r="97000"/>
                      </a14:imgEffect>
                    </a14:imgLayer>
                  </a14:imgProps>
                </a:ext>
                <a:ext uri="{28A0092B-C50C-407E-A947-70E740481C1C}">
                  <a14:useLocalDpi xmlns:a14="http://schemas.microsoft.com/office/drawing/2010/main"/>
                </a:ext>
              </a:extLst>
            </a:blip>
            <a:stretch>
              <a:fillRect/>
            </a:stretch>
          </p:blipFill>
          <p:spPr>
            <a:xfrm>
              <a:off x="4686683" y="3512179"/>
              <a:ext cx="4457317" cy="3434694"/>
            </a:xfrm>
            <a:prstGeom prst="rect">
              <a:avLst/>
            </a:prstGeom>
          </p:spPr>
        </p:pic>
        <p:sp>
          <p:nvSpPr>
            <p:cNvPr id="13" name="Tekstvak 12"/>
            <p:cNvSpPr txBox="1"/>
            <p:nvPr/>
          </p:nvSpPr>
          <p:spPr>
            <a:xfrm>
              <a:off x="4436164" y="6064695"/>
              <a:ext cx="4817333" cy="646331"/>
            </a:xfrm>
            <a:prstGeom prst="rect">
              <a:avLst/>
            </a:prstGeom>
            <a:noFill/>
          </p:spPr>
          <p:txBody>
            <a:bodyPr wrap="square" rtlCol="0">
              <a:spAutoFit/>
            </a:bodyPr>
            <a:lstStyle/>
            <a:p>
              <a:r>
                <a:rPr lang="nl-BE" sz="3600" i="1" dirty="0" smtClean="0">
                  <a:solidFill>
                    <a:schemeClr val="bg1"/>
                  </a:solidFill>
                </a:rPr>
                <a:t>Pain littéral ou spitituel?</a:t>
              </a:r>
              <a:endParaRPr lang="nl-NL" sz="3600" i="1" dirty="0">
                <a:solidFill>
                  <a:schemeClr val="bg1"/>
                </a:solidFill>
              </a:endParaRPr>
            </a:p>
          </p:txBody>
        </p:sp>
      </p:grpSp>
    </p:spTree>
    <p:extLst>
      <p:ext uri="{BB962C8B-B14F-4D97-AF65-F5344CB8AC3E}">
        <p14:creationId xmlns:p14="http://schemas.microsoft.com/office/powerpoint/2010/main" val="70261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4614041" y="-441434"/>
            <a:ext cx="4529958" cy="4418565"/>
          </a:xfrm>
          <a:prstGeom prst="rect">
            <a:avLst/>
          </a:prstGeom>
        </p:spPr>
      </p:pic>
      <p:pic>
        <p:nvPicPr>
          <p:cNvPr id="7" name="Afbeelding 6"/>
          <p:cNvPicPr>
            <a:picLocks noChangeAspect="1"/>
          </p:cNvPicPr>
          <p:nvPr/>
        </p:nvPicPr>
        <p:blipFill rotWithShape="1">
          <a:blip r:embed="rId3" cstate="screen">
            <a:alphaModFix amt="85000"/>
            <a:extLst>
              <a:ext uri="{BEBA8EAE-BF5A-486C-A8C5-ECC9F3942E4B}">
                <a14:imgProps xmlns:a14="http://schemas.microsoft.com/office/drawing/2010/main">
                  <a14:imgLayer r:embed="rId4">
                    <a14:imgEffect>
                      <a14:backgroundRemoval t="0" b="99465" l="0" r="98088">
                        <a14:backgroundMark x1="67794" y1="53476" x2="70882" y2="56952"/>
                      </a14:backgroundRemoval>
                    </a14:imgEffect>
                  </a14:imgLayer>
                </a14:imgProps>
              </a:ext>
              <a:ext uri="{28A0092B-C50C-407E-A947-70E740481C1C}">
                <a14:useLocalDpi xmlns:a14="http://schemas.microsoft.com/office/drawing/2010/main"/>
              </a:ext>
            </a:extLst>
          </a:blip>
          <a:srcRect l="13327"/>
          <a:stretch/>
        </p:blipFill>
        <p:spPr>
          <a:xfrm>
            <a:off x="-21019" y="3431708"/>
            <a:ext cx="5613838" cy="3562350"/>
          </a:xfrm>
          <a:prstGeom prst="rect">
            <a:avLst/>
          </a:prstGeom>
        </p:spPr>
      </p:pic>
      <p:sp>
        <p:nvSpPr>
          <p:cNvPr id="4" name="Rechthoek 3"/>
          <p:cNvSpPr/>
          <p:nvPr/>
        </p:nvSpPr>
        <p:spPr>
          <a:xfrm>
            <a:off x="84083" y="0"/>
            <a:ext cx="8954814" cy="6863417"/>
          </a:xfrm>
          <a:prstGeom prst="rect">
            <a:avLst/>
          </a:prstGeom>
        </p:spPr>
        <p:txBody>
          <a:bodyPr wrap="square">
            <a:spAutoFit/>
          </a:bodyPr>
          <a:lstStyle/>
          <a:p>
            <a:pPr>
              <a:spcAft>
                <a:spcPts val="0"/>
              </a:spcAft>
            </a:pPr>
            <a:r>
              <a:rPr lang="fr-BE" sz="2200" dirty="0" smtClean="0">
                <a:solidFill>
                  <a:schemeClr val="bg1"/>
                </a:solidFill>
                <a:effectLst/>
                <a:latin typeface="Century Gothic" charset="0"/>
                <a:ea typeface="Times New Roman" charset="0"/>
                <a:cs typeface="Times New Roman" charset="0"/>
              </a:rPr>
              <a:t>Il leur dit encore : Qui d’entre vous aura un ami chez qui il se rendra au milieu de la nuit pour lui dire : « Mon ami, prête-moi trois pains, car un de mes amis est arrivé de voyage chez moi, et je n’ai rien à lui offrir. »</a:t>
            </a:r>
            <a:endParaRPr lang="nl-NL" sz="2200" dirty="0" smtClean="0">
              <a:solidFill>
                <a:schemeClr val="bg1"/>
              </a:solidFill>
              <a:effectLst/>
              <a:latin typeface="Cambria" charset="0"/>
              <a:ea typeface="Times New Roman" charset="0"/>
              <a:cs typeface="Times New Roman" charset="0"/>
            </a:endParaRPr>
          </a:p>
          <a:p>
            <a:pPr>
              <a:spcAft>
                <a:spcPts val="0"/>
              </a:spcAft>
            </a:pPr>
            <a:r>
              <a:rPr lang="fr-BE" sz="2200" dirty="0" smtClean="0">
                <a:solidFill>
                  <a:schemeClr val="bg1"/>
                </a:solidFill>
                <a:effectLst/>
                <a:latin typeface="Century Gothic" charset="0"/>
                <a:ea typeface="Times New Roman" charset="0"/>
                <a:cs typeface="Times New Roman" charset="0"/>
              </a:rPr>
              <a:t>Si, de l’intérieur, l’autre lui répond : « Cesse de m’importuner ; la porte est déjà fermée, mes enfants et moi nous sommes au lit, je ne peux me lever pour te donner des pains »,- je vous le dis, même s’il ne se lève pas pour les lui donner parce qu’il est son ami, il se lèvera à cause de son insistance effrontée et il lui donnera tout ce dont il a besoin.</a:t>
            </a:r>
            <a:endParaRPr lang="nl-NL" sz="2200" dirty="0" smtClean="0">
              <a:solidFill>
                <a:schemeClr val="bg1"/>
              </a:solidFill>
              <a:effectLst/>
              <a:latin typeface="Cambria" charset="0"/>
              <a:ea typeface="Times New Roman" charset="0"/>
              <a:cs typeface="Times New Roman" charset="0"/>
            </a:endParaRPr>
          </a:p>
          <a:p>
            <a:pPr>
              <a:spcAft>
                <a:spcPts val="0"/>
              </a:spcAft>
            </a:pPr>
            <a:r>
              <a:rPr lang="fr-BE" sz="2200" dirty="0" smtClean="0">
                <a:solidFill>
                  <a:schemeClr val="bg1"/>
                </a:solidFill>
                <a:effectLst/>
                <a:latin typeface="Century Gothic" charset="0"/>
                <a:ea typeface="Times New Roman" charset="0"/>
                <a:cs typeface="Times New Roman" charset="0"/>
              </a:rPr>
              <a:t>Eh bien, moi, je vous dis </a:t>
            </a:r>
            <a:r>
              <a:rPr lang="fr-BE" sz="2200" dirty="0" smtClean="0">
                <a:solidFill>
                  <a:srgbClr val="FFFF00"/>
                </a:solidFill>
                <a:effectLst/>
                <a:latin typeface="Century Gothic" charset="0"/>
                <a:ea typeface="Times New Roman" charset="0"/>
                <a:cs typeface="Times New Roman" charset="0"/>
              </a:rPr>
              <a:t>: Demandez, et l’on vous donnera ; cherchez, et vous trouverez ; frappez, et l’on vous ouvrira.</a:t>
            </a:r>
            <a:endParaRPr lang="nl-NL" sz="2200" dirty="0" smtClean="0">
              <a:solidFill>
                <a:srgbClr val="FFFF00"/>
              </a:solidFill>
              <a:effectLst/>
              <a:latin typeface="Cambria" charset="0"/>
              <a:ea typeface="Times New Roman" charset="0"/>
              <a:cs typeface="Times New Roman" charset="0"/>
            </a:endParaRPr>
          </a:p>
          <a:p>
            <a:pPr>
              <a:spcAft>
                <a:spcPts val="0"/>
              </a:spcAft>
            </a:pPr>
            <a:r>
              <a:rPr lang="fr-BE" sz="2200" dirty="0" smtClean="0">
                <a:solidFill>
                  <a:srgbClr val="FFFF00"/>
                </a:solidFill>
                <a:effectLst/>
                <a:latin typeface="Century Gothic" charset="0"/>
                <a:ea typeface="Times New Roman" charset="0"/>
                <a:cs typeface="Times New Roman" charset="0"/>
              </a:rPr>
              <a:t>Car quiconque demande reçoit, qui cherche trouve, et à qui frappe on ouvrira.</a:t>
            </a:r>
            <a:endParaRPr lang="nl-NL" sz="2200" dirty="0" smtClean="0">
              <a:solidFill>
                <a:srgbClr val="FFFF00"/>
              </a:solidFill>
              <a:effectLst/>
              <a:latin typeface="Cambria" charset="0"/>
              <a:ea typeface="Times New Roman" charset="0"/>
              <a:cs typeface="Times New Roman" charset="0"/>
            </a:endParaRPr>
          </a:p>
          <a:p>
            <a:pPr>
              <a:spcAft>
                <a:spcPts val="0"/>
              </a:spcAft>
            </a:pPr>
            <a:r>
              <a:rPr lang="fr-BE" sz="2200" dirty="0" smtClean="0">
                <a:solidFill>
                  <a:schemeClr val="bg1"/>
                </a:solidFill>
                <a:effectLst/>
                <a:latin typeface="Century Gothic" charset="0"/>
                <a:ea typeface="Times New Roman" charset="0"/>
                <a:cs typeface="Times New Roman" charset="0"/>
              </a:rPr>
              <a:t>Quel père parmi vous, si son fils lui demande un poisson, lui donnera un serpent au lieu d’un poisson ? Ou bien, s’il demande un œuf, lui donnera-t-il un scorpion ? Si donc vous, tout mauvais que vous êtes, vous savez donner de bonnes choses à vos enfants, à combien plus forte raison le père céleste donnera-t-il l’esprit saint à ceux qui le lui demandent ! »    Luc 11 : 5-13</a:t>
            </a:r>
            <a:endParaRPr lang="nl-NL" sz="2200" dirty="0">
              <a:solidFill>
                <a:schemeClr val="bg1"/>
              </a:solidFill>
              <a:effectLst/>
              <a:latin typeface="Cambria" charset="0"/>
              <a:ea typeface="Times New Roman" charset="0"/>
              <a:cs typeface="Times New Roman" charset="0"/>
            </a:endParaRPr>
          </a:p>
        </p:txBody>
      </p:sp>
    </p:spTree>
    <p:extLst>
      <p:ext uri="{BB962C8B-B14F-4D97-AF65-F5344CB8AC3E}">
        <p14:creationId xmlns:p14="http://schemas.microsoft.com/office/powerpoint/2010/main" val="1209056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406652" y="0"/>
            <a:ext cx="3065463" cy="1866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hthoek 4"/>
          <p:cNvSpPr/>
          <p:nvPr/>
        </p:nvSpPr>
        <p:spPr>
          <a:xfrm>
            <a:off x="337350" y="2450237"/>
            <a:ext cx="7776839" cy="2657138"/>
          </a:xfrm>
          <a:prstGeom prst="rect">
            <a:avLst/>
          </a:prstGeom>
        </p:spPr>
        <p:txBody>
          <a:bodyPr wrap="square">
            <a:spAutoFit/>
          </a:bodyPr>
          <a:lstStyle/>
          <a:p>
            <a:pPr marL="342900" lvl="0" indent="-342900">
              <a:spcAft>
                <a:spcPts val="400"/>
              </a:spcAft>
              <a:buClr>
                <a:schemeClr val="bg1"/>
              </a:buClr>
              <a:buSzPct val="100000"/>
              <a:buFont typeface="+mj-lt"/>
              <a:buAutoNum type="arabicPeriod"/>
            </a:pPr>
            <a:r>
              <a:rPr lang="fr-BE" sz="3200" dirty="0">
                <a:solidFill>
                  <a:schemeClr val="bg1"/>
                </a:solidFill>
                <a:latin typeface="Century Gothic" charset="0"/>
                <a:ea typeface="Times New Roman" charset="0"/>
                <a:cs typeface="Times New Roman" charset="0"/>
              </a:rPr>
              <a:t>Réfléchis à la liste de demandes que tu formules dans tes prières. </a:t>
            </a:r>
            <a:endParaRPr lang="fr-BE" sz="3200" dirty="0" smtClean="0">
              <a:solidFill>
                <a:schemeClr val="bg1"/>
              </a:solidFill>
              <a:latin typeface="Century Gothic" charset="0"/>
              <a:ea typeface="Times New Roman" charset="0"/>
              <a:cs typeface="Times New Roman" charset="0"/>
            </a:endParaRPr>
          </a:p>
          <a:p>
            <a:pPr marL="342900" lvl="0" indent="-342900">
              <a:spcAft>
                <a:spcPts val="400"/>
              </a:spcAft>
              <a:buClr>
                <a:schemeClr val="bg1"/>
              </a:buClr>
              <a:buSzPct val="100000"/>
              <a:buFont typeface="+mj-lt"/>
              <a:buAutoNum type="arabicPeriod"/>
            </a:pPr>
            <a:endParaRPr lang="nl-NL" sz="3200" dirty="0">
              <a:solidFill>
                <a:schemeClr val="bg1"/>
              </a:solidFill>
              <a:latin typeface="Cambria" charset="0"/>
              <a:ea typeface="Times New Roman" charset="0"/>
              <a:cs typeface="Times New Roman" charset="0"/>
            </a:endParaRPr>
          </a:p>
          <a:p>
            <a:pPr marL="342900" lvl="0" indent="-342900">
              <a:spcAft>
                <a:spcPts val="400"/>
              </a:spcAft>
              <a:buClr>
                <a:schemeClr val="bg1"/>
              </a:buClr>
              <a:buSzPct val="100000"/>
              <a:buFont typeface="+mj-lt"/>
              <a:buAutoNum type="arabicPeriod"/>
            </a:pPr>
            <a:r>
              <a:rPr lang="fr-BE" sz="3200" dirty="0">
                <a:solidFill>
                  <a:schemeClr val="bg1"/>
                </a:solidFill>
                <a:latin typeface="Century Gothic" charset="0"/>
                <a:ea typeface="Times New Roman" charset="0"/>
                <a:cs typeface="Times New Roman" charset="0"/>
              </a:rPr>
              <a:t>En quoi pourrais-tu te rapprocher de ce que nous enseigne Jésus ?</a:t>
            </a:r>
            <a:endParaRPr lang="nl-NL" sz="3200" dirty="0">
              <a:solidFill>
                <a:schemeClr val="bg1"/>
              </a:solidFill>
              <a:effectLst/>
              <a:latin typeface="Cambria" charset="0"/>
              <a:ea typeface="Times New Roman" charset="0"/>
              <a:cs typeface="Times New Roman" charset="0"/>
            </a:endParaRPr>
          </a:p>
        </p:txBody>
      </p:sp>
    </p:spTree>
    <p:extLst>
      <p:ext uri="{BB962C8B-B14F-4D97-AF65-F5344CB8AC3E}">
        <p14:creationId xmlns:p14="http://schemas.microsoft.com/office/powerpoint/2010/main" val="1571030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hthoek 3"/>
          <p:cNvSpPr/>
          <p:nvPr/>
        </p:nvSpPr>
        <p:spPr>
          <a:xfrm>
            <a:off x="133164" y="62144"/>
            <a:ext cx="8833283" cy="5016758"/>
          </a:xfrm>
          <a:prstGeom prst="rect">
            <a:avLst/>
          </a:prstGeom>
        </p:spPr>
        <p:txBody>
          <a:bodyPr wrap="square">
            <a:spAutoFit/>
          </a:bodyPr>
          <a:lstStyle/>
          <a:p>
            <a:pPr>
              <a:spcAft>
                <a:spcPts val="0"/>
              </a:spcAft>
            </a:pPr>
            <a:r>
              <a:rPr lang="fr-BE" sz="3200" dirty="0">
                <a:solidFill>
                  <a:schemeClr val="bg1"/>
                </a:solidFill>
                <a:latin typeface="Century Gothic" charset="0"/>
                <a:ea typeface="Times New Roman" charset="0"/>
                <a:cs typeface="Times New Roman" charset="0"/>
              </a:rPr>
              <a:t>Jean 15 :7  </a:t>
            </a:r>
            <a:endParaRPr lang="fr-BE" sz="3200" dirty="0" smtClean="0">
              <a:solidFill>
                <a:schemeClr val="bg1"/>
              </a:solidFill>
              <a:latin typeface="Century Gothic" charset="0"/>
              <a:ea typeface="Times New Roman" charset="0"/>
              <a:cs typeface="Times New Roman" charset="0"/>
            </a:endParaRPr>
          </a:p>
          <a:p>
            <a:pPr>
              <a:spcAft>
                <a:spcPts val="0"/>
              </a:spcAft>
            </a:pPr>
            <a:r>
              <a:rPr lang="fr-BE" sz="3200" dirty="0" smtClean="0">
                <a:solidFill>
                  <a:schemeClr val="bg1"/>
                </a:solidFill>
                <a:latin typeface="Century Gothic" charset="0"/>
                <a:ea typeface="Times New Roman" charset="0"/>
                <a:cs typeface="Times New Roman" charset="0"/>
              </a:rPr>
              <a:t>Si </a:t>
            </a:r>
            <a:r>
              <a:rPr lang="fr-BE" sz="3200" dirty="0">
                <a:solidFill>
                  <a:schemeClr val="bg1"/>
                </a:solidFill>
                <a:latin typeface="Century Gothic" charset="0"/>
                <a:ea typeface="Times New Roman" charset="0"/>
                <a:cs typeface="Times New Roman" charset="0"/>
              </a:rPr>
              <a:t>vous </a:t>
            </a:r>
            <a:r>
              <a:rPr lang="fr-BE" sz="3200" u="sng" dirty="0">
                <a:solidFill>
                  <a:srgbClr val="FFFF00"/>
                </a:solidFill>
                <a:latin typeface="Century Gothic" charset="0"/>
                <a:ea typeface="Times New Roman" charset="0"/>
                <a:cs typeface="Times New Roman" charset="0"/>
              </a:rPr>
              <a:t>demeurez</a:t>
            </a:r>
            <a:r>
              <a:rPr lang="fr-BE" sz="3200" dirty="0">
                <a:solidFill>
                  <a:srgbClr val="FFFF00"/>
                </a:solidFill>
                <a:latin typeface="Century Gothic" charset="0"/>
                <a:ea typeface="Times New Roman" charset="0"/>
                <a:cs typeface="Times New Roman" charset="0"/>
              </a:rPr>
              <a:t> en moi</a:t>
            </a:r>
            <a:r>
              <a:rPr lang="fr-BE" sz="3200" dirty="0">
                <a:solidFill>
                  <a:schemeClr val="bg1"/>
                </a:solidFill>
                <a:latin typeface="Century Gothic" charset="0"/>
                <a:ea typeface="Times New Roman" charset="0"/>
                <a:cs typeface="Times New Roman" charset="0"/>
              </a:rPr>
              <a:t>, et que mes paroles demeurent en vous, demandez ce que vous voudrez, et cela vous sera accordé. </a:t>
            </a:r>
            <a:endParaRPr lang="fr-BE" sz="3200" dirty="0" smtClean="0">
              <a:solidFill>
                <a:schemeClr val="bg1"/>
              </a:solidFill>
              <a:latin typeface="Century Gothic" charset="0"/>
              <a:ea typeface="Times New Roman" charset="0"/>
              <a:cs typeface="Times New Roman" charset="0"/>
            </a:endParaRPr>
          </a:p>
          <a:p>
            <a:pPr>
              <a:spcAft>
                <a:spcPts val="0"/>
              </a:spcAft>
            </a:pPr>
            <a:endParaRPr lang="nl-NL" sz="3200" dirty="0">
              <a:solidFill>
                <a:schemeClr val="bg1"/>
              </a:solidFill>
              <a:latin typeface="Cambria" charset="0"/>
              <a:ea typeface="Times New Roman" charset="0"/>
              <a:cs typeface="Times New Roman" charset="0"/>
            </a:endParaRPr>
          </a:p>
          <a:p>
            <a:pPr>
              <a:spcAft>
                <a:spcPts val="0"/>
              </a:spcAft>
            </a:pPr>
            <a:r>
              <a:rPr lang="fr-BE" sz="3200" dirty="0">
                <a:solidFill>
                  <a:schemeClr val="bg1"/>
                </a:solidFill>
                <a:latin typeface="Century Gothic" charset="0"/>
                <a:ea typeface="Times New Roman" charset="0"/>
                <a:cs typeface="Times New Roman" charset="0"/>
              </a:rPr>
              <a:t>1 Jean 5 :14   </a:t>
            </a:r>
            <a:endParaRPr lang="fr-BE" sz="3200" dirty="0" smtClean="0">
              <a:solidFill>
                <a:schemeClr val="bg1"/>
              </a:solidFill>
              <a:latin typeface="Century Gothic" charset="0"/>
              <a:ea typeface="Times New Roman" charset="0"/>
              <a:cs typeface="Times New Roman" charset="0"/>
            </a:endParaRPr>
          </a:p>
          <a:p>
            <a:pPr>
              <a:spcAft>
                <a:spcPts val="0"/>
              </a:spcAft>
            </a:pPr>
            <a:r>
              <a:rPr lang="fr-BE" sz="3200" dirty="0" smtClean="0">
                <a:solidFill>
                  <a:schemeClr val="bg1"/>
                </a:solidFill>
                <a:latin typeface="Century Gothic" charset="0"/>
                <a:ea typeface="Times New Roman" charset="0"/>
                <a:cs typeface="Times New Roman" charset="0"/>
              </a:rPr>
              <a:t>Nous </a:t>
            </a:r>
            <a:r>
              <a:rPr lang="fr-BE" sz="3200" dirty="0">
                <a:solidFill>
                  <a:schemeClr val="bg1"/>
                </a:solidFill>
                <a:latin typeface="Century Gothic" charset="0"/>
                <a:ea typeface="Times New Roman" charset="0"/>
                <a:cs typeface="Times New Roman" charset="0"/>
              </a:rPr>
              <a:t>avons auprès de lui cette assurance, que si nous demandons quelque chose </a:t>
            </a:r>
            <a:r>
              <a:rPr lang="fr-BE" sz="3200" u="sng" dirty="0">
                <a:solidFill>
                  <a:srgbClr val="FFFF00"/>
                </a:solidFill>
                <a:latin typeface="Century Gothic" charset="0"/>
                <a:ea typeface="Times New Roman" charset="0"/>
                <a:cs typeface="Times New Roman" charset="0"/>
              </a:rPr>
              <a:t>selon sa volonté</a:t>
            </a:r>
            <a:r>
              <a:rPr lang="fr-BE" sz="3200" dirty="0">
                <a:solidFill>
                  <a:schemeClr val="bg1"/>
                </a:solidFill>
                <a:latin typeface="Century Gothic" charset="0"/>
                <a:ea typeface="Times New Roman" charset="0"/>
                <a:cs typeface="Times New Roman" charset="0"/>
              </a:rPr>
              <a:t>, il nous écoute</a:t>
            </a:r>
            <a:endParaRPr lang="nl-NL" sz="3200" dirty="0">
              <a:solidFill>
                <a:schemeClr val="bg1"/>
              </a:solidFill>
              <a:effectLst/>
              <a:latin typeface="Cambria" charset="0"/>
              <a:ea typeface="Times New Roman" charset="0"/>
              <a:cs typeface="Times New Roman" charset="0"/>
            </a:endParaRPr>
          </a:p>
        </p:txBody>
      </p:sp>
    </p:spTree>
    <p:extLst>
      <p:ext uri="{BB962C8B-B14F-4D97-AF65-F5344CB8AC3E}">
        <p14:creationId xmlns:p14="http://schemas.microsoft.com/office/powerpoint/2010/main" val="1684996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TotalTime>
  <Words>259</Words>
  <Application>Microsoft Macintosh PowerPoint</Application>
  <PresentationFormat>Diavoorstelling (4:3)</PresentationFormat>
  <Paragraphs>43</Paragraphs>
  <Slides>11</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11</vt:i4>
      </vt:variant>
    </vt:vector>
  </HeadingPairs>
  <TitlesOfParts>
    <vt:vector size="20" baseType="lpstr">
      <vt:lpstr>Academy Engraved LET Plain</vt:lpstr>
      <vt:lpstr>Calibri</vt:lpstr>
      <vt:lpstr>Calibri Light</vt:lpstr>
      <vt:lpstr>Cambria</vt:lpstr>
      <vt:lpstr>Century Gothic</vt:lpstr>
      <vt:lpstr>Mangal</vt:lpstr>
      <vt:lpstr>Times New Roman</vt:lpstr>
      <vt:lpstr>Arial</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Johan Delameillieure</dc:creator>
  <cp:lastModifiedBy>Johan Delameillieure</cp:lastModifiedBy>
  <cp:revision>11</cp:revision>
  <dcterms:created xsi:type="dcterms:W3CDTF">2017-02-27T14:57:58Z</dcterms:created>
  <dcterms:modified xsi:type="dcterms:W3CDTF">2017-03-02T07:46:27Z</dcterms:modified>
</cp:coreProperties>
</file>