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4"/>
    <a:srgbClr val="EC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5"/>
    <p:restoredTop sz="94711"/>
  </p:normalViewPr>
  <p:slideViewPr>
    <p:cSldViewPr snapToGrid="0" snapToObjects="1">
      <p:cViewPr>
        <p:scale>
          <a:sx n="105" d="100"/>
          <a:sy n="105" d="100"/>
        </p:scale>
        <p:origin x="14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91B4-9A7E-D24C-A9C3-B4DFF4FEB451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AC8C6-44D0-6747-9350-7B966FFC2C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2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96B0-CAA2-0140-8FE2-9F34CA4A5538}" type="datetimeFigureOut">
              <a:rPr lang="nl-NL" smtClean="0"/>
              <a:t>31-03-17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A3D-0771-7E44-908D-A7A74D2102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9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4799" y="95250"/>
            <a:ext cx="802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 smtClean="0">
                <a:solidFill>
                  <a:schemeClr val="bg1"/>
                </a:solidFill>
              </a:rPr>
              <a:t>2</a:t>
            </a:r>
            <a:r>
              <a:rPr lang="fr-BE" sz="4800" dirty="0">
                <a:solidFill>
                  <a:schemeClr val="bg1"/>
                </a:solidFill>
              </a:rPr>
              <a:t>. Un héritage impérissable  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4798" y="5939028"/>
            <a:ext cx="802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 smtClean="0">
                <a:solidFill>
                  <a:schemeClr val="bg1"/>
                </a:solidFill>
              </a:rPr>
              <a:t>1 Pierre 1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71" b="89571" l="0" r="97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378" b="11467"/>
          <a:stretch/>
        </p:blipFill>
        <p:spPr>
          <a:xfrm>
            <a:off x="4166616" y="824176"/>
            <a:ext cx="4977384" cy="344213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13944" y="219301"/>
            <a:ext cx="8089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err="1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Vivre</a:t>
            </a:r>
            <a:r>
              <a:rPr lang="nl-NL" sz="360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congrètement</a:t>
            </a:r>
            <a:r>
              <a:rPr lang="nl-NL" sz="360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 la nouvelle </a:t>
            </a:r>
            <a:r>
              <a:rPr lang="nl-NL" sz="3600" dirty="0" err="1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vie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4216" y="1085088"/>
            <a:ext cx="85709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 sz="2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v. 13</a:t>
            </a:r>
            <a:r>
              <a:rPr lang="nl-NL" sz="2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nl-NL" sz="26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mobilisez</a:t>
            </a:r>
            <a:r>
              <a:rPr lang="nl-NL" sz="2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vos </a:t>
            </a:r>
            <a:r>
              <a:rPr lang="nl-NL" sz="26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facultés</a:t>
            </a:r>
            <a:r>
              <a:rPr lang="nl-NL" sz="2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26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mentales</a:t>
            </a:r>
            <a:r>
              <a:rPr lang="nl-NL" sz="2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”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		 </a:t>
            </a:r>
            <a:r>
              <a:rPr lang="nl-NL" sz="26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litt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.: </a:t>
            </a:r>
            <a:r>
              <a:rPr lang="nl-NL" sz="26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ceignez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les reins de </a:t>
            </a:r>
            <a:r>
              <a:rPr lang="nl-NL" sz="26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votre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26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entendement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”. </a:t>
            </a:r>
          </a:p>
          <a:p>
            <a:pPr marL="342900" indent="-342900">
              <a:buFont typeface="Arial" charset="0"/>
              <a:buChar char="•"/>
            </a:pPr>
            <a:endParaRPr lang="nl-NL" sz="26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nl-NL" sz="26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soyez</a:t>
            </a:r>
            <a:r>
              <a:rPr lang="nl-NL" sz="2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nl-NL" sz="2600" b="1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sobres</a:t>
            </a:r>
            <a:r>
              <a:rPr lang="nl-NL" sz="2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”</a:t>
            </a:r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r>
              <a:rPr lang="nl-NL" sz="2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					</a:t>
            </a:r>
          </a:p>
          <a:p>
            <a:pPr marL="342900" indent="-3429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</a:rPr>
              <a:t>“</a:t>
            </a:r>
            <a:r>
              <a:rPr lang="fr-BE" sz="2800" b="1" dirty="0">
                <a:solidFill>
                  <a:schemeClr val="bg1"/>
                </a:solidFill>
              </a:rPr>
              <a:t>mettez toute votre espérance dans la grâce </a:t>
            </a:r>
            <a:r>
              <a:rPr lang="fr-BE" sz="2800" dirty="0">
                <a:solidFill>
                  <a:schemeClr val="bg1"/>
                </a:solidFill>
              </a:rPr>
              <a:t>apportée par la révélation de Jésus-Christ</a:t>
            </a:r>
            <a:r>
              <a:rPr lang="fr-BE" sz="2800" b="1" dirty="0">
                <a:solidFill>
                  <a:schemeClr val="bg1"/>
                </a:solidFill>
              </a:rPr>
              <a:t>.</a:t>
            </a:r>
            <a:r>
              <a:rPr lang="fr-BE" sz="2800" dirty="0">
                <a:solidFill>
                  <a:schemeClr val="bg1"/>
                </a:solidFill>
              </a:rPr>
              <a:t>” </a:t>
            </a:r>
            <a:endParaRPr lang="nl-NL" sz="2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04216" y="4453676"/>
            <a:ext cx="8570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FFF84"/>
                </a:solidFill>
              </a:rPr>
              <a:t>Pouvez-vous donner des exemples de </a:t>
            </a:r>
            <a:r>
              <a:rPr lang="fr-BE" sz="2400" b="1" dirty="0">
                <a:solidFill>
                  <a:srgbClr val="FFFF84"/>
                </a:solidFill>
              </a:rPr>
              <a:t>'mobilisation des </a:t>
            </a:r>
            <a:r>
              <a:rPr lang="fr-BE" sz="2400" b="1" dirty="0" smtClean="0">
                <a:solidFill>
                  <a:srgbClr val="FFFF84"/>
                </a:solidFill>
              </a:rPr>
              <a:t>   facultés </a:t>
            </a:r>
            <a:r>
              <a:rPr lang="fr-BE" sz="2400" b="1" dirty="0">
                <a:solidFill>
                  <a:srgbClr val="FFFF84"/>
                </a:solidFill>
              </a:rPr>
              <a:t>mentales'</a:t>
            </a:r>
            <a:r>
              <a:rPr lang="fr-BE" sz="2400" dirty="0">
                <a:solidFill>
                  <a:srgbClr val="FFFF84"/>
                </a:solidFill>
              </a:rPr>
              <a:t> </a:t>
            </a:r>
            <a:r>
              <a:rPr lang="fr-BE" sz="2400" dirty="0" smtClean="0">
                <a:solidFill>
                  <a:srgbClr val="FFFF84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nl-NL" sz="2400" dirty="0">
              <a:solidFill>
                <a:srgbClr val="FFFF8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FFF84"/>
                </a:solidFill>
              </a:rPr>
              <a:t>Essayez de voir en quoi consisterait le contraire 'd'être sobres' ?  Qu’est-ce qui peut empêcher quelqu’un d’utiliser toutes des facultés (mentales ou autres) ?</a:t>
            </a:r>
            <a:endParaRPr lang="nl-NL" sz="2400" dirty="0">
              <a:solidFill>
                <a:srgbClr val="FFFF84"/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502" y="4162292"/>
            <a:ext cx="1603667" cy="10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4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41542" y="476750"/>
            <a:ext cx="8631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v. 14 : “Comme des </a:t>
            </a:r>
            <a:r>
              <a:rPr lang="nl-NL" sz="32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enfants</a:t>
            </a:r>
            <a:r>
              <a:rPr lang="nl-NL" sz="32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obéissants</a:t>
            </a:r>
            <a:r>
              <a:rPr lang="mr-IN" sz="32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…</a:t>
            </a:r>
            <a:r>
              <a:rPr lang="nl-NL" sz="32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”</a:t>
            </a:r>
          </a:p>
          <a:p>
            <a:pPr marL="1828800" lvl="3" indent="-457200">
              <a:buFontTx/>
              <a:buChar char="-"/>
            </a:pP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Obéissance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à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Jésus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Christ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(v. 2)</a:t>
            </a:r>
          </a:p>
          <a:p>
            <a:pPr marL="1828800" lvl="3" indent="-457200">
              <a:buFontTx/>
              <a:buChar char="-"/>
            </a:pP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Obéissance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à la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vérité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(v.22)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4000"/>
                    </a:schemeClr>
                  </a:glow>
                </a:effectLst>
              </a:rPr>
              <a:t> 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64000"/>
                  </a:schemeClr>
                </a:glo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5427" y="4621222"/>
            <a:ext cx="5949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dirty="0">
                <a:solidFill>
                  <a:srgbClr val="FFFF84"/>
                </a:solidFill>
              </a:rPr>
              <a:t>Partagez entre vous ce qu'évoque l'image </a:t>
            </a:r>
            <a:r>
              <a:rPr lang="fr-BE" sz="2400" b="1" dirty="0">
                <a:solidFill>
                  <a:srgbClr val="FFFF84"/>
                </a:solidFill>
              </a:rPr>
              <a:t>d'enfants obéissants</a:t>
            </a:r>
            <a:r>
              <a:rPr lang="fr-BE" sz="2400" dirty="0">
                <a:solidFill>
                  <a:srgbClr val="FFFF84"/>
                </a:solidFill>
              </a:rPr>
              <a:t>.  </a:t>
            </a:r>
            <a:r>
              <a:rPr lang="nl-NL" sz="2400" dirty="0" err="1">
                <a:solidFill>
                  <a:srgbClr val="FFFF84"/>
                </a:solidFill>
              </a:rPr>
              <a:t>Qu'est-ce</a:t>
            </a:r>
            <a:r>
              <a:rPr lang="nl-NL" sz="2400" dirty="0">
                <a:solidFill>
                  <a:srgbClr val="FFFF84"/>
                </a:solidFill>
              </a:rPr>
              <a:t> que </a:t>
            </a:r>
            <a:r>
              <a:rPr lang="nl-NL" sz="2400" dirty="0" err="1">
                <a:solidFill>
                  <a:srgbClr val="FFFF84"/>
                </a:solidFill>
              </a:rPr>
              <a:t>cela</a:t>
            </a:r>
            <a:r>
              <a:rPr lang="nl-NL" sz="2400" dirty="0">
                <a:solidFill>
                  <a:srgbClr val="FFFF84"/>
                </a:solidFill>
              </a:rPr>
              <a:t> dit de </a:t>
            </a:r>
            <a:r>
              <a:rPr lang="nl-NL" sz="2400" dirty="0" err="1">
                <a:solidFill>
                  <a:srgbClr val="FFFF84"/>
                </a:solidFill>
              </a:rPr>
              <a:t>Dieu</a:t>
            </a:r>
            <a:r>
              <a:rPr lang="nl-NL" sz="2400" dirty="0">
                <a:solidFill>
                  <a:srgbClr val="FFFF84"/>
                </a:solidFill>
              </a:rPr>
              <a:t> ?  </a:t>
            </a:r>
            <a:r>
              <a:rPr lang="fr-BE" sz="2400" dirty="0">
                <a:solidFill>
                  <a:srgbClr val="FFFF84"/>
                </a:solidFill>
              </a:rPr>
              <a:t>Et de nous ?  Comparez cela avec les expériences du peuple d'Israël.  Et que nous apprend le lien avec Christ à ce sujet ?</a:t>
            </a:r>
            <a:endParaRPr lang="nl-NL" sz="2400" dirty="0">
              <a:solidFill>
                <a:srgbClr val="FFFF84"/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5313"/>
            <a:ext cx="1603667" cy="10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3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2531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68224" y="134112"/>
            <a:ext cx="8692896" cy="181588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“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Ne vous conformez pas aux désirs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que vous aviez auparavant, dans votre ignorance; mais, de même que celui qui vous a appelés est saint, vous aussi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devenez saints dans toute votre conduite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”. 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(v. 14-16)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68224" y="3589048"/>
            <a:ext cx="8692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Saint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: différent + </a:t>
            </a:r>
            <a:r>
              <a:rPr lang="nl-NL" sz="24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consécré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dévoué</a:t>
            </a:r>
            <a:endParaRPr lang="nl-NL" sz="2400" dirty="0" smtClean="0">
              <a:solidFill>
                <a:schemeClr val="bg1"/>
              </a:solidFill>
              <a:effectLst>
                <a:glow rad="63500">
                  <a:schemeClr val="tx1">
                    <a:alpha val="83000"/>
                  </a:schemeClr>
                </a:glow>
              </a:effectLst>
              <a:latin typeface="Century Gothic" charset="0"/>
              <a:ea typeface="Calibri" charset="0"/>
              <a:cs typeface="Times New Roman" charset="0"/>
            </a:endParaRPr>
          </a:p>
          <a:p>
            <a:r>
              <a:rPr lang="nl-NL" sz="2400" b="1" u="sng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Contraste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: conduite </a:t>
            </a:r>
            <a:r>
              <a:rPr lang="nl-NL" sz="24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vaine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futile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 &gt;&lt; </a:t>
            </a:r>
            <a:r>
              <a:rPr lang="nl-NL" sz="24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impérissable</a:t>
            </a:r>
            <a:r>
              <a:rPr lang="nl-NL" sz="24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3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, </a:t>
            </a:r>
            <a:endParaRPr lang="nl-NL" sz="2400" dirty="0">
              <a:solidFill>
                <a:schemeClr val="bg1"/>
              </a:solidFill>
              <a:effectLst>
                <a:glow rad="63500">
                  <a:schemeClr val="tx1">
                    <a:alpha val="83000"/>
                  </a:schemeClr>
                </a:glo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5824" y="4711352"/>
            <a:ext cx="82966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rgbClr val="FFFF84"/>
                </a:solidFill>
              </a:rPr>
              <a:t>Avez-vous également ressenti un 'avant' et un 'après' ?  Racontez votre expérience…</a:t>
            </a:r>
            <a:endParaRPr lang="nl-NL" sz="2600" dirty="0">
              <a:solidFill>
                <a:srgbClr val="FFFF8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600" dirty="0">
                <a:solidFill>
                  <a:srgbClr val="FFFF84"/>
                </a:solidFill>
              </a:rPr>
              <a:t>Ressentez-vous parfois une tendance à replonger dans le passé ?  Si oui, comment la surmontez-vous ?  Pouvez-vous partager votre expérience ?</a:t>
            </a:r>
            <a:endParaRPr lang="nl-NL" sz="2600" dirty="0">
              <a:solidFill>
                <a:srgbClr val="FFFF84"/>
              </a:solidFill>
            </a:endParaRP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148" y="4711352"/>
            <a:ext cx="1603667" cy="10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0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5552" y="146304"/>
            <a:ext cx="8692896" cy="37856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  <a:latin typeface="Century Gothic" charset="0"/>
                <a:ea typeface="Calibri" charset="0"/>
                <a:cs typeface="Times New Roman" charset="0"/>
              </a:rPr>
              <a:t>v. 22,23 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“Comme vous vous êtes purifiés, par l’obéissance à la vérité, en vue </a:t>
            </a:r>
            <a:r>
              <a:rPr lang="fr-BE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d’une affection fraternelle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 </a:t>
            </a:r>
            <a:r>
              <a:rPr lang="fr-BE" sz="2400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sans hypocrisie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, </a:t>
            </a:r>
            <a:r>
              <a:rPr lang="fr-BE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aimez-vous les uns les autres </a:t>
            </a:r>
            <a:r>
              <a:rPr lang="fr-BE" sz="2400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avec ferveur 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(la traduction néerlandophone indique "</a:t>
            </a:r>
            <a:r>
              <a:rPr lang="fr-BE" sz="2400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sans condition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"), d’un cœur pur.  </a:t>
            </a:r>
            <a:r>
              <a:rPr lang="fr-BE" sz="2400" baseline="30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23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  Vous êtes en effet nés de nouveau, non pas d’une semence périssable, mais d’une semence impérissable, par la parole vivante et permanente de Dieu; </a:t>
            </a:r>
            <a:r>
              <a:rPr lang="fr-BE" sz="2400" baseline="30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24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 car tout être qui vit est comme l’herbe, toute sa gloire comme la fleur de l’herbe; l’herbe se dessèche et la fleur tombe, </a:t>
            </a:r>
            <a:r>
              <a:rPr lang="fr-BE" sz="2400" baseline="30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25 </a:t>
            </a:r>
            <a:r>
              <a:rPr lang="fr-BE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 mais la parole du Seigneur demeure pour toujours. Cette parole, c’est la bonne nouvelle qui vous a été annoncée."</a:t>
            </a:r>
            <a:r>
              <a:rPr lang="nl-NL" sz="2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51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7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21921" y="2679621"/>
            <a:ext cx="8827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FFF84"/>
                </a:solidFill>
              </a:rPr>
              <a:t>Trouvez-vous cela à propos que l'exposé aboutisse finalement à </a:t>
            </a:r>
            <a:r>
              <a:rPr lang="fr-BE" sz="2400" b="1" dirty="0">
                <a:solidFill>
                  <a:srgbClr val="FFFF84"/>
                </a:solidFill>
              </a:rPr>
              <a:t>l'amour</a:t>
            </a:r>
            <a:r>
              <a:rPr lang="fr-BE" sz="2400" dirty="0">
                <a:solidFill>
                  <a:srgbClr val="FFFF84"/>
                </a:solidFill>
              </a:rPr>
              <a:t> ?  Oui / Non ? Pourquoi </a:t>
            </a:r>
            <a:r>
              <a:rPr lang="fr-BE" sz="2400" dirty="0" smtClean="0">
                <a:solidFill>
                  <a:srgbClr val="FFFF84"/>
                </a:solidFill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nl-NL" sz="2400" dirty="0">
              <a:solidFill>
                <a:srgbClr val="FFFF8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BE" sz="2400" dirty="0">
                <a:solidFill>
                  <a:srgbClr val="FFFF84"/>
                </a:solidFill>
              </a:rPr>
              <a:t>Pourquoi l'auteur précise-t-il que cet amour doit être sans hypocrisie et sans conditions (ou fervent, intense) et avec un cœur pur (ou de tout cœur) ?  Qu'implique chacune de ces nuances et pourquoi l'auteur insiste-t-il sur ces mots ?  Comment cela peut-il devenir réalité aussi pour nous (individuelle­ment et en communauté) ?</a:t>
            </a:r>
            <a:endParaRPr lang="nl-NL" sz="2400" dirty="0">
              <a:solidFill>
                <a:srgbClr val="FFFF84"/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25" y="0"/>
            <a:ext cx="2279904" cy="14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037" y="5654566"/>
            <a:ext cx="1863008" cy="120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5456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02980" y="5288340"/>
            <a:ext cx="7493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400" dirty="0">
                <a:solidFill>
                  <a:srgbClr val="FFFF84"/>
                </a:solidFill>
              </a:rPr>
              <a:t>A la lecture de ce chapitre, partagez vos premières impressions… Qu'est-ce qui vous parle, qu'est-ce qui vous rebute ?  Qu'est-ce qui est facile à comprendre et qu'est-ce qui est plutôt compliqué ?</a:t>
            </a:r>
            <a:endParaRPr lang="nl-NL" sz="2400" dirty="0">
              <a:solidFill>
                <a:srgbClr val="FFFF84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4289" y="172132"/>
            <a:ext cx="8555421" cy="4893647"/>
          </a:xfrm>
          <a:prstGeom prst="rect">
            <a:avLst/>
          </a:prstGeom>
          <a:effectLst>
            <a:glow rad="101600">
              <a:schemeClr val="tx1"/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fr-BE" sz="2800" b="1" u="sng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Point de départ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 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: </a:t>
            </a:r>
            <a:endParaRPr lang="fr-BE" sz="2800" dirty="0" smtClean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sélection 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/ prédestination et miséricorde de Dieu </a:t>
            </a:r>
            <a:endParaRPr lang="fr-BE" sz="2800" dirty="0" smtClean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endParaRPr lang="nl-NL" sz="1600" dirty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r>
              <a:rPr lang="fr-BE" sz="2800" b="1" u="sng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Résultat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 : - une nouvelle vie (naître de nouveau -v. 3) dans la foi, l'espérance et l'amour… et l'obéissance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	       </a:t>
            </a:r>
            <a:r>
              <a:rPr lang="fr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- 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salut, un héritage impérissable qui est </a:t>
            </a:r>
            <a:r>
              <a:rPr lang="fr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proche</a:t>
            </a:r>
          </a:p>
          <a:p>
            <a:endParaRPr lang="nl-NL" sz="1600" dirty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r>
              <a:rPr lang="fr-BE" sz="2800" b="1" u="sng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Conséquence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 : cela procure de la joie en dépit des </a:t>
            </a:r>
            <a:r>
              <a:rPr lang="fr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épreuves</a:t>
            </a:r>
          </a:p>
          <a:p>
            <a:pPr lvl="0"/>
            <a:endParaRPr lang="nl-NL" sz="1600" dirty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r>
              <a:rPr lang="fr-BE" sz="2800" b="1" u="sng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Exhortation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 à concrétiser cette nouvelle vie </a:t>
            </a:r>
            <a:endParaRPr lang="fr-BE" sz="2800" dirty="0" smtClean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  <a:p>
            <a:pPr lvl="0"/>
            <a:r>
              <a:rPr lang="fr-BE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(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5000"/>
                    </a:schemeClr>
                  </a:glow>
                </a:effectLst>
              </a:rPr>
              <a:t>à partir du v. 13) : soyez dévoués, tenez bon ! 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4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5095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82880" y="187120"/>
            <a:ext cx="8839200" cy="329320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BE" sz="2600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“Pierre, apôtre de Jésus-Christ, à ceux qui ont été </a:t>
            </a:r>
            <a:r>
              <a:rPr lang="fr-BE" sz="2600" b="1" u="sng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choisis</a:t>
            </a:r>
            <a:r>
              <a:rPr lang="fr-BE" sz="2600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 et qui vivent en étrangers dans la dispersion — dans le Pont, en Galatie, en Cappadoce, en Asie et en Bithynie — tels qu’ils ont été </a:t>
            </a:r>
            <a:r>
              <a:rPr lang="fr-BE" sz="2600" b="1" u="sng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désignés</a:t>
            </a:r>
            <a:r>
              <a:rPr lang="fr-BE" sz="2600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 </a:t>
            </a:r>
            <a:r>
              <a:rPr lang="fr-BE" sz="2600" b="1" u="sng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d’avance</a:t>
            </a:r>
            <a:r>
              <a:rPr lang="fr-BE" sz="2600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 par Dieu, le Père, dans la consécration de l’Esprit, pour l’obéissance et l’aspersion du sang de Jésus-Christ : Que la grâce et la paix vous soient multipliées ! … Béni soit le Dieu et Père de notre Seigneur Jésus-Christ qui, selon sa </a:t>
            </a:r>
            <a:r>
              <a:rPr lang="fr-BE" sz="2600" b="1" u="sng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grande compassion</a:t>
            </a:r>
            <a:r>
              <a:rPr lang="fr-BE" sz="2600" dirty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, nous a fait naître de nouveau, ” – 1 Pierre </a:t>
            </a:r>
            <a:r>
              <a:rPr lang="fr-BE" sz="2600" dirty="0" smtClean="0">
                <a:solidFill>
                  <a:schemeClr val="bg2"/>
                </a:solidFill>
                <a:effectLst>
                  <a:glow rad="63500">
                    <a:schemeClr val="tx1">
                      <a:alpha val="58000"/>
                    </a:schemeClr>
                  </a:glow>
                </a:effectLst>
              </a:rPr>
              <a:t>1:1-3a</a:t>
            </a:r>
            <a:endParaRPr lang="nl-NL" sz="2600" dirty="0">
              <a:solidFill>
                <a:schemeClr val="bg2"/>
              </a:solidFill>
              <a:effectLst>
                <a:glow rad="63500">
                  <a:schemeClr val="tx1">
                    <a:alpha val="58000"/>
                  </a:schemeClr>
                </a:glo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2880" y="4611231"/>
            <a:ext cx="8839200" cy="224676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l-NL" sz="2800" u="sng" dirty="0" err="1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Election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Dieu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choisit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(en faveur de)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l’homme</a:t>
            </a:r>
            <a:endParaRPr lang="nl-NL" sz="2800" dirty="0" smtClean="0">
              <a:solidFill>
                <a:schemeClr val="bg1"/>
              </a:solidFill>
              <a:effectLst>
                <a:glow rad="63500">
                  <a:schemeClr val="tx1">
                    <a:alpha val="68000"/>
                  </a:schemeClr>
                </a:glow>
              </a:effectLst>
            </a:endParaRPr>
          </a:p>
          <a:p>
            <a:r>
              <a:rPr lang="nl-NL" sz="2800" u="sng" dirty="0" err="1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Miséricorde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: de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l’hébreu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‘utérus’ </a:t>
            </a:r>
            <a:r>
              <a:rPr lang="mr-IN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–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amour</a:t>
            </a:r>
            <a:r>
              <a:rPr lang="nl-NL" sz="28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vicéral</a:t>
            </a:r>
            <a:endParaRPr lang="nl-NL" sz="2800" dirty="0" smtClean="0">
              <a:solidFill>
                <a:schemeClr val="bg1"/>
              </a:solidFill>
              <a:effectLst>
                <a:glow rad="63500">
                  <a:schemeClr val="tx1">
                    <a:alpha val="68000"/>
                  </a:schemeClr>
                </a:glow>
              </a:effectLst>
            </a:endParaRPr>
          </a:p>
          <a:p>
            <a:r>
              <a:rPr lang="nl-NL" sz="2800" u="sng" dirty="0" err="1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Désignés</a:t>
            </a:r>
            <a:r>
              <a:rPr lang="nl-NL" sz="2800" u="sng" dirty="0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</a:t>
            </a:r>
            <a:r>
              <a:rPr lang="nl-NL" sz="2800" u="sng" dirty="0" err="1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d’avance</a:t>
            </a:r>
            <a:r>
              <a:rPr lang="nl-NL" sz="2800" u="sng" dirty="0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(</a:t>
            </a:r>
            <a:r>
              <a:rPr lang="nl-NL" sz="2800" u="sng" dirty="0" err="1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présestinés</a:t>
            </a:r>
            <a:r>
              <a:rPr lang="nl-NL" sz="2800" u="sng" dirty="0" smtClean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)</a:t>
            </a:r>
            <a:r>
              <a:rPr lang="nl-NL" sz="2800" dirty="0" smtClean="0">
                <a:solidFill>
                  <a:schemeClr val="bg2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: </a:t>
            </a:r>
            <a:r>
              <a:rPr lang="fr-BE" sz="2800" dirty="0">
                <a:solidFill>
                  <a:schemeClr val="bg2"/>
                </a:solidFill>
                <a:effectLst>
                  <a:glow rad="63500">
                    <a:schemeClr val="tx1">
                      <a:alpha val="77000"/>
                    </a:schemeClr>
                  </a:glow>
                </a:effectLst>
              </a:rPr>
              <a:t>ce que Dieu souhaite, prévoit, a en tête depuis le début pour l'homme, ce à quoi </a:t>
            </a:r>
            <a:r>
              <a:rPr lang="fr-BE" sz="2800" dirty="0" smtClean="0">
                <a:solidFill>
                  <a:schemeClr val="bg2"/>
                </a:solidFill>
                <a:effectLst>
                  <a:glow rad="63500">
                    <a:schemeClr val="tx1">
                      <a:alpha val="77000"/>
                    </a:schemeClr>
                  </a:glow>
                </a:effectLst>
              </a:rPr>
              <a:t>  il </a:t>
            </a:r>
            <a:r>
              <a:rPr lang="fr-BE" sz="2800" dirty="0">
                <a:solidFill>
                  <a:schemeClr val="bg2"/>
                </a:solidFill>
                <a:effectLst>
                  <a:glow rad="63500">
                    <a:schemeClr val="tx1">
                      <a:alpha val="77000"/>
                    </a:schemeClr>
                  </a:glow>
                </a:effectLst>
              </a:rPr>
              <a:t>aspire en tant que Père </a:t>
            </a:r>
            <a:r>
              <a:rPr lang="fr-BE" sz="2800" dirty="0" smtClean="0">
                <a:solidFill>
                  <a:schemeClr val="bg2"/>
                </a:solidFill>
                <a:effectLst>
                  <a:glow rad="63500">
                    <a:schemeClr val="tx1">
                      <a:alpha val="77000"/>
                    </a:schemeClr>
                  </a:glow>
                </a:effectLst>
              </a:rPr>
              <a:t>: le meilleur !</a:t>
            </a:r>
            <a:endParaRPr lang="nl-NL" sz="2800" dirty="0">
              <a:solidFill>
                <a:schemeClr val="bg2"/>
              </a:solidFill>
              <a:effectLst>
                <a:glow rad="63500">
                  <a:schemeClr val="tx1">
                    <a:alpha val="77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8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-1"/>
            <a:ext cx="2237651" cy="14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8160" y="1750582"/>
            <a:ext cx="8284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Selon vous, quelle est la signification des mots </a:t>
            </a:r>
            <a:r>
              <a:rPr lang="fr-BE" sz="2800" b="1" dirty="0">
                <a:solidFill>
                  <a:schemeClr val="bg1"/>
                </a:solidFill>
              </a:rPr>
              <a:t>'choisis/sélectionnés'</a:t>
            </a:r>
            <a:r>
              <a:rPr lang="fr-BE" sz="2800" dirty="0">
                <a:solidFill>
                  <a:schemeClr val="bg1"/>
                </a:solidFill>
              </a:rPr>
              <a:t> et </a:t>
            </a:r>
            <a:r>
              <a:rPr lang="fr-BE" sz="2800" b="1" dirty="0">
                <a:solidFill>
                  <a:schemeClr val="bg1"/>
                </a:solidFill>
              </a:rPr>
              <a:t>'désignés d'avance/ prédestinés' </a:t>
            </a:r>
            <a:r>
              <a:rPr lang="fr-BE" sz="2800" dirty="0">
                <a:solidFill>
                  <a:schemeClr val="bg1"/>
                </a:solidFill>
              </a:rPr>
              <a:t>?  Quelles conséquences cela </a:t>
            </a:r>
            <a:r>
              <a:rPr lang="fr-BE" sz="2800" dirty="0" err="1">
                <a:solidFill>
                  <a:schemeClr val="bg1"/>
                </a:solidFill>
              </a:rPr>
              <a:t>a-t-il</a:t>
            </a:r>
            <a:r>
              <a:rPr lang="fr-BE" sz="2800" dirty="0">
                <a:solidFill>
                  <a:schemeClr val="bg1"/>
                </a:solidFill>
              </a:rPr>
              <a:t> sur l'image de Dieu et sur l'image de l'être humain </a:t>
            </a:r>
            <a:r>
              <a:rPr lang="fr-BE" sz="2800" dirty="0" smtClean="0">
                <a:solidFill>
                  <a:schemeClr val="bg1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De la</a:t>
            </a:r>
            <a:r>
              <a:rPr lang="fr-BE" sz="2800" b="1" dirty="0">
                <a:solidFill>
                  <a:schemeClr val="bg1"/>
                </a:solidFill>
              </a:rPr>
              <a:t> bienveillance </a:t>
            </a:r>
            <a:r>
              <a:rPr lang="fr-BE" sz="2800" dirty="0">
                <a:solidFill>
                  <a:schemeClr val="bg1"/>
                </a:solidFill>
              </a:rPr>
              <a:t>et de la</a:t>
            </a:r>
            <a:r>
              <a:rPr lang="fr-BE" sz="2800" b="1" dirty="0">
                <a:solidFill>
                  <a:schemeClr val="bg1"/>
                </a:solidFill>
              </a:rPr>
              <a:t> grâce</a:t>
            </a:r>
            <a:r>
              <a:rPr lang="fr-BE" sz="2800" dirty="0">
                <a:solidFill>
                  <a:schemeClr val="bg1"/>
                </a:solidFill>
              </a:rPr>
              <a:t> de la part de Dieu : à quel point cela est-il important comme point de départ 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6032" y="158496"/>
            <a:ext cx="8631936" cy="169277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“Béni soit le Dieu et Père de notre Seigneur Jésus-Christ qui, selon sa grande compassion, nous a fait </a:t>
            </a:r>
            <a:r>
              <a:rPr lang="fr-BE" sz="2600" b="1" dirty="0">
                <a:solidFill>
                  <a:srgbClr val="FFFF84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naître de nouveau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, par la résurrection de Jésus-Christ d’entre les morts, pour une espérance vivante,” – 1:3 </a:t>
            </a:r>
            <a:r>
              <a:rPr lang="nl-NL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entury Gothic" charset="0"/>
                <a:ea typeface="Calibri" charset="0"/>
              </a:rPr>
              <a:t>1 </a:t>
            </a:r>
            <a:r>
              <a:rPr lang="nl-NL" sz="2600" dirty="0" err="1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entury Gothic" charset="0"/>
                <a:ea typeface="Calibri" charset="0"/>
              </a:rPr>
              <a:t>Petr</a:t>
            </a:r>
            <a:r>
              <a:rPr lang="nl-NL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Century Gothic" charset="0"/>
                <a:ea typeface="Calibri" charset="0"/>
              </a:rPr>
              <a:t> 1:3</a:t>
            </a:r>
            <a:endParaRPr lang="nl-NL" sz="2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Times New Roman" charset="0"/>
              <a:ea typeface="Calibri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32816" y="2961007"/>
            <a:ext cx="8016240" cy="35394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une vie dans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l'obéissance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 à (en accord avec) Jésus-Christ (1:2, 14)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63000"/>
                  </a:schemeClr>
                </a:glow>
              </a:effectLst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aspergés de son sang = idée de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purification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 et de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pardon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63000"/>
                  </a:schemeClr>
                </a:glow>
              </a:effectLst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sa résurrection donne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l'espérance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 (v 3 – voir aussi v. 21)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63000"/>
                  </a:schemeClr>
                </a:glow>
              </a:effectLst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le croyant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aime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 Jésus et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croit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63000"/>
                    </a:schemeClr>
                  </a:glow>
                </a:effectLst>
              </a:rPr>
              <a:t> en lui, même sans le voir (v. 8)</a:t>
            </a:r>
            <a:endParaRPr lang="nl-NL" sz="2800" dirty="0">
              <a:solidFill>
                <a:schemeClr val="bg1"/>
              </a:solidFill>
              <a:effectLst>
                <a:glow rad="63500">
                  <a:schemeClr val="tx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3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-1"/>
            <a:ext cx="2237651" cy="14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97536" y="1999489"/>
            <a:ext cx="8887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Une </a:t>
            </a:r>
            <a:r>
              <a:rPr lang="fr-BE" sz="2800" b="1" dirty="0">
                <a:solidFill>
                  <a:schemeClr val="bg1"/>
                </a:solidFill>
              </a:rPr>
              <a:t>nouvelle vie</a:t>
            </a:r>
            <a:r>
              <a:rPr lang="fr-BE" sz="2800" dirty="0">
                <a:solidFill>
                  <a:schemeClr val="bg1"/>
                </a:solidFill>
              </a:rPr>
              <a:t>… L'avez-vous déjà ressentie ?  Partagez votre expérience </a:t>
            </a:r>
            <a:r>
              <a:rPr lang="fr-BE" sz="2800" dirty="0" smtClean="0">
                <a:solidFill>
                  <a:schemeClr val="bg1"/>
                </a:solidFill>
              </a:rPr>
              <a:t>!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b="1" dirty="0">
                <a:solidFill>
                  <a:schemeClr val="bg1"/>
                </a:solidFill>
              </a:rPr>
              <a:t>L'obéissance à Christ </a:t>
            </a:r>
            <a:r>
              <a:rPr lang="fr-BE" sz="2800" dirty="0">
                <a:solidFill>
                  <a:schemeClr val="bg1"/>
                </a:solidFill>
              </a:rPr>
              <a:t>: cela signifie-t-il simplement obéir à ses ordres ?   </a:t>
            </a:r>
            <a:r>
              <a:rPr lang="nl-NL" sz="2800" dirty="0" err="1">
                <a:solidFill>
                  <a:schemeClr val="bg1"/>
                </a:solidFill>
              </a:rPr>
              <a:t>Ou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voyez-vous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cela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autrement</a:t>
            </a:r>
            <a:r>
              <a:rPr lang="nl-NL" sz="2800" dirty="0">
                <a:solidFill>
                  <a:schemeClr val="bg1"/>
                </a:solidFill>
              </a:rPr>
              <a:t> ? </a:t>
            </a:r>
            <a:endParaRPr lang="nl-NL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u="sng" dirty="0">
                <a:solidFill>
                  <a:schemeClr val="bg1"/>
                </a:solidFill>
              </a:rPr>
              <a:t>Concrètement</a:t>
            </a:r>
            <a:r>
              <a:rPr lang="fr-BE" sz="2800" dirty="0">
                <a:solidFill>
                  <a:schemeClr val="bg1"/>
                </a:solidFill>
              </a:rPr>
              <a:t>, que signifie croire en Christ et l'aimer ?  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19456" y="256032"/>
            <a:ext cx="85953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“… pour un </a:t>
            </a:r>
            <a:r>
              <a:rPr lang="fr-BE" sz="2600" b="1" dirty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héritage impérissable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, sans souillure, </a:t>
            </a:r>
            <a:r>
              <a:rPr lang="fr-BE" sz="2600" b="1" dirty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inaltérable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, qui vous est réservé dans les cieux, à vous qui êtes gardés par la puissance de Dieu, au moyen de la foi, pour un </a:t>
            </a:r>
            <a:r>
              <a:rPr lang="fr-BE" sz="2600" b="1" dirty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salut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 prêt à être révélé dans </a:t>
            </a:r>
            <a:r>
              <a:rPr lang="fr-BE" sz="2600" dirty="0">
                <a:solidFill>
                  <a:srgbClr val="FFFF84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les derniers temps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</a:rPr>
              <a:t>.” </a:t>
            </a:r>
            <a:r>
              <a:rPr lang="nl-NL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  <a:latin typeface="Century Gothic" charset="0"/>
                <a:ea typeface="Calibri" charset="0"/>
              </a:rPr>
              <a:t>– </a:t>
            </a:r>
            <a:r>
              <a:rPr lang="nl-NL" sz="2600" dirty="0">
                <a:solidFill>
                  <a:schemeClr val="bg1"/>
                </a:solidFill>
                <a:effectLst>
                  <a:glow rad="63500">
                    <a:schemeClr val="tx1">
                      <a:alpha val="68000"/>
                    </a:schemeClr>
                  </a:glow>
                </a:effectLst>
                <a:latin typeface="Century Gothic" charset="0"/>
                <a:ea typeface="Calibri" charset="0"/>
              </a:rPr>
              <a:t>1:4,5</a:t>
            </a:r>
            <a:endParaRPr lang="nl-NL" sz="2600" dirty="0">
              <a:solidFill>
                <a:schemeClr val="bg1"/>
              </a:solidFill>
              <a:effectLst>
                <a:glow rad="63500">
                  <a:schemeClr val="tx1">
                    <a:alpha val="68000"/>
                  </a:schemeClr>
                </a:glow>
              </a:effectLst>
              <a:latin typeface="Times New Roman" charset="0"/>
              <a:ea typeface="Calibri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9456" y="3680126"/>
            <a:ext cx="85953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u="sng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Salut</a:t>
            </a:r>
            <a:r>
              <a:rPr lang="nl-NL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: </a:t>
            </a:r>
            <a:r>
              <a:rPr lang="nl-NL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YASHA = </a:t>
            </a:r>
            <a:r>
              <a:rPr lang="nl-NL" sz="2600" dirty="0" err="1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venir</a:t>
            </a:r>
            <a:r>
              <a:rPr lang="nl-NL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 en aide (</a:t>
            </a:r>
            <a:r>
              <a:rPr lang="nl-BE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aider, libérer, sauver, soutenir, guérir, prendre soin de</a:t>
            </a:r>
            <a:r>
              <a:rPr lang="mr-IN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…</a:t>
            </a:r>
            <a:r>
              <a:rPr lang="nl-BE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)</a:t>
            </a:r>
            <a:endParaRPr lang="nl-BE" sz="2600" dirty="0" smtClean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alpha val="69000"/>
                  </a:schemeClr>
                </a:glow>
              </a:effectLst>
            </a:endParaRPr>
          </a:p>
          <a:p>
            <a:endParaRPr lang="nl-BE" sz="2600" dirty="0" smtClean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alpha val="69000"/>
                  </a:schemeClr>
                </a:glow>
              </a:effectLst>
            </a:endParaRPr>
          </a:p>
          <a:p>
            <a:r>
              <a:rPr lang="nl-BE" sz="2600" u="sng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Héritage</a:t>
            </a:r>
            <a:r>
              <a:rPr lang="nl-BE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: image du pays promis (Canaan)</a:t>
            </a:r>
            <a:endParaRPr lang="nl-BE" sz="2600" dirty="0" smtClean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alpha val="69000"/>
                  </a:schemeClr>
                </a:glow>
              </a:effectLst>
            </a:endParaRPr>
          </a:p>
          <a:p>
            <a:endParaRPr lang="nl-BE" sz="2600" u="sng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alpha val="69000"/>
                  </a:schemeClr>
                </a:glow>
              </a:effectLst>
            </a:endParaRPr>
          </a:p>
          <a:p>
            <a:r>
              <a:rPr lang="nl-BE" sz="2600" u="sng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Derniers temps</a:t>
            </a:r>
            <a:r>
              <a:rPr lang="nl-BE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: ”</a:t>
            </a:r>
            <a:r>
              <a:rPr lang="fr-BE" sz="2800" dirty="0"/>
              <a:t> </a:t>
            </a:r>
            <a:r>
              <a:rPr lang="fr-BE" sz="2800" dirty="0">
                <a:solidFill>
                  <a:schemeClr val="bg1"/>
                </a:solidFill>
                <a:effectLst>
                  <a:glow rad="63500">
                    <a:schemeClr val="tx1">
                      <a:alpha val="89000"/>
                    </a:schemeClr>
                  </a:glow>
                </a:effectLst>
              </a:rPr>
              <a:t>[Christ] s’est manifesté </a:t>
            </a:r>
            <a:r>
              <a:rPr lang="fr-BE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89000"/>
                    </a:schemeClr>
                  </a:glow>
                </a:effectLst>
              </a:rPr>
              <a:t>à la fin des temps</a:t>
            </a:r>
            <a:r>
              <a:rPr lang="nl-NL" sz="2800" dirty="0">
                <a:solidFill>
                  <a:schemeClr val="bg1"/>
                </a:solidFill>
                <a:effectLst>
                  <a:glow rad="63500">
                    <a:schemeClr val="tx1">
                      <a:alpha val="89000"/>
                    </a:schemeClr>
                  </a:glow>
                </a:effectLst>
              </a:rPr>
              <a:t> </a:t>
            </a:r>
            <a:r>
              <a:rPr lang="nl-BE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9000"/>
                    </a:schemeClr>
                  </a:glow>
                </a:effectLst>
              </a:rPr>
              <a:t>” </a:t>
            </a:r>
            <a:r>
              <a:rPr lang="nl-BE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89000"/>
                    </a:schemeClr>
                  </a:glow>
                </a:effectLst>
              </a:rPr>
              <a:t>(</a:t>
            </a:r>
            <a:r>
              <a:rPr lang="nl-BE" sz="2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tx1">
                      <a:alpha val="69000"/>
                    </a:schemeClr>
                  </a:glow>
                </a:effectLst>
              </a:rPr>
              <a:t>v. 20)</a:t>
            </a:r>
            <a:endParaRPr lang="nl-NL" sz="2600" u="sng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tx1">
                    <a:alpha val="6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90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-1"/>
            <a:ext cx="2237651" cy="144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9728" y="1706881"/>
            <a:ext cx="8887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Que signifie 'le salut' pour vous ?  Le situez-vous dans le présent ou dans l'avenir ?  Ou dans les deux ?  Expliquez</a:t>
            </a:r>
            <a:r>
              <a:rPr lang="fr-BE" sz="2800" dirty="0" smtClean="0">
                <a:solidFill>
                  <a:schemeClr val="bg1"/>
                </a:solidFill>
              </a:rPr>
              <a:t>…</a:t>
            </a: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En 1:9, on parle du salut comme 'aboutissement de la foi'.  Un idéal, un objectif ?  Un résultat final (comme un fruit) ? </a:t>
            </a:r>
            <a:endParaRPr lang="fr-BE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>
                <a:solidFill>
                  <a:schemeClr val="bg1"/>
                </a:solidFill>
              </a:rPr>
              <a:t>Pouvez-vous comprendre qu'en fonction des circonstances, on insiste soit sur l'aspect actuel soit sur l'aspect futur ?  Pouvez-vous donner des exemples 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0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208808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72640" y="195072"/>
            <a:ext cx="6803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“Ainsi vous êtes </a:t>
            </a:r>
            <a:r>
              <a:rPr lang="fr-BE" sz="2600" b="1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transportés d’allégresse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, quoique vous soyez maintenant, pour un peu de temps, puisqu’il le faut, attristés par diverses </a:t>
            </a:r>
            <a:r>
              <a:rPr lang="fr-BE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épreuves »</a:t>
            </a:r>
            <a:r>
              <a:rPr lang="fr-BE" sz="26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 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- </a:t>
            </a:r>
            <a:r>
              <a:rPr lang="fr-BE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1:6  </a:t>
            </a:r>
          </a:p>
          <a:p>
            <a:endParaRPr lang="fr-BE" sz="2600" dirty="0">
              <a:solidFill>
                <a:schemeClr val="bg1"/>
              </a:solidFill>
              <a:effectLst>
                <a:glow rad="63500">
                  <a:schemeClr val="tx1">
                    <a:alpha val="95000"/>
                  </a:schemeClr>
                </a:glow>
              </a:effectLst>
            </a:endParaRPr>
          </a:p>
          <a:p>
            <a:r>
              <a:rPr lang="fr-BE" sz="2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“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Maintenant même vous ne le voyez pas, mais vous mettez votre foi en lui et vous êtes transportés d’une </a:t>
            </a:r>
            <a:r>
              <a:rPr lang="fr-BE" sz="2600" b="1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joie indicible et glorieuse</a:t>
            </a:r>
            <a:r>
              <a:rPr lang="fr-BE" sz="2600" dirty="0">
                <a:solidFill>
                  <a:schemeClr val="bg1"/>
                </a:solidFill>
                <a:effectLst>
                  <a:glow rad="63500">
                    <a:schemeClr val="tx1">
                      <a:alpha val="95000"/>
                    </a:schemeClr>
                  </a:glow>
                </a:effectLst>
              </a:rPr>
              <a:t>, tandis que vous obtenez le salut comme aboutissement de votre foi.” – 1:8-9</a:t>
            </a:r>
            <a:endParaRPr lang="nl-NL" sz="2600" dirty="0">
              <a:solidFill>
                <a:schemeClr val="bg1"/>
              </a:solidFill>
              <a:effectLst>
                <a:glow rad="63500">
                  <a:schemeClr val="tx1">
                    <a:alpha val="95000"/>
                  </a:schemeClr>
                </a:glo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21920" y="4840150"/>
            <a:ext cx="8595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sz="2800" dirty="0">
                <a:solidFill>
                  <a:srgbClr val="FFFF84"/>
                </a:solidFill>
                <a:effectLst>
                  <a:glow rad="63500">
                    <a:schemeClr val="tx1">
                      <a:alpha val="88000"/>
                    </a:schemeClr>
                  </a:glow>
                </a:effectLst>
              </a:rPr>
              <a:t>Comment cela est-il possible : une 'joie indicible et glorieuse' au milieu des difficultés et de l'oppres­sion ?  Avez-vous déjà ressenti cela ?  Racontez !  Comment atteindre cette joie ou qu'est-ce qui aide à la ressentir ?</a:t>
            </a:r>
            <a:endParaRPr lang="nl-NL" sz="2800" dirty="0">
              <a:solidFill>
                <a:srgbClr val="FFFF84"/>
              </a:solidFill>
              <a:effectLst>
                <a:glow rad="63500">
                  <a:schemeClr val="tx1">
                    <a:alpha val="88000"/>
                  </a:schemeClr>
                </a:glow>
              </a:effectLst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633" y="4255007"/>
            <a:ext cx="1962914" cy="12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1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983</Words>
  <Application>Microsoft Macintosh PowerPoint</Application>
  <PresentationFormat>Diavoorstelling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Century Gothic</vt:lpstr>
      <vt:lpstr>Mangal</vt:lpstr>
      <vt:lpstr>Times New Roman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Delameillieure</dc:creator>
  <cp:lastModifiedBy>Johan Delameillieure</cp:lastModifiedBy>
  <cp:revision>42</cp:revision>
  <dcterms:created xsi:type="dcterms:W3CDTF">2017-02-27T14:57:58Z</dcterms:created>
  <dcterms:modified xsi:type="dcterms:W3CDTF">2017-03-31T14:25:15Z</dcterms:modified>
</cp:coreProperties>
</file>