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60" r:id="rId2"/>
    <p:sldId id="256" r:id="rId3"/>
    <p:sldId id="257" r:id="rId4"/>
    <p:sldId id="258" r:id="rId5"/>
    <p:sldId id="259" r:id="rId6"/>
    <p:sldId id="261" r:id="rId7"/>
    <p:sldId id="262" r:id="rId8"/>
    <p:sldId id="263" r:id="rId9"/>
    <p:sldId id="264" r:id="rId10"/>
    <p:sldId id="265" r:id="rId11"/>
    <p:sldId id="267" r:id="rId12"/>
    <p:sldId id="266" r:id="rId13"/>
    <p:sldId id="268" r:id="rId14"/>
    <p:sldId id="269" r:id="rId15"/>
    <p:sldId id="271" r:id="rId16"/>
    <p:sldId id="272" r:id="rId17"/>
    <p:sldId id="270"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4"/>
    <p:restoredTop sz="96671"/>
  </p:normalViewPr>
  <p:slideViewPr>
    <p:cSldViewPr snapToGrid="0" snapToObjects="1">
      <p:cViewPr varScale="1">
        <p:scale>
          <a:sx n="125" d="100"/>
          <a:sy n="125" d="100"/>
        </p:scale>
        <p:origin x="168"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23CC0-EE45-A14C-8F08-B5F9419975FC}" type="datetimeFigureOut">
              <a:rPr lang="nl-NL" smtClean="0"/>
              <a:t>10-04-17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B6533-EB43-CD44-BCA7-F3C04A3F8430}" type="slidenum">
              <a:rPr lang="nl-NL" smtClean="0"/>
              <a:t>‹nr.›</a:t>
            </a:fld>
            <a:endParaRPr lang="nl-NL"/>
          </a:p>
        </p:txBody>
      </p:sp>
    </p:spTree>
    <p:extLst>
      <p:ext uri="{BB962C8B-B14F-4D97-AF65-F5344CB8AC3E}">
        <p14:creationId xmlns:p14="http://schemas.microsoft.com/office/powerpoint/2010/main" val="1610430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smtClean="0"/>
              <a:t>Titelstijl van model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3D400B3A-9773-B24B-8B34-CCBBB49532BB}" type="datetimeFigureOut">
              <a:rPr lang="nl-NL" smtClean="0"/>
              <a:t>10-04-17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CA494A7-12FF-BB49-A864-608242E7F300}"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D400B3A-9773-B24B-8B34-CCBBB49532BB}" type="datetimeFigureOut">
              <a:rPr lang="nl-NL" smtClean="0"/>
              <a:t>10-04-17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CA494A7-12FF-BB49-A864-608242E7F300}"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D400B3A-9773-B24B-8B34-CCBBB49532BB}" type="datetimeFigureOut">
              <a:rPr lang="nl-NL" smtClean="0"/>
              <a:t>10-04-17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CA494A7-12FF-BB49-A864-608242E7F300}"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D400B3A-9773-B24B-8B34-CCBBB49532BB}" type="datetimeFigureOut">
              <a:rPr lang="nl-NL" smtClean="0"/>
              <a:t>10-04-17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CA494A7-12FF-BB49-A864-608242E7F300}"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smtClean="0"/>
              <a:t>Titelstijl van model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3D400B3A-9773-B24B-8B34-CCBBB49532BB}" type="datetimeFigureOut">
              <a:rPr lang="nl-NL" smtClean="0"/>
              <a:t>10-04-17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CA494A7-12FF-BB49-A864-608242E7F300}"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D400B3A-9773-B24B-8B34-CCBBB49532BB}" type="datetimeFigureOut">
              <a:rPr lang="nl-NL" smtClean="0"/>
              <a:t>10-04-17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CA494A7-12FF-BB49-A864-608242E7F300}"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Titelstijl van model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D400B3A-9773-B24B-8B34-CCBBB49532BB}" type="datetimeFigureOut">
              <a:rPr lang="nl-NL" smtClean="0"/>
              <a:t>10-04-17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CA494A7-12FF-BB49-A864-608242E7F300}"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3D400B3A-9773-B24B-8B34-CCBBB49532BB}" type="datetimeFigureOut">
              <a:rPr lang="nl-NL" smtClean="0"/>
              <a:t>10-04-17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CA494A7-12FF-BB49-A864-608242E7F300}"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00B3A-9773-B24B-8B34-CCBBB49532BB}" type="datetimeFigureOut">
              <a:rPr lang="nl-NL" smtClean="0"/>
              <a:t>10-04-17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CA494A7-12FF-BB49-A864-608242E7F300}"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Titelstijl van model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3D400B3A-9773-B24B-8B34-CCBBB49532BB}" type="datetimeFigureOut">
              <a:rPr lang="nl-NL" smtClean="0"/>
              <a:t>10-04-17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CA494A7-12FF-BB49-A864-608242E7F300}"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Titelstijl van model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3D400B3A-9773-B24B-8B34-CCBBB49532BB}" type="datetimeFigureOut">
              <a:rPr lang="nl-NL" smtClean="0"/>
              <a:t>10-04-17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CA494A7-12FF-BB49-A864-608242E7F300}"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Titelstijl van model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00B3A-9773-B24B-8B34-CCBBB49532BB}" type="datetimeFigureOut">
              <a:rPr lang="nl-NL" smtClean="0"/>
              <a:t>10-04-17</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494A7-12FF-BB49-A864-608242E7F300}" type="slidenum">
              <a:rPr lang="nl-NL" smtClean="0"/>
              <a:t>‹nr.›</a:t>
            </a:fld>
            <a:endParaRPr lang="nl-NL"/>
          </a:p>
        </p:txBody>
      </p:sp>
    </p:spTree>
    <p:extLst>
      <p:ext uri="{BB962C8B-B14F-4D97-AF65-F5344CB8AC3E}">
        <p14:creationId xmlns:p14="http://schemas.microsoft.com/office/powerpoint/2010/main" val="782119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3.wdp"/><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840745" y="518160"/>
            <a:ext cx="4886960" cy="1938992"/>
          </a:xfrm>
          <a:prstGeom prst="rect">
            <a:avLst/>
          </a:prstGeom>
        </p:spPr>
        <p:txBody>
          <a:bodyPr wrap="square">
            <a:spAutoFit/>
          </a:bodyPr>
          <a:lstStyle/>
          <a:p>
            <a:pPr algn="ctr"/>
            <a:r>
              <a:rPr lang="nl-NL" sz="4000" dirty="0">
                <a:solidFill>
                  <a:schemeClr val="bg1"/>
                </a:solidFill>
                <a:latin typeface="Century Gothic" charset="0"/>
                <a:ea typeface="Calibri" charset="0"/>
                <a:cs typeface="Times New Roman" charset="0"/>
              </a:rPr>
              <a:t>3. </a:t>
            </a:r>
            <a:r>
              <a:rPr lang="nl-NL" sz="4000" dirty="0" err="1" smtClean="0">
                <a:solidFill>
                  <a:schemeClr val="bg1"/>
                </a:solidFill>
                <a:latin typeface="Century Gothic" charset="0"/>
                <a:ea typeface="Calibri" charset="0"/>
                <a:cs typeface="Times New Roman" charset="0"/>
              </a:rPr>
              <a:t>Un</a:t>
            </a:r>
            <a:r>
              <a:rPr lang="nl-NL" sz="4000" dirty="0" smtClean="0">
                <a:solidFill>
                  <a:schemeClr val="bg1"/>
                </a:solidFill>
                <a:latin typeface="Century Gothic" charset="0"/>
                <a:ea typeface="Calibri" charset="0"/>
                <a:cs typeface="Times New Roman" charset="0"/>
              </a:rPr>
              <a:t> </a:t>
            </a:r>
            <a:r>
              <a:rPr lang="nl-NL" sz="4000" dirty="0" err="1" smtClean="0">
                <a:solidFill>
                  <a:schemeClr val="bg1"/>
                </a:solidFill>
                <a:latin typeface="Century Gothic" charset="0"/>
                <a:ea typeface="Calibri" charset="0"/>
                <a:cs typeface="Times New Roman" charset="0"/>
              </a:rPr>
              <a:t>royaume</a:t>
            </a:r>
            <a:r>
              <a:rPr lang="nl-NL" sz="4000" dirty="0" smtClean="0">
                <a:solidFill>
                  <a:schemeClr val="bg1"/>
                </a:solidFill>
                <a:latin typeface="Century Gothic" charset="0"/>
                <a:ea typeface="Calibri" charset="0"/>
                <a:cs typeface="Times New Roman" charset="0"/>
              </a:rPr>
              <a:t> </a:t>
            </a:r>
          </a:p>
          <a:p>
            <a:pPr algn="ctr"/>
            <a:r>
              <a:rPr lang="nl-NL" sz="4000" dirty="0" smtClean="0">
                <a:solidFill>
                  <a:schemeClr val="bg1"/>
                </a:solidFill>
                <a:latin typeface="Century Gothic" charset="0"/>
                <a:ea typeface="Calibri" charset="0"/>
                <a:cs typeface="Times New Roman" charset="0"/>
              </a:rPr>
              <a:t>de </a:t>
            </a:r>
            <a:r>
              <a:rPr lang="nl-NL" sz="4000" dirty="0" err="1" smtClean="0">
                <a:solidFill>
                  <a:schemeClr val="bg1"/>
                </a:solidFill>
                <a:latin typeface="Century Gothic" charset="0"/>
                <a:ea typeface="Calibri" charset="0"/>
                <a:cs typeface="Times New Roman" charset="0"/>
              </a:rPr>
              <a:t>prêtres</a:t>
            </a:r>
            <a:r>
              <a:rPr lang="nl-NL" sz="4000" dirty="0" smtClean="0">
                <a:solidFill>
                  <a:schemeClr val="bg1"/>
                </a:solidFill>
                <a:latin typeface="Century Gothic" charset="0"/>
                <a:ea typeface="Calibri" charset="0"/>
                <a:cs typeface="Times New Roman" charset="0"/>
              </a:rPr>
              <a:t> </a:t>
            </a:r>
          </a:p>
          <a:p>
            <a:pPr algn="ctr"/>
            <a:r>
              <a:rPr lang="nl-NL" sz="4000" dirty="0" smtClean="0">
                <a:solidFill>
                  <a:schemeClr val="bg1"/>
                </a:solidFill>
                <a:latin typeface="Century Gothic" charset="0"/>
                <a:ea typeface="Calibri" charset="0"/>
                <a:cs typeface="Times New Roman" charset="0"/>
              </a:rPr>
              <a:t>1 Pierre 2:1-10</a:t>
            </a:r>
            <a:r>
              <a:rPr lang="nl-NL" sz="4000" dirty="0" smtClean="0">
                <a:solidFill>
                  <a:schemeClr val="bg1"/>
                </a:solidFill>
                <a:effectLst/>
              </a:rPr>
              <a:t> </a:t>
            </a:r>
            <a:endParaRPr lang="nl-NL" sz="4000" dirty="0">
              <a:solidFill>
                <a:schemeClr val="bg1"/>
              </a:solidFill>
            </a:endParaRPr>
          </a:p>
        </p:txBody>
      </p:sp>
      <p:pic>
        <p:nvPicPr>
          <p:cNvPr id="4" name="Afbeelding 3"/>
          <p:cNvPicPr>
            <a:picLocks noChangeAspect="1"/>
          </p:cNvPicPr>
          <p:nvPr/>
        </p:nvPicPr>
        <p:blipFill>
          <a:blip r:embed="rId2">
            <a:extLst>
              <a:ext uri="{BEBA8EAE-BF5A-486C-A8C5-ECC9F3942E4B}">
                <a14:imgProps xmlns:a14="http://schemas.microsoft.com/office/drawing/2010/main">
                  <a14:imgLayer r:embed="rId3">
                    <a14:imgEffect>
                      <a14:backgroundRemoval t="10000" b="93333" l="10000" r="92000"/>
                    </a14:imgEffect>
                  </a14:imgLayer>
                </a14:imgProps>
              </a:ext>
              <a:ext uri="{28A0092B-C50C-407E-A947-70E740481C1C}">
                <a14:useLocalDpi xmlns:a14="http://schemas.microsoft.com/office/drawing/2010/main" val="0"/>
              </a:ext>
            </a:extLst>
          </a:blip>
          <a:stretch>
            <a:fillRect/>
          </a:stretch>
        </p:blipFill>
        <p:spPr>
          <a:xfrm flipH="1">
            <a:off x="-223520" y="0"/>
            <a:ext cx="4529425" cy="5775018"/>
          </a:xfrm>
          <a:prstGeom prst="rect">
            <a:avLst/>
          </a:prstGeom>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26219">
            <a:off x="3439926" y="2625480"/>
            <a:ext cx="5688598" cy="3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97069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15276"/>
            <a:ext cx="9132021" cy="5984556"/>
          </a:xfrm>
          <a:prstGeom prst="rect">
            <a:avLst/>
          </a:prstGeom>
        </p:spPr>
      </p:pic>
      <p:sp>
        <p:nvSpPr>
          <p:cNvPr id="4" name="Rechthoek 3"/>
          <p:cNvSpPr/>
          <p:nvPr/>
        </p:nvSpPr>
        <p:spPr>
          <a:xfrm>
            <a:off x="223519" y="3870960"/>
            <a:ext cx="8717281" cy="2893100"/>
          </a:xfrm>
          <a:prstGeom prst="rect">
            <a:avLst/>
          </a:prstGeom>
        </p:spPr>
        <p:txBody>
          <a:bodyPr wrap="square">
            <a:spAutoFit/>
          </a:bodyPr>
          <a:lstStyle/>
          <a:p>
            <a:r>
              <a:rPr lang="fr-BE" sz="2600" dirty="0">
                <a:solidFill>
                  <a:schemeClr val="bg1"/>
                </a:solidFill>
              </a:rPr>
              <a:t>“Vous avez vu vous-mêmes ce que j’ai fait à l’Égypte: je vous ai portés sur des ailes d’aigle et je vous ai fait venir à moi. Maintenant, si vous m’écoutez et si vous gardez mon alliance, vous serez mon bien propre parmi tous les peuples – car toute la terre m’appartient. Quant à vous, vous serez pour moi un royaume de prêtres et une nation sainte.”</a:t>
            </a:r>
            <a:endParaRPr lang="nl-NL" sz="2600" dirty="0">
              <a:solidFill>
                <a:schemeClr val="bg1"/>
              </a:solidFill>
            </a:endParaRPr>
          </a:p>
          <a:p>
            <a:r>
              <a:rPr lang="nl-NL" sz="2600" dirty="0" smtClean="0">
                <a:solidFill>
                  <a:schemeClr val="bg1"/>
                </a:solidFill>
                <a:effectLst/>
              </a:rPr>
              <a:t>  </a:t>
            </a:r>
            <a:r>
              <a:rPr lang="nl-NL" sz="2600" dirty="0" smtClean="0">
                <a:solidFill>
                  <a:schemeClr val="bg1"/>
                </a:solidFill>
                <a:effectLst/>
              </a:rPr>
              <a:t>- </a:t>
            </a:r>
            <a:r>
              <a:rPr lang="nl-NL" sz="2600" dirty="0" err="1" smtClean="0">
                <a:solidFill>
                  <a:schemeClr val="bg1"/>
                </a:solidFill>
                <a:effectLst/>
              </a:rPr>
              <a:t>Exode</a:t>
            </a:r>
            <a:r>
              <a:rPr lang="nl-NL" sz="2600" dirty="0" smtClean="0">
                <a:solidFill>
                  <a:schemeClr val="bg1"/>
                </a:solidFill>
                <a:effectLst/>
              </a:rPr>
              <a:t> </a:t>
            </a:r>
            <a:r>
              <a:rPr lang="nl-NL" sz="2600" dirty="0" smtClean="0">
                <a:solidFill>
                  <a:schemeClr val="bg1"/>
                </a:solidFill>
                <a:effectLst/>
              </a:rPr>
              <a:t>19:5,6</a:t>
            </a:r>
            <a:endParaRPr lang="nl-NL" sz="2600" dirty="0">
              <a:solidFill>
                <a:schemeClr val="bg1"/>
              </a:solidFill>
            </a:endParaRPr>
          </a:p>
        </p:txBody>
      </p:sp>
    </p:spTree>
    <p:extLst>
      <p:ext uri="{BB962C8B-B14F-4D97-AF65-F5344CB8AC3E}">
        <p14:creationId xmlns:p14="http://schemas.microsoft.com/office/powerpoint/2010/main" val="1710270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5719"/>
            <a:ext cx="9170789" cy="566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3554" name="Rectangle 2"/>
          <p:cNvSpPr>
            <a:spLocks/>
          </p:cNvSpPr>
          <p:nvPr/>
        </p:nvSpPr>
        <p:spPr bwMode="auto">
          <a:xfrm>
            <a:off x="1991003" y="339884"/>
            <a:ext cx="6840141" cy="1526977"/>
          </a:xfrm>
          <a:prstGeom prst="rect">
            <a:avLst/>
          </a:prstGeom>
          <a:noFill/>
          <a:ln>
            <a:noFill/>
          </a:ln>
          <a:effectLst>
            <a:outerShdw blurRad="50800" dist="63500" dir="2700000" algn="tl"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r"/>
            <a:r>
              <a:rPr lang="en-US" altLang="x-none" sz="4500" dirty="0" smtClean="0">
                <a:solidFill>
                  <a:schemeClr val="bg1"/>
                </a:solidFill>
                <a:latin typeface="+mn-lt"/>
                <a:ea typeface="Chalkboard" charset="0"/>
                <a:cs typeface="Chalkboard" charset="0"/>
                <a:sym typeface="Chalkboard" charset="0"/>
              </a:rPr>
              <a:t>Je </a:t>
            </a:r>
            <a:r>
              <a:rPr lang="en-US" altLang="x-none" sz="4500" dirty="0" err="1" smtClean="0">
                <a:solidFill>
                  <a:schemeClr val="bg1"/>
                </a:solidFill>
                <a:latin typeface="+mn-lt"/>
                <a:ea typeface="Chalkboard" charset="0"/>
                <a:cs typeface="Chalkboard" charset="0"/>
                <a:sym typeface="Chalkboard" charset="0"/>
              </a:rPr>
              <a:t>vous</a:t>
            </a:r>
            <a:r>
              <a:rPr lang="en-US" altLang="x-none" sz="4500" dirty="0" smtClean="0">
                <a:solidFill>
                  <a:schemeClr val="bg1"/>
                </a:solidFill>
                <a:latin typeface="+mn-lt"/>
                <a:ea typeface="Chalkboard" charset="0"/>
                <a:cs typeface="Chalkboard" charset="0"/>
                <a:sym typeface="Chalkboard" charset="0"/>
              </a:rPr>
              <a:t> </a:t>
            </a:r>
            <a:r>
              <a:rPr lang="en-US" altLang="x-none" sz="4500" dirty="0" err="1" smtClean="0">
                <a:solidFill>
                  <a:schemeClr val="bg1"/>
                </a:solidFill>
                <a:latin typeface="+mn-lt"/>
                <a:ea typeface="Chalkboard" charset="0"/>
                <a:cs typeface="Chalkboard" charset="0"/>
                <a:sym typeface="Chalkboard" charset="0"/>
              </a:rPr>
              <a:t>ai</a:t>
            </a:r>
            <a:r>
              <a:rPr lang="en-US" altLang="x-none" sz="4500" dirty="0" smtClean="0">
                <a:solidFill>
                  <a:schemeClr val="bg1"/>
                </a:solidFill>
                <a:latin typeface="+mn-lt"/>
                <a:ea typeface="Chalkboard" charset="0"/>
                <a:cs typeface="Chalkboard" charset="0"/>
                <a:sym typeface="Chalkboard" charset="0"/>
              </a:rPr>
              <a:t> </a:t>
            </a:r>
            <a:r>
              <a:rPr lang="en-US" altLang="x-none" sz="4500" dirty="0" err="1" smtClean="0">
                <a:solidFill>
                  <a:schemeClr val="bg1"/>
                </a:solidFill>
                <a:latin typeface="+mn-lt"/>
                <a:ea typeface="Chalkboard" charset="0"/>
                <a:cs typeface="Chalkboard" charset="0"/>
                <a:sym typeface="Chalkboard" charset="0"/>
              </a:rPr>
              <a:t>portés</a:t>
            </a:r>
            <a:r>
              <a:rPr lang="en-US" altLang="x-none" sz="4500" dirty="0" smtClean="0">
                <a:solidFill>
                  <a:schemeClr val="bg1"/>
                </a:solidFill>
                <a:latin typeface="+mn-lt"/>
                <a:ea typeface="Chalkboard" charset="0"/>
                <a:cs typeface="Chalkboard" charset="0"/>
                <a:sym typeface="Chalkboard" charset="0"/>
              </a:rPr>
              <a:t> </a:t>
            </a:r>
          </a:p>
          <a:p>
            <a:pPr algn="r"/>
            <a:r>
              <a:rPr lang="en-US" altLang="x-none" sz="4500" dirty="0" smtClean="0">
                <a:solidFill>
                  <a:schemeClr val="bg1"/>
                </a:solidFill>
                <a:latin typeface="+mn-lt"/>
                <a:ea typeface="Chalkboard" charset="0"/>
                <a:cs typeface="Chalkboard" charset="0"/>
                <a:sym typeface="Chalkboard" charset="0"/>
              </a:rPr>
              <a:t>sur des </a:t>
            </a:r>
            <a:r>
              <a:rPr lang="en-US" altLang="x-none" sz="4500" dirty="0" err="1" smtClean="0">
                <a:solidFill>
                  <a:schemeClr val="bg1"/>
                </a:solidFill>
                <a:latin typeface="+mn-lt"/>
                <a:ea typeface="Chalkboard" charset="0"/>
                <a:cs typeface="Chalkboard" charset="0"/>
                <a:sym typeface="Chalkboard" charset="0"/>
              </a:rPr>
              <a:t>ailes</a:t>
            </a:r>
            <a:r>
              <a:rPr lang="en-US" altLang="x-none" sz="4500" dirty="0" smtClean="0">
                <a:solidFill>
                  <a:schemeClr val="bg1"/>
                </a:solidFill>
                <a:latin typeface="+mn-lt"/>
                <a:ea typeface="Chalkboard" charset="0"/>
                <a:cs typeface="Chalkboard" charset="0"/>
                <a:sym typeface="Chalkboard" charset="0"/>
              </a:rPr>
              <a:t> </a:t>
            </a:r>
          </a:p>
          <a:p>
            <a:pPr algn="r"/>
            <a:r>
              <a:rPr lang="en-US" altLang="x-none" sz="4500" dirty="0" err="1" smtClean="0">
                <a:solidFill>
                  <a:schemeClr val="bg1"/>
                </a:solidFill>
                <a:latin typeface="+mn-lt"/>
                <a:ea typeface="Chalkboard" charset="0"/>
                <a:cs typeface="Chalkboard" charset="0"/>
                <a:sym typeface="Chalkboard" charset="0"/>
              </a:rPr>
              <a:t>d’aigle</a:t>
            </a:r>
            <a:r>
              <a:rPr lang="en-US" altLang="x-none" sz="4500" dirty="0" smtClean="0">
                <a:solidFill>
                  <a:schemeClr val="bg1"/>
                </a:solidFill>
                <a:latin typeface="+mn-lt"/>
                <a:ea typeface="Chalkboard" charset="0"/>
                <a:cs typeface="Chalkboard" charset="0"/>
                <a:sym typeface="Chalkboard" charset="0"/>
              </a:rPr>
              <a:t> </a:t>
            </a:r>
            <a:r>
              <a:rPr lang="en-US" altLang="x-none" sz="1687" dirty="0" smtClean="0">
                <a:solidFill>
                  <a:schemeClr val="bg1"/>
                </a:solidFill>
                <a:latin typeface="+mn-lt"/>
                <a:ea typeface="Chalkboard" charset="0"/>
                <a:cs typeface="Chalkboard" charset="0"/>
                <a:sym typeface="Chalkboard" charset="0"/>
              </a:rPr>
              <a:t>v</a:t>
            </a:r>
            <a:r>
              <a:rPr lang="en-US" altLang="x-none" sz="1687" dirty="0">
                <a:solidFill>
                  <a:schemeClr val="bg1"/>
                </a:solidFill>
                <a:latin typeface="+mn-lt"/>
                <a:ea typeface="Chalkboard" charset="0"/>
                <a:cs typeface="Chalkboard" charset="0"/>
                <a:sym typeface="Chalkboard" charset="0"/>
              </a:rPr>
              <a:t>. 4</a:t>
            </a:r>
          </a:p>
        </p:txBody>
      </p:sp>
      <p:pic>
        <p:nvPicPr>
          <p:cNvPr id="23555"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48570" y="832693"/>
            <a:ext cx="2973586"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3556" name="Rectangle 4"/>
          <p:cNvSpPr>
            <a:spLocks/>
          </p:cNvSpPr>
          <p:nvPr/>
        </p:nvSpPr>
        <p:spPr bwMode="auto">
          <a:xfrm>
            <a:off x="203200" y="4724400"/>
            <a:ext cx="8735417" cy="149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mr-IN" altLang="x-none" sz="3200" dirty="0" smtClean="0">
                <a:solidFill>
                  <a:schemeClr val="bg1"/>
                </a:solidFill>
                <a:latin typeface="Helvetica" charset="0"/>
                <a:ea typeface="Helvetica" charset="0"/>
                <a:cs typeface="Helvetica" charset="0"/>
                <a:sym typeface="Helvetica" charset="0"/>
              </a:rPr>
              <a:t>…</a:t>
            </a:r>
            <a:r>
              <a:rPr lang="nl-NL" sz="3200" dirty="0" err="1">
                <a:solidFill>
                  <a:schemeClr val="bg1"/>
                </a:solidFill>
              </a:rPr>
              <a:t>pareil</a:t>
            </a:r>
            <a:r>
              <a:rPr lang="nl-NL" sz="3200" dirty="0">
                <a:solidFill>
                  <a:schemeClr val="bg1"/>
                </a:solidFill>
              </a:rPr>
              <a:t> à </a:t>
            </a:r>
            <a:r>
              <a:rPr lang="nl-NL" sz="3200" dirty="0" err="1">
                <a:solidFill>
                  <a:schemeClr val="bg1"/>
                </a:solidFill>
              </a:rPr>
              <a:t>l'aigle</a:t>
            </a:r>
            <a:r>
              <a:rPr lang="nl-NL" sz="3200" dirty="0">
                <a:solidFill>
                  <a:schemeClr val="bg1"/>
                </a:solidFill>
              </a:rPr>
              <a:t> </a:t>
            </a:r>
            <a:r>
              <a:rPr lang="nl-NL" sz="3200" dirty="0" err="1">
                <a:solidFill>
                  <a:schemeClr val="bg1"/>
                </a:solidFill>
              </a:rPr>
              <a:t>qui</a:t>
            </a:r>
            <a:r>
              <a:rPr lang="nl-NL" sz="3200" dirty="0">
                <a:solidFill>
                  <a:schemeClr val="bg1"/>
                </a:solidFill>
              </a:rPr>
              <a:t> </a:t>
            </a:r>
            <a:r>
              <a:rPr lang="nl-NL" sz="3200" dirty="0" err="1">
                <a:solidFill>
                  <a:schemeClr val="bg1"/>
                </a:solidFill>
              </a:rPr>
              <a:t>excite</a:t>
            </a:r>
            <a:r>
              <a:rPr lang="nl-NL" sz="3200" dirty="0">
                <a:solidFill>
                  <a:schemeClr val="bg1"/>
                </a:solidFill>
              </a:rPr>
              <a:t> sa </a:t>
            </a:r>
            <a:r>
              <a:rPr lang="nl-NL" sz="3200" dirty="0" err="1">
                <a:solidFill>
                  <a:schemeClr val="bg1"/>
                </a:solidFill>
              </a:rPr>
              <a:t>nichée</a:t>
            </a:r>
            <a:r>
              <a:rPr lang="nl-NL" sz="3200" dirty="0">
                <a:solidFill>
                  <a:schemeClr val="bg1"/>
                </a:solidFill>
              </a:rPr>
              <a:t>, </a:t>
            </a:r>
            <a:r>
              <a:rPr lang="nl-NL" sz="3200" dirty="0" err="1">
                <a:solidFill>
                  <a:schemeClr val="bg1"/>
                </a:solidFill>
              </a:rPr>
              <a:t>tournoie</a:t>
            </a:r>
            <a:r>
              <a:rPr lang="nl-NL" sz="3200" dirty="0">
                <a:solidFill>
                  <a:schemeClr val="bg1"/>
                </a:solidFill>
              </a:rPr>
              <a:t> </a:t>
            </a:r>
            <a:endParaRPr lang="nl-NL" sz="3200" dirty="0" smtClean="0">
              <a:solidFill>
                <a:schemeClr val="bg1"/>
              </a:solidFill>
            </a:endParaRPr>
          </a:p>
          <a:p>
            <a:pPr algn="ctr"/>
            <a:r>
              <a:rPr lang="nl-NL" sz="3200" dirty="0" smtClean="0">
                <a:solidFill>
                  <a:schemeClr val="bg1"/>
                </a:solidFill>
              </a:rPr>
              <a:t>au-</a:t>
            </a:r>
            <a:r>
              <a:rPr lang="nl-NL" sz="3200" dirty="0" err="1" smtClean="0">
                <a:solidFill>
                  <a:schemeClr val="bg1"/>
                </a:solidFill>
              </a:rPr>
              <a:t>dessus</a:t>
            </a:r>
            <a:r>
              <a:rPr lang="nl-NL" sz="3200" dirty="0" smtClean="0">
                <a:solidFill>
                  <a:schemeClr val="bg1"/>
                </a:solidFill>
              </a:rPr>
              <a:t> </a:t>
            </a:r>
            <a:r>
              <a:rPr lang="nl-NL" sz="3200" dirty="0">
                <a:solidFill>
                  <a:schemeClr val="bg1"/>
                </a:solidFill>
              </a:rPr>
              <a:t>de </a:t>
            </a:r>
            <a:r>
              <a:rPr lang="nl-NL" sz="3200" dirty="0" err="1">
                <a:solidFill>
                  <a:schemeClr val="bg1"/>
                </a:solidFill>
              </a:rPr>
              <a:t>ses</a:t>
            </a:r>
            <a:r>
              <a:rPr lang="nl-NL" sz="3200" dirty="0">
                <a:solidFill>
                  <a:schemeClr val="bg1"/>
                </a:solidFill>
              </a:rPr>
              <a:t> </a:t>
            </a:r>
            <a:r>
              <a:rPr lang="nl-NL" sz="3200" dirty="0" err="1">
                <a:solidFill>
                  <a:schemeClr val="bg1"/>
                </a:solidFill>
              </a:rPr>
              <a:t>petits</a:t>
            </a:r>
            <a:r>
              <a:rPr lang="nl-NL" sz="3200" dirty="0">
                <a:solidFill>
                  <a:schemeClr val="bg1"/>
                </a:solidFill>
              </a:rPr>
              <a:t>, </a:t>
            </a:r>
            <a:r>
              <a:rPr lang="nl-NL" sz="3200" dirty="0" err="1" smtClean="0">
                <a:solidFill>
                  <a:schemeClr val="bg1"/>
                </a:solidFill>
              </a:rPr>
              <a:t>déploie</a:t>
            </a:r>
            <a:r>
              <a:rPr lang="nl-NL" sz="3200" dirty="0" smtClean="0">
                <a:solidFill>
                  <a:schemeClr val="bg1"/>
                </a:solidFill>
              </a:rPr>
              <a:t> </a:t>
            </a:r>
            <a:r>
              <a:rPr lang="nl-NL" sz="3200" dirty="0" err="1">
                <a:solidFill>
                  <a:schemeClr val="bg1"/>
                </a:solidFill>
              </a:rPr>
              <a:t>ses</a:t>
            </a:r>
            <a:r>
              <a:rPr lang="nl-NL" sz="3200" dirty="0">
                <a:solidFill>
                  <a:schemeClr val="bg1"/>
                </a:solidFill>
              </a:rPr>
              <a:t> </a:t>
            </a:r>
            <a:r>
              <a:rPr lang="nl-NL" sz="3200" dirty="0" err="1">
                <a:solidFill>
                  <a:schemeClr val="bg1"/>
                </a:solidFill>
              </a:rPr>
              <a:t>ailes</a:t>
            </a:r>
            <a:r>
              <a:rPr lang="nl-NL" sz="3200" dirty="0">
                <a:solidFill>
                  <a:schemeClr val="bg1"/>
                </a:solidFill>
              </a:rPr>
              <a:t>, </a:t>
            </a:r>
            <a:endParaRPr lang="nl-NL" sz="3200" dirty="0" smtClean="0">
              <a:solidFill>
                <a:schemeClr val="bg1"/>
              </a:solidFill>
            </a:endParaRPr>
          </a:p>
          <a:p>
            <a:pPr algn="ctr"/>
            <a:r>
              <a:rPr lang="nl-NL" sz="3200" dirty="0" smtClean="0">
                <a:solidFill>
                  <a:schemeClr val="bg1"/>
                </a:solidFill>
              </a:rPr>
              <a:t>les </a:t>
            </a:r>
            <a:r>
              <a:rPr lang="nl-NL" sz="3200" dirty="0" err="1">
                <a:solidFill>
                  <a:schemeClr val="bg1"/>
                </a:solidFill>
              </a:rPr>
              <a:t>prend</a:t>
            </a:r>
            <a:r>
              <a:rPr lang="nl-NL" sz="3200" dirty="0">
                <a:solidFill>
                  <a:schemeClr val="bg1"/>
                </a:solidFill>
              </a:rPr>
              <a:t>, </a:t>
            </a:r>
            <a:r>
              <a:rPr lang="nl-NL" sz="3200" dirty="0" smtClean="0">
                <a:solidFill>
                  <a:schemeClr val="bg1"/>
                </a:solidFill>
              </a:rPr>
              <a:t>les </a:t>
            </a:r>
            <a:r>
              <a:rPr lang="nl-NL" sz="3200" dirty="0" err="1">
                <a:solidFill>
                  <a:schemeClr val="bg1"/>
                </a:solidFill>
              </a:rPr>
              <a:t>porte</a:t>
            </a:r>
            <a:r>
              <a:rPr lang="nl-NL" sz="3200" dirty="0">
                <a:solidFill>
                  <a:schemeClr val="bg1"/>
                </a:solidFill>
              </a:rPr>
              <a:t> </a:t>
            </a:r>
            <a:r>
              <a:rPr lang="nl-NL" sz="3200" dirty="0" err="1">
                <a:solidFill>
                  <a:schemeClr val="bg1"/>
                </a:solidFill>
              </a:rPr>
              <a:t>sur</a:t>
            </a:r>
            <a:r>
              <a:rPr lang="nl-NL" sz="3200" dirty="0">
                <a:solidFill>
                  <a:schemeClr val="bg1"/>
                </a:solidFill>
              </a:rPr>
              <a:t> </a:t>
            </a:r>
            <a:r>
              <a:rPr lang="nl-NL" sz="3200" dirty="0" err="1">
                <a:solidFill>
                  <a:schemeClr val="bg1"/>
                </a:solidFill>
              </a:rPr>
              <a:t>ses</a:t>
            </a:r>
            <a:r>
              <a:rPr lang="nl-NL" sz="3200" dirty="0">
                <a:solidFill>
                  <a:schemeClr val="bg1"/>
                </a:solidFill>
              </a:rPr>
              <a:t> </a:t>
            </a:r>
            <a:r>
              <a:rPr lang="nl-NL" sz="3200" dirty="0" err="1">
                <a:solidFill>
                  <a:schemeClr val="bg1"/>
                </a:solidFill>
              </a:rPr>
              <a:t>plumes</a:t>
            </a:r>
            <a:r>
              <a:rPr lang="nl-NL" sz="3200" dirty="0" smtClean="0">
                <a:solidFill>
                  <a:schemeClr val="bg1"/>
                </a:solidFill>
              </a:rPr>
              <a:t>. </a:t>
            </a:r>
          </a:p>
          <a:p>
            <a:pPr algn="ctr"/>
            <a:r>
              <a:rPr lang="nl-NL" sz="3200" dirty="0" smtClean="0">
                <a:solidFill>
                  <a:schemeClr val="bg1"/>
                </a:solidFill>
              </a:rPr>
              <a:t>Le </a:t>
            </a:r>
            <a:r>
              <a:rPr lang="nl-NL" sz="3200" dirty="0">
                <a:solidFill>
                  <a:schemeClr val="bg1"/>
                </a:solidFill>
              </a:rPr>
              <a:t>SEIGNEUR (YHWH) </a:t>
            </a:r>
            <a:r>
              <a:rPr lang="nl-NL" sz="3200" dirty="0" err="1">
                <a:solidFill>
                  <a:schemeClr val="bg1"/>
                </a:solidFill>
              </a:rPr>
              <a:t>seul</a:t>
            </a:r>
            <a:r>
              <a:rPr lang="nl-NL" sz="3200" dirty="0">
                <a:solidFill>
                  <a:schemeClr val="bg1"/>
                </a:solidFill>
              </a:rPr>
              <a:t> </a:t>
            </a:r>
            <a:r>
              <a:rPr lang="nl-NL" sz="3200" dirty="0" err="1">
                <a:solidFill>
                  <a:schemeClr val="bg1"/>
                </a:solidFill>
              </a:rPr>
              <a:t>le</a:t>
            </a:r>
            <a:r>
              <a:rPr lang="nl-NL" sz="3200" dirty="0">
                <a:solidFill>
                  <a:schemeClr val="bg1"/>
                </a:solidFill>
              </a:rPr>
              <a:t> </a:t>
            </a:r>
            <a:r>
              <a:rPr lang="nl-NL" sz="3200" dirty="0" err="1" smtClean="0">
                <a:solidFill>
                  <a:schemeClr val="bg1"/>
                </a:solidFill>
              </a:rPr>
              <a:t>conduisait</a:t>
            </a:r>
            <a:r>
              <a:rPr lang="mr-IN" sz="3200" dirty="0" smtClean="0">
                <a:solidFill>
                  <a:schemeClr val="bg1"/>
                </a:solidFill>
              </a:rPr>
              <a:t>…</a:t>
            </a:r>
            <a:r>
              <a:rPr lang="en-US" altLang="x-none" sz="1687" dirty="0" smtClean="0">
                <a:solidFill>
                  <a:schemeClr val="bg1"/>
                </a:solidFill>
                <a:latin typeface="Helvetica" charset="0"/>
                <a:ea typeface="Helvetica" charset="0"/>
                <a:cs typeface="Helvetica" charset="0"/>
                <a:sym typeface="Helvetica" charset="0"/>
              </a:rPr>
              <a:t> </a:t>
            </a:r>
            <a:r>
              <a:rPr lang="en-US" altLang="x-none" sz="1687" dirty="0">
                <a:solidFill>
                  <a:schemeClr val="bg1"/>
                </a:solidFill>
                <a:latin typeface="Helvetica" charset="0"/>
                <a:ea typeface="Helvetica" charset="0"/>
                <a:cs typeface="Helvetica" charset="0"/>
                <a:sym typeface="Helvetica" charset="0"/>
              </a:rPr>
              <a:t>- </a:t>
            </a:r>
            <a:r>
              <a:rPr lang="en-US" altLang="x-none" sz="1687" dirty="0" err="1">
                <a:solidFill>
                  <a:schemeClr val="bg1"/>
                </a:solidFill>
                <a:latin typeface="Helvetica" charset="0"/>
                <a:ea typeface="Helvetica" charset="0"/>
                <a:cs typeface="Helvetica" charset="0"/>
                <a:sym typeface="Helvetica" charset="0"/>
              </a:rPr>
              <a:t>Deut</a:t>
            </a:r>
            <a:r>
              <a:rPr lang="en-US" altLang="x-none" sz="1687" dirty="0">
                <a:solidFill>
                  <a:schemeClr val="bg1"/>
                </a:solidFill>
                <a:latin typeface="Helvetica" charset="0"/>
                <a:ea typeface="Helvetica" charset="0"/>
                <a:cs typeface="Helvetica" charset="0"/>
                <a:sym typeface="Helvetica" charset="0"/>
              </a:rPr>
              <a:t> 32:11</a:t>
            </a:r>
          </a:p>
        </p:txBody>
      </p:sp>
    </p:spTree>
    <p:extLst>
      <p:ext uri="{BB962C8B-B14F-4D97-AF65-F5344CB8AC3E}">
        <p14:creationId xmlns:p14="http://schemas.microsoft.com/office/powerpoint/2010/main" val="193676526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500"/>
                                  </p:stCondLst>
                                  <p:childTnLst>
                                    <p:set>
                                      <p:cBhvr>
                                        <p:cTn id="6" dur="1" fill="hold">
                                          <p:stCondLst>
                                            <p:cond delay="499"/>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72720" y="2133601"/>
            <a:ext cx="8636000" cy="3847207"/>
          </a:xfrm>
          <a:prstGeom prst="rect">
            <a:avLst/>
          </a:prstGeom>
        </p:spPr>
        <p:txBody>
          <a:bodyPr wrap="square">
            <a:spAutoFit/>
          </a:bodyPr>
          <a:lstStyle/>
          <a:p>
            <a:pPr marL="514350" lvl="0" indent="-514350">
              <a:spcAft>
                <a:spcPts val="1200"/>
              </a:spcAft>
              <a:buFont typeface="+mj-lt"/>
              <a:buAutoNum type="arabicPeriod"/>
            </a:pPr>
            <a:r>
              <a:rPr lang="en-US" sz="2800" dirty="0" err="1">
                <a:solidFill>
                  <a:schemeClr val="bg1"/>
                </a:solidFill>
              </a:rPr>
              <a:t>Qu’évoque</a:t>
            </a:r>
            <a:r>
              <a:rPr lang="en-US" sz="2800" dirty="0">
                <a:solidFill>
                  <a:schemeClr val="bg1"/>
                </a:solidFill>
              </a:rPr>
              <a:t> </a:t>
            </a:r>
            <a:r>
              <a:rPr lang="en-US" sz="2800" b="1" dirty="0" err="1">
                <a:solidFill>
                  <a:schemeClr val="bg1"/>
                </a:solidFill>
              </a:rPr>
              <a:t>l’image</a:t>
            </a:r>
            <a:r>
              <a:rPr lang="en-US" sz="2800" b="1" dirty="0">
                <a:solidFill>
                  <a:schemeClr val="bg1"/>
                </a:solidFill>
              </a:rPr>
              <a:t> de </a:t>
            </a:r>
            <a:r>
              <a:rPr lang="en-US" sz="2800" b="1" dirty="0" err="1">
                <a:solidFill>
                  <a:schemeClr val="bg1"/>
                </a:solidFill>
              </a:rPr>
              <a:t>l’aigle</a:t>
            </a:r>
            <a:r>
              <a:rPr lang="en-US" sz="2800" dirty="0">
                <a:solidFill>
                  <a:schemeClr val="bg1"/>
                </a:solidFill>
              </a:rPr>
              <a:t> pour </a:t>
            </a:r>
            <a:r>
              <a:rPr lang="en-US" sz="2800" dirty="0" err="1">
                <a:solidFill>
                  <a:schemeClr val="bg1"/>
                </a:solidFill>
              </a:rPr>
              <a:t>toi</a:t>
            </a:r>
            <a:r>
              <a:rPr lang="en-US" sz="2800" dirty="0">
                <a:solidFill>
                  <a:schemeClr val="bg1"/>
                </a:solidFill>
              </a:rPr>
              <a:t>? </a:t>
            </a:r>
            <a:r>
              <a:rPr lang="nl-NL" sz="2800" dirty="0" err="1">
                <a:solidFill>
                  <a:schemeClr val="bg1"/>
                </a:solidFill>
              </a:rPr>
              <a:t>Partage</a:t>
            </a:r>
            <a:r>
              <a:rPr lang="nl-NL" sz="2800" dirty="0">
                <a:solidFill>
                  <a:schemeClr val="bg1"/>
                </a:solidFill>
              </a:rPr>
              <a:t> </a:t>
            </a:r>
            <a:r>
              <a:rPr lang="nl-NL" sz="2800" dirty="0" err="1">
                <a:solidFill>
                  <a:schemeClr val="bg1"/>
                </a:solidFill>
              </a:rPr>
              <a:t>tes</a:t>
            </a:r>
            <a:r>
              <a:rPr lang="nl-NL" sz="2800" dirty="0">
                <a:solidFill>
                  <a:schemeClr val="bg1"/>
                </a:solidFill>
              </a:rPr>
              <a:t> </a:t>
            </a:r>
            <a:r>
              <a:rPr lang="nl-NL" sz="2800" dirty="0" err="1">
                <a:solidFill>
                  <a:schemeClr val="bg1"/>
                </a:solidFill>
              </a:rPr>
              <a:t>impressions</a:t>
            </a:r>
            <a:r>
              <a:rPr lang="nl-NL" sz="2800" dirty="0">
                <a:solidFill>
                  <a:schemeClr val="bg1"/>
                </a:solidFill>
              </a:rPr>
              <a:t>…</a:t>
            </a:r>
          </a:p>
          <a:p>
            <a:pPr marL="514350" lvl="0" indent="-514350">
              <a:spcAft>
                <a:spcPts val="1200"/>
              </a:spcAft>
              <a:buFont typeface="+mj-lt"/>
              <a:buAutoNum type="arabicPeriod"/>
            </a:pPr>
            <a:r>
              <a:rPr lang="fr-BE" sz="2800" dirty="0">
                <a:solidFill>
                  <a:schemeClr val="bg1"/>
                </a:solidFill>
              </a:rPr>
              <a:t>‘Aucun danger ne vient d’en haut…’ De Dieu non plus? Qu’est-ce que cela signifie pour ce qui est de </a:t>
            </a:r>
            <a:r>
              <a:rPr lang="fr-BE" sz="2800" b="1" dirty="0">
                <a:solidFill>
                  <a:schemeClr val="bg1"/>
                </a:solidFill>
              </a:rPr>
              <a:t>l’image de Dieu</a:t>
            </a:r>
            <a:r>
              <a:rPr lang="fr-BE" sz="2800" dirty="0">
                <a:solidFill>
                  <a:schemeClr val="bg1"/>
                </a:solidFill>
              </a:rPr>
              <a:t>?</a:t>
            </a:r>
            <a:endParaRPr lang="nl-NL" sz="2800" dirty="0">
              <a:solidFill>
                <a:schemeClr val="bg1"/>
              </a:solidFill>
            </a:endParaRPr>
          </a:p>
          <a:p>
            <a:pPr marL="514350" lvl="0" indent="-514350">
              <a:spcAft>
                <a:spcPts val="1200"/>
              </a:spcAft>
              <a:buFont typeface="+mj-lt"/>
              <a:buAutoNum type="arabicPeriod"/>
            </a:pPr>
            <a:r>
              <a:rPr lang="fr-BE" sz="2800" b="1" dirty="0">
                <a:solidFill>
                  <a:schemeClr val="bg1"/>
                </a:solidFill>
              </a:rPr>
              <a:t>Apprendre à voler</a:t>
            </a:r>
            <a:r>
              <a:rPr lang="fr-BE" sz="2800" dirty="0">
                <a:solidFill>
                  <a:schemeClr val="bg1"/>
                </a:solidFill>
              </a:rPr>
              <a:t>… compare avec 1 Pi 2:2,3 – des nourrissons qui doivent grandir grâce au lait / la Parole.</a:t>
            </a:r>
            <a:endParaRPr lang="nl-NL" sz="2800" dirty="0">
              <a:solidFill>
                <a:schemeClr val="bg1"/>
              </a:solidFill>
            </a:endParaRPr>
          </a:p>
        </p:txBody>
      </p:sp>
      <p:pic>
        <p:nvPicPr>
          <p:cNvPr id="5"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360" y="-1"/>
            <a:ext cx="2237651" cy="1445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47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9297"/>
            <a:ext cx="9144000" cy="675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5603" name="Picture 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7064"/>
            <a:ext cx="9144000" cy="675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5604" name="Picture 4"/>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4126633"/>
            <a:ext cx="9151814" cy="271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5605" name="Rectangle 5"/>
          <p:cNvSpPr>
            <a:spLocks/>
          </p:cNvSpPr>
          <p:nvPr/>
        </p:nvSpPr>
        <p:spPr bwMode="auto">
          <a:xfrm>
            <a:off x="368419" y="2585462"/>
            <a:ext cx="8196461" cy="1276945"/>
          </a:xfrm>
          <a:prstGeom prst="rect">
            <a:avLst/>
          </a:prstGeom>
          <a:noFill/>
          <a:ln>
            <a:noFill/>
          </a:ln>
          <a:effectLst>
            <a:outerShdw blurRad="63500" dist="63500" dir="2700000" algn="ctr" rotWithShape="0">
              <a:schemeClr val="tx1">
                <a:alpha val="98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fr-BE" sz="3600" dirty="0" smtClean="0">
                <a:solidFill>
                  <a:schemeClr val="bg1"/>
                </a:solidFill>
              </a:rPr>
              <a:t>Je </a:t>
            </a:r>
            <a:r>
              <a:rPr lang="fr-BE" sz="3600" dirty="0">
                <a:solidFill>
                  <a:schemeClr val="bg1"/>
                </a:solidFill>
              </a:rPr>
              <a:t>vous ai portés sur des ailes d’aigle </a:t>
            </a:r>
            <a:endParaRPr lang="fr-BE" sz="3600" dirty="0" smtClean="0">
              <a:solidFill>
                <a:schemeClr val="bg1"/>
              </a:solidFill>
            </a:endParaRPr>
          </a:p>
          <a:p>
            <a:pPr algn="ctr"/>
            <a:r>
              <a:rPr lang="fr-BE" sz="3600" dirty="0" smtClean="0">
                <a:solidFill>
                  <a:schemeClr val="bg1"/>
                </a:solidFill>
              </a:rPr>
              <a:t>et </a:t>
            </a:r>
            <a:r>
              <a:rPr lang="fr-BE" sz="3600" dirty="0">
                <a:solidFill>
                  <a:schemeClr val="bg1"/>
                </a:solidFill>
              </a:rPr>
              <a:t>je vous ai fait venir à moi. </a:t>
            </a:r>
            <a:endParaRPr lang="fr-BE" sz="3600" dirty="0" smtClean="0">
              <a:solidFill>
                <a:schemeClr val="bg1"/>
              </a:solidFill>
            </a:endParaRPr>
          </a:p>
          <a:p>
            <a:pPr algn="ctr"/>
            <a:r>
              <a:rPr lang="fr-BE" sz="3600" dirty="0" smtClean="0">
                <a:solidFill>
                  <a:schemeClr val="bg1"/>
                </a:solidFill>
              </a:rPr>
              <a:t>Maintenant</a:t>
            </a:r>
            <a:r>
              <a:rPr lang="fr-BE" sz="3600" dirty="0">
                <a:solidFill>
                  <a:schemeClr val="bg1"/>
                </a:solidFill>
              </a:rPr>
              <a:t>, si vous </a:t>
            </a:r>
            <a:r>
              <a:rPr lang="fr-BE" sz="3600" dirty="0" smtClean="0">
                <a:solidFill>
                  <a:schemeClr val="bg1"/>
                </a:solidFill>
              </a:rPr>
              <a:t>m’écoutez</a:t>
            </a:r>
            <a:r>
              <a:rPr lang="mr-IN" sz="3600" dirty="0" smtClean="0">
                <a:solidFill>
                  <a:schemeClr val="bg1"/>
                </a:solidFill>
              </a:rPr>
              <a:t>…</a:t>
            </a:r>
            <a:endParaRPr lang="en-US" altLang="x-none" sz="3600" dirty="0">
              <a:solidFill>
                <a:schemeClr val="bg1"/>
              </a:solidFill>
              <a:latin typeface="+mn-lt"/>
              <a:ea typeface="Chalkboard" charset="0"/>
              <a:cs typeface="Chalkboard" charset="0"/>
              <a:sym typeface="Chalkboard" charset="0"/>
            </a:endParaRPr>
          </a:p>
        </p:txBody>
      </p:sp>
    </p:spTree>
    <p:extLst>
      <p:ext uri="{BB962C8B-B14F-4D97-AF65-F5344CB8AC3E}">
        <p14:creationId xmlns:p14="http://schemas.microsoft.com/office/powerpoint/2010/main" val="1614623090"/>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2240" y="96302"/>
            <a:ext cx="4846320" cy="6863417"/>
          </a:xfrm>
          <a:prstGeom prst="rect">
            <a:avLst/>
          </a:prstGeom>
        </p:spPr>
        <p:txBody>
          <a:bodyPr wrap="square">
            <a:spAutoFit/>
          </a:bodyPr>
          <a:lstStyle/>
          <a:p>
            <a:r>
              <a:rPr lang="fr-BE" sz="2200" dirty="0">
                <a:solidFill>
                  <a:schemeClr val="bg1"/>
                </a:solidFill>
              </a:rPr>
              <a:t>“Je vous ai appris des prescriptions et des règles, comme le SEIGNEUR, mon Dieu, me l’a ordonné, afin que vous les mettiez en pratique dans le pays où vous entrez pour en prendre possession. Vous les observerez et vous les mettrez en pratique, ce sera là votre sagesse et votre intelligence aux yeux des peuples qui entendront parler de toutes ces prescriptions ; ils diront : ‘Cette grande nation est vraiment un peuple sage et intelligent!’ Quelle est donc la grande nation qui aurait des dieux aussi proches d’elle que le SEIGNEUR, notre Dieu, l’est de nous chaque fois que nous l’invoquons ? Et quelle est la grande nation qui ait des prescriptions et des règles justes, comme toute cette loi que je place devant vous aujourd’hui </a:t>
            </a:r>
            <a:r>
              <a:rPr lang="fr-BE" sz="2200" dirty="0" smtClean="0">
                <a:solidFill>
                  <a:schemeClr val="bg1"/>
                </a:solidFill>
              </a:rPr>
              <a:t>?” </a:t>
            </a:r>
            <a:r>
              <a:rPr lang="nl-NL" sz="2200" dirty="0" smtClean="0">
                <a:solidFill>
                  <a:schemeClr val="bg1"/>
                </a:solidFill>
                <a:effectLst/>
                <a:latin typeface="Century Gothic" charset="0"/>
                <a:ea typeface="Calibri" charset="0"/>
                <a:cs typeface="Times New Roman" charset="0"/>
              </a:rPr>
              <a:t>(</a:t>
            </a:r>
            <a:r>
              <a:rPr lang="nl-NL" sz="2200" dirty="0" err="1" smtClean="0">
                <a:solidFill>
                  <a:schemeClr val="bg1"/>
                </a:solidFill>
                <a:effectLst/>
                <a:latin typeface="Century Gothic" charset="0"/>
                <a:ea typeface="Calibri" charset="0"/>
                <a:cs typeface="Times New Roman" charset="0"/>
              </a:rPr>
              <a:t>Deut</a:t>
            </a:r>
            <a:r>
              <a:rPr lang="nl-NL" sz="2200" dirty="0" smtClean="0">
                <a:solidFill>
                  <a:schemeClr val="bg1"/>
                </a:solidFill>
                <a:effectLst/>
                <a:latin typeface="Century Gothic" charset="0"/>
                <a:ea typeface="Calibri" charset="0"/>
                <a:cs typeface="Times New Roman" charset="0"/>
              </a:rPr>
              <a:t> 4:5-8)</a:t>
            </a:r>
            <a:r>
              <a:rPr lang="nl-NL" sz="2200" dirty="0" smtClean="0">
                <a:solidFill>
                  <a:schemeClr val="bg1"/>
                </a:solidFill>
                <a:effectLst/>
              </a:rPr>
              <a:t> </a:t>
            </a:r>
            <a:endParaRPr lang="nl-NL" sz="2200" dirty="0">
              <a:solidFill>
                <a:schemeClr val="bg1"/>
              </a:solidFill>
            </a:endParaRPr>
          </a:p>
        </p:txBody>
      </p:sp>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175" r="175" b="2129"/>
          <a:stretch/>
        </p:blipFill>
        <p:spPr>
          <a:xfrm>
            <a:off x="4714240" y="218222"/>
            <a:ext cx="4324171" cy="4452390"/>
          </a:xfrm>
          <a:prstGeom prst="rect">
            <a:avLst/>
          </a:prstGeom>
        </p:spPr>
      </p:pic>
      <p:pic>
        <p:nvPicPr>
          <p:cNvPr id="3" name="Afbeelding 2"/>
          <p:cNvPicPr>
            <a:picLocks noChangeAspect="1"/>
          </p:cNvPicPr>
          <p:nvPr/>
        </p:nvPicPr>
        <p:blipFill rotWithShape="1">
          <a:blip r:embed="rId3">
            <a:extLst>
              <a:ext uri="{BEBA8EAE-BF5A-486C-A8C5-ECC9F3942E4B}">
                <a14:imgProps xmlns:a14="http://schemas.microsoft.com/office/drawing/2010/main">
                  <a14:imgLayer r:embed="rId4">
                    <a14:imgEffect>
                      <a14:backgroundRemoval t="25500" b="84000" l="8500" r="71917">
                        <a14:backgroundMark x1="14417" y1="35417" x2="12667" y2="39833"/>
                        <a14:backgroundMark x1="12667" y1="46083" x2="14333" y2="50833"/>
                        <a14:backgroundMark x1="25417" y1="39583" x2="26333" y2="43417"/>
                      </a14:backgroundRemoval>
                    </a14:imgEffect>
                  </a14:imgLayer>
                </a14:imgProps>
              </a:ext>
              <a:ext uri="{28A0092B-C50C-407E-A947-70E740481C1C}">
                <a14:useLocalDpi xmlns:a14="http://schemas.microsoft.com/office/drawing/2010/main" val="0"/>
              </a:ext>
            </a:extLst>
          </a:blip>
          <a:srcRect l="7124" t="25333" r="27630" b="25677"/>
          <a:stretch/>
        </p:blipFill>
        <p:spPr>
          <a:xfrm>
            <a:off x="4499848" y="3484880"/>
            <a:ext cx="4339352" cy="3258205"/>
          </a:xfrm>
          <a:prstGeom prst="rect">
            <a:avLst/>
          </a:prstGeom>
        </p:spPr>
      </p:pic>
    </p:spTree>
    <p:extLst>
      <p:ext uri="{BB962C8B-B14F-4D97-AF65-F5344CB8AC3E}">
        <p14:creationId xmlns:p14="http://schemas.microsoft.com/office/powerpoint/2010/main" val="260275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815" y="2904471"/>
            <a:ext cx="4358640" cy="364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26219">
            <a:off x="1972861" y="1009551"/>
            <a:ext cx="4069013" cy="28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9700" name="Rectangle 4"/>
          <p:cNvSpPr>
            <a:spLocks/>
          </p:cNvSpPr>
          <p:nvPr/>
        </p:nvSpPr>
        <p:spPr bwMode="auto">
          <a:xfrm>
            <a:off x="508992" y="0"/>
            <a:ext cx="8117086" cy="12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fr-BE" sz="3200" dirty="0" smtClean="0">
                <a:solidFill>
                  <a:schemeClr val="bg1"/>
                </a:solidFill>
              </a:rPr>
              <a:t>‘vous </a:t>
            </a:r>
            <a:r>
              <a:rPr lang="fr-BE" sz="3200" dirty="0">
                <a:solidFill>
                  <a:schemeClr val="bg1"/>
                </a:solidFill>
              </a:rPr>
              <a:t>serez mon bien propre parmi tous les peuples – car toute la terre </a:t>
            </a:r>
            <a:r>
              <a:rPr lang="fr-BE" sz="3200" dirty="0" smtClean="0">
                <a:solidFill>
                  <a:schemeClr val="bg1"/>
                </a:solidFill>
              </a:rPr>
              <a:t>m’appartient’</a:t>
            </a:r>
            <a:endParaRPr lang="en-US" altLang="x-none" sz="3200" dirty="0">
              <a:latin typeface="+mn-lt"/>
              <a:ea typeface="Chalkboard" charset="0"/>
              <a:cs typeface="Chalkboard" charset="0"/>
              <a:sym typeface="Chalkboard" charset="0"/>
            </a:endParaRPr>
          </a:p>
        </p:txBody>
      </p:sp>
      <p:sp>
        <p:nvSpPr>
          <p:cNvPr id="3" name="Rechthoek 2"/>
          <p:cNvSpPr/>
          <p:nvPr/>
        </p:nvSpPr>
        <p:spPr>
          <a:xfrm>
            <a:off x="174560" y="4375832"/>
            <a:ext cx="4572000" cy="1569660"/>
          </a:xfrm>
          <a:prstGeom prst="rect">
            <a:avLst/>
          </a:prstGeom>
        </p:spPr>
        <p:txBody>
          <a:bodyPr>
            <a:spAutoFit/>
          </a:bodyPr>
          <a:lstStyle/>
          <a:p>
            <a:r>
              <a:rPr lang="fr-BE" sz="3200" baseline="30000">
                <a:solidFill>
                  <a:schemeClr val="bg1"/>
                </a:solidFill>
              </a:rPr>
              <a:t>‘</a:t>
            </a:r>
            <a:r>
              <a:rPr lang="fr-BE" sz="3200">
                <a:solidFill>
                  <a:schemeClr val="bg1"/>
                </a:solidFill>
              </a:rPr>
              <a:t>Si vous m’écoutez et si vous gardez </a:t>
            </a:r>
            <a:r>
              <a:rPr lang="fr-BE" sz="3200">
                <a:solidFill>
                  <a:schemeClr val="bg1"/>
                </a:solidFill>
              </a:rPr>
              <a:t>mon </a:t>
            </a:r>
            <a:r>
              <a:rPr lang="fr-BE" sz="3200" smtClean="0">
                <a:solidFill>
                  <a:schemeClr val="bg1"/>
                </a:solidFill>
              </a:rPr>
              <a:t>alliance</a:t>
            </a:r>
          </a:p>
          <a:p>
            <a:r>
              <a:rPr lang="nl-NL" sz="3200" i="1" spc="-10" dirty="0" smtClean="0">
                <a:solidFill>
                  <a:schemeClr val="bg1"/>
                </a:solidFill>
                <a:latin typeface="Century Gothic" charset="0"/>
                <a:ea typeface="Calibri" charset="0"/>
                <a:cs typeface="Times New Roman" charset="0"/>
              </a:rPr>
              <a:t>Ex </a:t>
            </a:r>
            <a:r>
              <a:rPr lang="nl-NL" sz="3200" i="1" spc="-10" dirty="0">
                <a:solidFill>
                  <a:schemeClr val="bg1"/>
                </a:solidFill>
                <a:latin typeface="Century Gothic" charset="0"/>
                <a:ea typeface="Calibri" charset="0"/>
                <a:cs typeface="Times New Roman" charset="0"/>
              </a:rPr>
              <a:t>19</a:t>
            </a:r>
            <a:r>
              <a:rPr lang="nl-NL" sz="3200" i="1" dirty="0">
                <a:solidFill>
                  <a:schemeClr val="bg1"/>
                </a:solidFill>
              </a:rPr>
              <a:t> </a:t>
            </a:r>
          </a:p>
        </p:txBody>
      </p:sp>
    </p:spTree>
    <p:extLst>
      <p:ext uri="{BB962C8B-B14F-4D97-AF65-F5344CB8AC3E}">
        <p14:creationId xmlns:p14="http://schemas.microsoft.com/office/powerpoint/2010/main" val="50895443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857" y="5293359"/>
            <a:ext cx="1883703" cy="147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26219">
            <a:off x="5593099" y="5384960"/>
            <a:ext cx="1847972" cy="129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7" name="Image 3"/>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7071360" y="-1"/>
            <a:ext cx="2237651" cy="1445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hthoek 3"/>
          <p:cNvSpPr/>
          <p:nvPr/>
        </p:nvSpPr>
        <p:spPr>
          <a:xfrm>
            <a:off x="0" y="1008369"/>
            <a:ext cx="8839200" cy="4862870"/>
          </a:xfrm>
          <a:prstGeom prst="rect">
            <a:avLst/>
          </a:prstGeom>
        </p:spPr>
        <p:txBody>
          <a:bodyPr wrap="square">
            <a:spAutoFit/>
          </a:bodyPr>
          <a:lstStyle/>
          <a:p>
            <a:pPr marL="514350" lvl="0" indent="-514350">
              <a:spcAft>
                <a:spcPts val="1200"/>
              </a:spcAft>
              <a:buFont typeface="+mj-lt"/>
              <a:buAutoNum type="arabicPeriod"/>
            </a:pPr>
            <a:r>
              <a:rPr lang="fr-BE" sz="2800">
                <a:solidFill>
                  <a:schemeClr val="bg1"/>
                </a:solidFill>
              </a:rPr>
              <a:t>‘</a:t>
            </a:r>
            <a:r>
              <a:rPr lang="fr-BE" sz="2800" b="1">
                <a:solidFill>
                  <a:schemeClr val="bg1"/>
                </a:solidFill>
              </a:rPr>
              <a:t>Tu es précieux</a:t>
            </a:r>
            <a:r>
              <a:rPr lang="fr-BE" sz="2800">
                <a:solidFill>
                  <a:schemeClr val="bg1"/>
                </a:solidFill>
              </a:rPr>
              <a:t>…’ En quoi ce message est-il important dans un monde chrétien où l’on entend souvent dire que l’être humain n’est rien, ne vaut pas grand’ chose?</a:t>
            </a:r>
            <a:endParaRPr lang="nl-NL" sz="2800" dirty="0">
              <a:solidFill>
                <a:schemeClr val="bg1"/>
              </a:solidFill>
            </a:endParaRPr>
          </a:p>
          <a:p>
            <a:pPr marL="514350" lvl="0" indent="-514350">
              <a:spcAft>
                <a:spcPts val="1200"/>
              </a:spcAft>
              <a:buFont typeface="+mj-lt"/>
              <a:buAutoNum type="arabicPeriod"/>
            </a:pPr>
            <a:r>
              <a:rPr lang="en-US" sz="2800" b="1" dirty="0" err="1">
                <a:solidFill>
                  <a:schemeClr val="bg1"/>
                </a:solidFill>
              </a:rPr>
              <a:t>Élection</a:t>
            </a:r>
            <a:r>
              <a:rPr lang="en-US" sz="2800" dirty="0">
                <a:solidFill>
                  <a:schemeClr val="bg1"/>
                </a:solidFill>
              </a:rPr>
              <a:t> (</a:t>
            </a:r>
            <a:r>
              <a:rPr lang="en-US" sz="2800" dirty="0" err="1">
                <a:solidFill>
                  <a:schemeClr val="bg1"/>
                </a:solidFill>
              </a:rPr>
              <a:t>choix</a:t>
            </a:r>
            <a:r>
              <a:rPr lang="en-US" sz="2800" dirty="0">
                <a:solidFill>
                  <a:schemeClr val="bg1"/>
                </a:solidFill>
              </a:rPr>
              <a:t>)… Un </a:t>
            </a:r>
            <a:r>
              <a:rPr lang="en-US" sz="2800" dirty="0" err="1">
                <a:solidFill>
                  <a:schemeClr val="bg1"/>
                </a:solidFill>
              </a:rPr>
              <a:t>privilège</a:t>
            </a:r>
            <a:r>
              <a:rPr lang="en-US" sz="2800" dirty="0">
                <a:solidFill>
                  <a:schemeClr val="bg1"/>
                </a:solidFill>
              </a:rPr>
              <a:t> </a:t>
            </a:r>
            <a:r>
              <a:rPr lang="en-US" sz="2800" dirty="0" err="1">
                <a:solidFill>
                  <a:schemeClr val="bg1"/>
                </a:solidFill>
              </a:rPr>
              <a:t>ou</a:t>
            </a:r>
            <a:r>
              <a:rPr lang="en-US" sz="2800" dirty="0">
                <a:solidFill>
                  <a:schemeClr val="bg1"/>
                </a:solidFill>
              </a:rPr>
              <a:t> </a:t>
            </a:r>
            <a:r>
              <a:rPr lang="en-US" sz="2800" dirty="0" err="1">
                <a:solidFill>
                  <a:schemeClr val="bg1"/>
                </a:solidFill>
              </a:rPr>
              <a:t>une</a:t>
            </a:r>
            <a:r>
              <a:rPr lang="en-US" sz="2800" dirty="0">
                <a:solidFill>
                  <a:schemeClr val="bg1"/>
                </a:solidFill>
              </a:rPr>
              <a:t> </a:t>
            </a:r>
            <a:r>
              <a:rPr lang="en-US" sz="2800" dirty="0" err="1">
                <a:solidFill>
                  <a:schemeClr val="bg1"/>
                </a:solidFill>
              </a:rPr>
              <a:t>responsabilité</a:t>
            </a:r>
            <a:r>
              <a:rPr lang="en-US" sz="2800" dirty="0">
                <a:solidFill>
                  <a:schemeClr val="bg1"/>
                </a:solidFill>
              </a:rPr>
              <a:t>? </a:t>
            </a:r>
            <a:r>
              <a:rPr lang="nl-NL" sz="2800" dirty="0" err="1">
                <a:solidFill>
                  <a:schemeClr val="bg1"/>
                </a:solidFill>
              </a:rPr>
              <a:t>Ou</a:t>
            </a:r>
            <a:r>
              <a:rPr lang="nl-NL" sz="2800" dirty="0">
                <a:solidFill>
                  <a:schemeClr val="bg1"/>
                </a:solidFill>
              </a:rPr>
              <a:t> les deux?</a:t>
            </a:r>
          </a:p>
          <a:p>
            <a:pPr marL="514350" lvl="0" indent="-514350">
              <a:spcAft>
                <a:spcPts val="1200"/>
              </a:spcAft>
              <a:buFont typeface="+mj-lt"/>
              <a:buAutoNum type="arabicPeriod"/>
            </a:pPr>
            <a:r>
              <a:rPr lang="fr-BE" sz="2800" dirty="0">
                <a:solidFill>
                  <a:schemeClr val="bg1"/>
                </a:solidFill>
              </a:rPr>
              <a:t>‘Élection… alliance…’ une manière pour rendre à l’humain (le ‘bien’ de Dieu) sa </a:t>
            </a:r>
            <a:r>
              <a:rPr lang="fr-BE" sz="2800" b="1" dirty="0">
                <a:solidFill>
                  <a:schemeClr val="bg1"/>
                </a:solidFill>
              </a:rPr>
              <a:t>valeur royale</a:t>
            </a:r>
            <a:r>
              <a:rPr lang="fr-BE" sz="2800" dirty="0">
                <a:solidFill>
                  <a:schemeClr val="bg1"/>
                </a:solidFill>
              </a:rPr>
              <a:t>. </a:t>
            </a:r>
            <a:r>
              <a:rPr lang="nl-BE" sz="2800" dirty="0">
                <a:solidFill>
                  <a:schemeClr val="bg1"/>
                </a:solidFill>
              </a:rPr>
              <a:t>Comment réagis-tu à cela ?</a:t>
            </a:r>
            <a:endParaRPr lang="nl-NL" sz="2800" dirty="0">
              <a:solidFill>
                <a:schemeClr val="bg1"/>
              </a:solidFill>
            </a:endParaRPr>
          </a:p>
          <a:p>
            <a:pPr marL="514350" lvl="0" indent="-514350">
              <a:spcAft>
                <a:spcPts val="1200"/>
              </a:spcAft>
              <a:buFont typeface="+mj-lt"/>
              <a:buAutoNum type="arabicPeriod"/>
            </a:pPr>
            <a:r>
              <a:rPr lang="fr-BE" sz="2800" dirty="0">
                <a:solidFill>
                  <a:schemeClr val="bg1"/>
                </a:solidFill>
              </a:rPr>
              <a:t>Selon toi, quelle est la meilleure manière pour ‘</a:t>
            </a:r>
            <a:r>
              <a:rPr lang="fr-BE" sz="2800" b="1" dirty="0">
                <a:solidFill>
                  <a:schemeClr val="bg1"/>
                </a:solidFill>
              </a:rPr>
              <a:t>annoncer (ou témoigner) les hauts faits de Dieu’ </a:t>
            </a:r>
            <a:r>
              <a:rPr lang="fr-BE" sz="2800" dirty="0">
                <a:solidFill>
                  <a:schemeClr val="bg1"/>
                </a:solidFill>
              </a:rPr>
              <a:t>?</a:t>
            </a:r>
            <a:endParaRPr lang="nl-NL" sz="2800" dirty="0">
              <a:solidFill>
                <a:schemeClr val="bg1"/>
              </a:solidFill>
            </a:endParaRPr>
          </a:p>
        </p:txBody>
      </p:sp>
    </p:spTree>
    <p:extLst>
      <p:ext uri="{BB962C8B-B14F-4D97-AF65-F5344CB8AC3E}">
        <p14:creationId xmlns:p14="http://schemas.microsoft.com/office/powerpoint/2010/main" val="1125408299"/>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74320" y="111760"/>
            <a:ext cx="8625840" cy="1077218"/>
          </a:xfrm>
          <a:prstGeom prst="rect">
            <a:avLst/>
          </a:prstGeom>
        </p:spPr>
        <p:txBody>
          <a:bodyPr wrap="square">
            <a:spAutoFit/>
          </a:bodyPr>
          <a:lstStyle/>
          <a:p>
            <a:r>
              <a:rPr lang="fr-BE" sz="3200">
                <a:solidFill>
                  <a:schemeClr val="bg1"/>
                </a:solidFill>
              </a:rPr>
              <a:t>“Vous êtes une lignée choisie, un royaume de prêtres, une nation sainte”</a:t>
            </a:r>
            <a:endParaRPr lang="nl-NL" sz="3200" dirty="0">
              <a:solidFill>
                <a:schemeClr val="bg1"/>
              </a:solidFill>
            </a:endParaRPr>
          </a:p>
        </p:txBody>
      </p:sp>
      <p:pic>
        <p:nvPicPr>
          <p:cNvPr id="6" name="Image 3"/>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85591" y="1234064"/>
            <a:ext cx="1193032" cy="780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3">
            <a:extLst>
              <a:ext uri="{BEBA8EAE-BF5A-486C-A8C5-ECC9F3942E4B}">
                <a14:imgProps xmlns:a14="http://schemas.microsoft.com/office/drawing/2010/main">
                  <a14:imgLayer r:embed="rId4">
                    <a14:imgEffect>
                      <a14:backgroundRemoval t="500" b="97250" l="10000" r="90000">
                        <a14:foregroundMark x1="30500" y1="58250" x2="30500" y2="58250"/>
                        <a14:foregroundMark x1="30500" y1="63000" x2="30750" y2="82000"/>
                        <a14:foregroundMark x1="29750" y1="89000" x2="29750" y2="89000"/>
                        <a14:foregroundMark x1="41500" y1="54000" x2="50750" y2="79000"/>
                        <a14:foregroundMark x1="56250" y1="50000" x2="53000" y2="58000"/>
                        <a14:foregroundMark x1="47500" y1="53750" x2="47500" y2="53750"/>
                        <a14:foregroundMark x1="48750" y1="54000" x2="46500" y2="55250"/>
                        <a14:foregroundMark x1="56250" y1="60500" x2="56250" y2="60500"/>
                        <a14:foregroundMark x1="39250" y1="63500" x2="38500" y2="75500"/>
                        <a14:foregroundMark x1="55000" y1="71000" x2="55000" y2="71000"/>
                        <a14:foregroundMark x1="55500" y1="77500" x2="55500" y2="77500"/>
                        <a14:foregroundMark x1="35750" y1="87000" x2="58750" y2="88000"/>
                        <a14:foregroundMark x1="42500" y1="71000" x2="42500" y2="71000"/>
                        <a14:foregroundMark x1="56500" y1="79000" x2="56500" y2="79000"/>
                      </a14:backgroundRemoval>
                    </a14:imgEffect>
                  </a14:imgLayer>
                </a14:imgProps>
              </a:ext>
            </a:extLst>
          </a:blip>
          <a:stretch>
            <a:fillRect/>
          </a:stretch>
        </p:blipFill>
        <p:spPr>
          <a:xfrm>
            <a:off x="5961771" y="2251319"/>
            <a:ext cx="4031903" cy="4031903"/>
          </a:xfrm>
          <a:prstGeom prst="rect">
            <a:avLst/>
          </a:prstGeom>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4369">
            <a:off x="5935724" y="325331"/>
            <a:ext cx="3147196" cy="22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 name="Rechthoek 4"/>
          <p:cNvSpPr/>
          <p:nvPr/>
        </p:nvSpPr>
        <p:spPr>
          <a:xfrm>
            <a:off x="0" y="1856631"/>
            <a:ext cx="6945998" cy="4832092"/>
          </a:xfrm>
          <a:prstGeom prst="rect">
            <a:avLst/>
          </a:prstGeom>
        </p:spPr>
        <p:txBody>
          <a:bodyPr wrap="square">
            <a:spAutoFit/>
          </a:bodyPr>
          <a:lstStyle/>
          <a:p>
            <a:pPr marL="457200" lvl="0" indent="-457200">
              <a:spcAft>
                <a:spcPts val="1200"/>
              </a:spcAft>
              <a:buFont typeface="+mj-lt"/>
              <a:buAutoNum type="arabicPeriod"/>
            </a:pPr>
            <a:r>
              <a:rPr lang="fr-BE" sz="2400" dirty="0">
                <a:solidFill>
                  <a:schemeClr val="bg1"/>
                </a:solidFill>
              </a:rPr>
              <a:t>Quelle(s) étai(en)</a:t>
            </a:r>
            <a:r>
              <a:rPr lang="fr-BE" sz="2400" dirty="0" err="1">
                <a:solidFill>
                  <a:schemeClr val="bg1"/>
                </a:solidFill>
              </a:rPr>
              <a:t>t</a:t>
            </a:r>
            <a:r>
              <a:rPr lang="fr-BE" sz="2400" dirty="0">
                <a:solidFill>
                  <a:schemeClr val="bg1"/>
                </a:solidFill>
              </a:rPr>
              <a:t> la (les) tâche(s) des </a:t>
            </a:r>
            <a:r>
              <a:rPr lang="fr-BE" sz="2400" b="1" dirty="0">
                <a:solidFill>
                  <a:schemeClr val="bg1"/>
                </a:solidFill>
              </a:rPr>
              <a:t>prêtres en Israël</a:t>
            </a:r>
            <a:r>
              <a:rPr lang="fr-BE" sz="2400" dirty="0">
                <a:solidFill>
                  <a:schemeClr val="bg1"/>
                </a:solidFill>
              </a:rPr>
              <a:t>? Quelle était la différence entre les prêtres et le peuple?</a:t>
            </a:r>
            <a:endParaRPr lang="nl-NL" sz="2400" dirty="0">
              <a:solidFill>
                <a:schemeClr val="bg1"/>
              </a:solidFill>
            </a:endParaRPr>
          </a:p>
          <a:p>
            <a:pPr marL="457200" lvl="0" indent="-457200">
              <a:spcAft>
                <a:spcPts val="1200"/>
              </a:spcAft>
              <a:buFont typeface="+mj-lt"/>
              <a:buAutoNum type="arabicPeriod"/>
            </a:pPr>
            <a:r>
              <a:rPr lang="fr-BE" sz="2400" dirty="0">
                <a:solidFill>
                  <a:schemeClr val="bg1"/>
                </a:solidFill>
              </a:rPr>
              <a:t>Quelle serait la différence entre un royaume avec un roi, des nobles et des citoyens et un royaume de prêtres?</a:t>
            </a:r>
            <a:endParaRPr lang="nl-NL" sz="2400" dirty="0">
              <a:solidFill>
                <a:schemeClr val="bg1"/>
              </a:solidFill>
            </a:endParaRPr>
          </a:p>
          <a:p>
            <a:pPr marL="457200" lvl="0" indent="-457200">
              <a:spcAft>
                <a:spcPts val="1200"/>
              </a:spcAft>
              <a:buFont typeface="+mj-lt"/>
              <a:buAutoNum type="arabicPeriod"/>
            </a:pPr>
            <a:r>
              <a:rPr lang="fr-BE" sz="2400" dirty="0">
                <a:solidFill>
                  <a:schemeClr val="bg1"/>
                </a:solidFill>
              </a:rPr>
              <a:t>Dans la leçon précédente, nous avons vu que ‘</a:t>
            </a:r>
            <a:r>
              <a:rPr lang="fr-BE" sz="2400" b="1" dirty="0">
                <a:solidFill>
                  <a:schemeClr val="bg1"/>
                </a:solidFill>
              </a:rPr>
              <a:t>saint’</a:t>
            </a:r>
            <a:r>
              <a:rPr lang="fr-BE" sz="2400" dirty="0">
                <a:solidFill>
                  <a:schemeClr val="bg1"/>
                </a:solidFill>
              </a:rPr>
              <a:t> signifie ‘être séparé, différent’ et ‘être consacré’  Qu’est-ce que cela signifiait dans la situation d’Israël? Et qu’est-ce que l’auteur de la lettre veut faire comprendre par cette image ? À quoi exhorte-t-il ses coreligionnaires ?</a:t>
            </a:r>
            <a:endParaRPr lang="nl-NL" sz="2400" dirty="0">
              <a:solidFill>
                <a:schemeClr val="bg1"/>
              </a:solidFill>
            </a:endParaRPr>
          </a:p>
        </p:txBody>
      </p:sp>
    </p:spTree>
    <p:extLst>
      <p:ext uri="{BB962C8B-B14F-4D97-AF65-F5344CB8AC3E}">
        <p14:creationId xmlns:p14="http://schemas.microsoft.com/office/powerpoint/2010/main" val="98716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52400" y="203200"/>
            <a:ext cx="3566160" cy="6124754"/>
          </a:xfrm>
          <a:prstGeom prst="rect">
            <a:avLst/>
          </a:prstGeom>
        </p:spPr>
        <p:txBody>
          <a:bodyPr wrap="square">
            <a:spAutoFit/>
          </a:bodyPr>
          <a:lstStyle/>
          <a:p>
            <a:pPr algn="ctr"/>
            <a:r>
              <a:rPr lang="nl-NL" sz="2800" dirty="0" err="1">
                <a:solidFill>
                  <a:schemeClr val="bg1"/>
                </a:solidFill>
              </a:rPr>
              <a:t>Rejetez</a:t>
            </a:r>
            <a:r>
              <a:rPr lang="nl-NL" sz="2800" dirty="0">
                <a:solidFill>
                  <a:schemeClr val="bg1"/>
                </a:solidFill>
              </a:rPr>
              <a:t> </a:t>
            </a:r>
            <a:r>
              <a:rPr lang="nl-NL" sz="2800" dirty="0" err="1">
                <a:solidFill>
                  <a:schemeClr val="bg1"/>
                </a:solidFill>
              </a:rPr>
              <a:t>donc</a:t>
            </a:r>
            <a:r>
              <a:rPr lang="nl-NL" sz="2800" dirty="0">
                <a:solidFill>
                  <a:schemeClr val="bg1"/>
                </a:solidFill>
              </a:rPr>
              <a:t> </a:t>
            </a:r>
            <a:r>
              <a:rPr lang="nl-NL" sz="2800" dirty="0" err="1">
                <a:solidFill>
                  <a:schemeClr val="bg1"/>
                </a:solidFill>
              </a:rPr>
              <a:t>toute</a:t>
            </a:r>
            <a:r>
              <a:rPr lang="nl-NL" sz="2800" dirty="0">
                <a:solidFill>
                  <a:schemeClr val="bg1"/>
                </a:solidFill>
              </a:rPr>
              <a:t> </a:t>
            </a:r>
            <a:r>
              <a:rPr lang="nl-NL" sz="2800" dirty="0" err="1">
                <a:solidFill>
                  <a:schemeClr val="bg1"/>
                </a:solidFill>
              </a:rPr>
              <a:t>malfaisance</a:t>
            </a:r>
            <a:r>
              <a:rPr lang="nl-NL" sz="2800" dirty="0">
                <a:solidFill>
                  <a:schemeClr val="bg1"/>
                </a:solidFill>
              </a:rPr>
              <a:t> et </a:t>
            </a:r>
            <a:r>
              <a:rPr lang="nl-NL" sz="2800" dirty="0" err="1">
                <a:solidFill>
                  <a:schemeClr val="bg1"/>
                </a:solidFill>
              </a:rPr>
              <a:t>toute</a:t>
            </a:r>
            <a:r>
              <a:rPr lang="nl-NL" sz="2800" dirty="0">
                <a:solidFill>
                  <a:schemeClr val="bg1"/>
                </a:solidFill>
              </a:rPr>
              <a:t> </a:t>
            </a:r>
            <a:r>
              <a:rPr lang="nl-NL" sz="2800" dirty="0" err="1">
                <a:solidFill>
                  <a:schemeClr val="bg1"/>
                </a:solidFill>
              </a:rPr>
              <a:t>ruse</a:t>
            </a:r>
            <a:r>
              <a:rPr lang="nl-NL" sz="2800" dirty="0">
                <a:solidFill>
                  <a:schemeClr val="bg1"/>
                </a:solidFill>
              </a:rPr>
              <a:t>, </a:t>
            </a:r>
            <a:r>
              <a:rPr lang="nl-NL" sz="2800" dirty="0" err="1">
                <a:solidFill>
                  <a:schemeClr val="bg1"/>
                </a:solidFill>
              </a:rPr>
              <a:t>l'hypocrisie</a:t>
            </a:r>
            <a:r>
              <a:rPr lang="nl-NL" sz="2800" dirty="0">
                <a:solidFill>
                  <a:schemeClr val="bg1"/>
                </a:solidFill>
              </a:rPr>
              <a:t>, </a:t>
            </a:r>
            <a:r>
              <a:rPr lang="nl-NL" sz="2800" dirty="0" err="1">
                <a:solidFill>
                  <a:schemeClr val="bg1"/>
                </a:solidFill>
              </a:rPr>
              <a:t>l'envie</a:t>
            </a:r>
            <a:r>
              <a:rPr lang="nl-NL" sz="2800" dirty="0">
                <a:solidFill>
                  <a:schemeClr val="bg1"/>
                </a:solidFill>
              </a:rPr>
              <a:t> et </a:t>
            </a:r>
            <a:r>
              <a:rPr lang="nl-NL" sz="2800" dirty="0" err="1">
                <a:solidFill>
                  <a:schemeClr val="bg1"/>
                </a:solidFill>
              </a:rPr>
              <a:t>toute</a:t>
            </a:r>
            <a:r>
              <a:rPr lang="nl-NL" sz="2800" dirty="0">
                <a:solidFill>
                  <a:schemeClr val="bg1"/>
                </a:solidFill>
              </a:rPr>
              <a:t> </a:t>
            </a:r>
            <a:r>
              <a:rPr lang="nl-NL" sz="2800" dirty="0" err="1">
                <a:solidFill>
                  <a:schemeClr val="bg1"/>
                </a:solidFill>
              </a:rPr>
              <a:t>médisance</a:t>
            </a:r>
            <a:r>
              <a:rPr lang="nl-NL" sz="2800" dirty="0">
                <a:solidFill>
                  <a:schemeClr val="bg1"/>
                </a:solidFill>
              </a:rPr>
              <a:t> ; </a:t>
            </a:r>
          </a:p>
          <a:p>
            <a:pPr algn="ctr"/>
            <a:r>
              <a:rPr lang="nl-NL" sz="2800" dirty="0" smtClean="0">
                <a:solidFill>
                  <a:schemeClr val="bg1"/>
                </a:solidFill>
              </a:rPr>
              <a:t>comme </a:t>
            </a:r>
            <a:r>
              <a:rPr lang="nl-NL" sz="2800" dirty="0">
                <a:solidFill>
                  <a:schemeClr val="bg1"/>
                </a:solidFill>
              </a:rPr>
              <a:t>des </a:t>
            </a:r>
            <a:r>
              <a:rPr lang="nl-NL" sz="2800" dirty="0" err="1">
                <a:solidFill>
                  <a:schemeClr val="bg1"/>
                </a:solidFill>
              </a:rPr>
              <a:t>enfants</a:t>
            </a:r>
            <a:r>
              <a:rPr lang="nl-NL" sz="2800" dirty="0">
                <a:solidFill>
                  <a:schemeClr val="bg1"/>
                </a:solidFill>
              </a:rPr>
              <a:t> </a:t>
            </a:r>
            <a:r>
              <a:rPr lang="nl-NL" sz="2800" dirty="0" err="1">
                <a:solidFill>
                  <a:schemeClr val="bg1"/>
                </a:solidFill>
              </a:rPr>
              <a:t>nouveau</a:t>
            </a:r>
            <a:r>
              <a:rPr lang="nl-NL" sz="2800" dirty="0">
                <a:solidFill>
                  <a:schemeClr val="bg1"/>
                </a:solidFill>
              </a:rPr>
              <a:t>-nés, </a:t>
            </a:r>
            <a:r>
              <a:rPr lang="nl-NL" sz="2800" dirty="0" err="1">
                <a:solidFill>
                  <a:schemeClr val="bg1"/>
                </a:solidFill>
              </a:rPr>
              <a:t>aspirez</a:t>
            </a:r>
            <a:r>
              <a:rPr lang="nl-NL" sz="2800" dirty="0">
                <a:solidFill>
                  <a:schemeClr val="bg1"/>
                </a:solidFill>
              </a:rPr>
              <a:t> au </a:t>
            </a:r>
            <a:r>
              <a:rPr lang="nl-NL" sz="2800" dirty="0" err="1">
                <a:solidFill>
                  <a:schemeClr val="bg1"/>
                </a:solidFill>
              </a:rPr>
              <a:t>lait</a:t>
            </a:r>
            <a:r>
              <a:rPr lang="nl-NL" sz="2800" dirty="0">
                <a:solidFill>
                  <a:schemeClr val="bg1"/>
                </a:solidFill>
              </a:rPr>
              <a:t> non </a:t>
            </a:r>
            <a:r>
              <a:rPr lang="nl-NL" sz="2800" dirty="0" err="1">
                <a:solidFill>
                  <a:schemeClr val="bg1"/>
                </a:solidFill>
              </a:rPr>
              <a:t>frelaté</a:t>
            </a:r>
            <a:r>
              <a:rPr lang="nl-NL" sz="2800" dirty="0">
                <a:solidFill>
                  <a:schemeClr val="bg1"/>
                </a:solidFill>
              </a:rPr>
              <a:t> de la </a:t>
            </a:r>
            <a:r>
              <a:rPr lang="nl-NL" sz="2800" dirty="0" err="1">
                <a:solidFill>
                  <a:schemeClr val="bg1"/>
                </a:solidFill>
              </a:rPr>
              <a:t>Parole</a:t>
            </a:r>
            <a:r>
              <a:rPr lang="nl-NL" sz="2800" dirty="0">
                <a:solidFill>
                  <a:schemeClr val="bg1"/>
                </a:solidFill>
              </a:rPr>
              <a:t>, </a:t>
            </a:r>
            <a:r>
              <a:rPr lang="nl-NL" sz="2800" dirty="0" err="1">
                <a:solidFill>
                  <a:schemeClr val="bg1"/>
                </a:solidFill>
              </a:rPr>
              <a:t>afin</a:t>
            </a:r>
            <a:r>
              <a:rPr lang="nl-NL" sz="2800" dirty="0">
                <a:solidFill>
                  <a:schemeClr val="bg1"/>
                </a:solidFill>
              </a:rPr>
              <a:t> que, par lui, </a:t>
            </a:r>
            <a:r>
              <a:rPr lang="nl-NL" sz="2800" dirty="0" err="1">
                <a:solidFill>
                  <a:schemeClr val="bg1"/>
                </a:solidFill>
              </a:rPr>
              <a:t>vous</a:t>
            </a:r>
            <a:r>
              <a:rPr lang="nl-NL" sz="2800" dirty="0">
                <a:solidFill>
                  <a:schemeClr val="bg1"/>
                </a:solidFill>
              </a:rPr>
              <a:t> </a:t>
            </a:r>
            <a:r>
              <a:rPr lang="nl-NL" sz="2800" dirty="0" err="1">
                <a:solidFill>
                  <a:schemeClr val="bg1"/>
                </a:solidFill>
              </a:rPr>
              <a:t>croissiez</a:t>
            </a:r>
            <a:r>
              <a:rPr lang="nl-NL" sz="2800" dirty="0">
                <a:solidFill>
                  <a:schemeClr val="bg1"/>
                </a:solidFill>
              </a:rPr>
              <a:t> pour </a:t>
            </a:r>
            <a:r>
              <a:rPr lang="nl-NL" sz="2800" dirty="0" err="1">
                <a:solidFill>
                  <a:schemeClr val="bg1"/>
                </a:solidFill>
              </a:rPr>
              <a:t>le</a:t>
            </a:r>
            <a:r>
              <a:rPr lang="nl-NL" sz="2800" dirty="0">
                <a:solidFill>
                  <a:schemeClr val="bg1"/>
                </a:solidFill>
              </a:rPr>
              <a:t> salut, </a:t>
            </a:r>
          </a:p>
          <a:p>
            <a:pPr algn="ctr"/>
            <a:r>
              <a:rPr lang="nl-NL" sz="2800" dirty="0" smtClean="0">
                <a:solidFill>
                  <a:schemeClr val="bg1"/>
                </a:solidFill>
              </a:rPr>
              <a:t>si</a:t>
            </a:r>
            <a:r>
              <a:rPr lang="nl-NL" sz="2800" dirty="0">
                <a:solidFill>
                  <a:schemeClr val="bg1"/>
                </a:solidFill>
              </a:rPr>
              <a:t> </a:t>
            </a:r>
            <a:r>
              <a:rPr lang="nl-NL" sz="2800" dirty="0" err="1">
                <a:solidFill>
                  <a:schemeClr val="bg1"/>
                </a:solidFill>
              </a:rPr>
              <a:t>vous</a:t>
            </a:r>
            <a:r>
              <a:rPr lang="nl-NL" sz="2800" dirty="0">
                <a:solidFill>
                  <a:schemeClr val="bg1"/>
                </a:solidFill>
              </a:rPr>
              <a:t> </a:t>
            </a:r>
            <a:r>
              <a:rPr lang="nl-NL" sz="2800" dirty="0" err="1">
                <a:solidFill>
                  <a:schemeClr val="bg1"/>
                </a:solidFill>
              </a:rPr>
              <a:t>avez</a:t>
            </a:r>
            <a:r>
              <a:rPr lang="nl-NL" sz="2800" dirty="0">
                <a:solidFill>
                  <a:schemeClr val="bg1"/>
                </a:solidFill>
              </a:rPr>
              <a:t> </a:t>
            </a:r>
            <a:r>
              <a:rPr lang="nl-NL" sz="2800" dirty="0" err="1">
                <a:solidFill>
                  <a:schemeClr val="bg1"/>
                </a:solidFill>
              </a:rPr>
              <a:t>goûté</a:t>
            </a:r>
            <a:r>
              <a:rPr lang="nl-NL" sz="2800" dirty="0">
                <a:solidFill>
                  <a:schemeClr val="bg1"/>
                </a:solidFill>
              </a:rPr>
              <a:t> la bonté du Seigneur.</a:t>
            </a:r>
          </a:p>
          <a:p>
            <a:pPr algn="ctr"/>
            <a:r>
              <a:rPr lang="nl-NL" sz="2800" b="0" i="0" dirty="0" smtClean="0">
                <a:solidFill>
                  <a:schemeClr val="bg1"/>
                </a:solidFill>
                <a:effectLst/>
              </a:rPr>
              <a:t>  </a:t>
            </a:r>
            <a:r>
              <a:rPr lang="nl-NL" sz="2000" b="0" i="0" dirty="0" smtClean="0">
                <a:solidFill>
                  <a:schemeClr val="bg1"/>
                </a:solidFill>
                <a:effectLst/>
              </a:rPr>
              <a:t>- 1 </a:t>
            </a:r>
            <a:r>
              <a:rPr lang="nl-NL" sz="2000" b="0" i="0" dirty="0" smtClean="0">
                <a:solidFill>
                  <a:schemeClr val="bg1"/>
                </a:solidFill>
                <a:effectLst/>
              </a:rPr>
              <a:t>Pierre 2:1-3</a:t>
            </a:r>
            <a:endParaRPr lang="nl-NL" sz="2000" dirty="0">
              <a:solidFill>
                <a:schemeClr val="bg1"/>
              </a:solidFill>
            </a:endParaRPr>
          </a:p>
        </p:txBody>
      </p:sp>
      <p:pic>
        <p:nvPicPr>
          <p:cNvPr id="7" name="Afbeelding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40480" y="203200"/>
            <a:ext cx="5120640" cy="6339840"/>
          </a:xfrm>
          <a:prstGeom prst="rect">
            <a:avLst/>
          </a:prstGeom>
        </p:spPr>
      </p:pic>
    </p:spTree>
    <p:extLst>
      <p:ext uri="{BB962C8B-B14F-4D97-AF65-F5344CB8AC3E}">
        <p14:creationId xmlns:p14="http://schemas.microsoft.com/office/powerpoint/2010/main" val="7925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360" y="-1"/>
            <a:ext cx="2237651" cy="1445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hthoek 2"/>
          <p:cNvSpPr/>
          <p:nvPr/>
        </p:nvSpPr>
        <p:spPr>
          <a:xfrm>
            <a:off x="132080" y="722718"/>
            <a:ext cx="8768080" cy="5755422"/>
          </a:xfrm>
          <a:prstGeom prst="rect">
            <a:avLst/>
          </a:prstGeom>
        </p:spPr>
        <p:txBody>
          <a:bodyPr wrap="square">
            <a:spAutoFit/>
          </a:bodyPr>
          <a:lstStyle/>
          <a:p>
            <a:pPr marL="457200" lvl="0" indent="-457200">
              <a:spcAft>
                <a:spcPts val="1200"/>
              </a:spcAft>
              <a:buFont typeface="+mj-lt"/>
              <a:buAutoNum type="arabicPeriod"/>
            </a:pPr>
            <a:r>
              <a:rPr lang="fr-BE" sz="2600" dirty="0">
                <a:solidFill>
                  <a:schemeClr val="bg1"/>
                </a:solidFill>
              </a:rPr>
              <a:t>L’auteur de 1 Pierre semble être très préoccupé </a:t>
            </a:r>
            <a:r>
              <a:rPr lang="fr-BE" sz="2600" dirty="0" smtClean="0">
                <a:solidFill>
                  <a:schemeClr val="bg1"/>
                </a:solidFill>
              </a:rPr>
              <a:t>	             par </a:t>
            </a:r>
            <a:r>
              <a:rPr lang="fr-BE" sz="2600" b="1" dirty="0">
                <a:solidFill>
                  <a:schemeClr val="bg1"/>
                </a:solidFill>
              </a:rPr>
              <a:t>la ‘bonne’ vie</a:t>
            </a:r>
            <a:r>
              <a:rPr lang="fr-BE" sz="2600" dirty="0">
                <a:solidFill>
                  <a:schemeClr val="bg1"/>
                </a:solidFill>
              </a:rPr>
              <a:t>, très concrètement, plutôt que </a:t>
            </a:r>
            <a:r>
              <a:rPr lang="fr-BE" sz="2600" dirty="0" smtClean="0">
                <a:solidFill>
                  <a:schemeClr val="bg1"/>
                </a:solidFill>
              </a:rPr>
              <a:t>	             par </a:t>
            </a:r>
            <a:r>
              <a:rPr lang="fr-BE" sz="2600" dirty="0">
                <a:solidFill>
                  <a:schemeClr val="bg1"/>
                </a:solidFill>
              </a:rPr>
              <a:t>la théologie ou la doctrine. </a:t>
            </a:r>
            <a:r>
              <a:rPr lang="nl-NL" sz="2600" dirty="0">
                <a:solidFill>
                  <a:schemeClr val="bg1"/>
                </a:solidFill>
              </a:rPr>
              <a:t>À raison? </a:t>
            </a:r>
            <a:r>
              <a:rPr lang="nl-NL" sz="2600" dirty="0" err="1">
                <a:solidFill>
                  <a:schemeClr val="bg1"/>
                </a:solidFill>
              </a:rPr>
              <a:t>Pourquoi</a:t>
            </a:r>
            <a:r>
              <a:rPr lang="nl-NL" sz="2600" dirty="0">
                <a:solidFill>
                  <a:schemeClr val="bg1"/>
                </a:solidFill>
              </a:rPr>
              <a:t> (pas)?</a:t>
            </a:r>
          </a:p>
          <a:p>
            <a:pPr marL="457200" lvl="0" indent="-457200">
              <a:spcAft>
                <a:spcPts val="1200"/>
              </a:spcAft>
              <a:buFont typeface="+mj-lt"/>
              <a:buAutoNum type="arabicPeriod"/>
            </a:pPr>
            <a:r>
              <a:rPr lang="fr-BE" sz="2600" b="1" dirty="0">
                <a:solidFill>
                  <a:schemeClr val="bg1"/>
                </a:solidFill>
              </a:rPr>
              <a:t>Aspirer fortement à la Parole</a:t>
            </a:r>
            <a:r>
              <a:rPr lang="fr-BE" sz="2600" dirty="0">
                <a:solidFill>
                  <a:schemeClr val="bg1"/>
                </a:solidFill>
              </a:rPr>
              <a:t>… est-ce ton cas? Qu’est-ce que ce désir peut faire grandir… ou diminuer? Quelles sont tes propres expériences positives et négatives ?</a:t>
            </a:r>
            <a:endParaRPr lang="nl-NL" sz="2600" dirty="0">
              <a:solidFill>
                <a:schemeClr val="bg1"/>
              </a:solidFill>
            </a:endParaRPr>
          </a:p>
          <a:p>
            <a:pPr marL="457200" lvl="0" indent="-457200">
              <a:spcAft>
                <a:spcPts val="1200"/>
              </a:spcAft>
              <a:buFont typeface="+mj-lt"/>
              <a:buAutoNum type="arabicPeriod"/>
            </a:pPr>
            <a:r>
              <a:rPr lang="fr-BE" sz="2600" dirty="0">
                <a:solidFill>
                  <a:schemeClr val="bg1"/>
                </a:solidFill>
              </a:rPr>
              <a:t>La parole pour nous aider à </a:t>
            </a:r>
            <a:r>
              <a:rPr lang="fr-BE" sz="2600" b="1" dirty="0">
                <a:solidFill>
                  <a:schemeClr val="bg1"/>
                </a:solidFill>
              </a:rPr>
              <a:t>grandir</a:t>
            </a:r>
            <a:r>
              <a:rPr lang="fr-BE" sz="2600" dirty="0">
                <a:solidFill>
                  <a:schemeClr val="bg1"/>
                </a:solidFill>
              </a:rPr>
              <a:t> et à obtenir </a:t>
            </a:r>
            <a:r>
              <a:rPr lang="fr-BE" sz="2600" b="1" dirty="0">
                <a:solidFill>
                  <a:schemeClr val="bg1"/>
                </a:solidFill>
              </a:rPr>
              <a:t>du secours/le salut</a:t>
            </a:r>
            <a:r>
              <a:rPr lang="fr-BE" sz="2600" dirty="0">
                <a:solidFill>
                  <a:schemeClr val="bg1"/>
                </a:solidFill>
              </a:rPr>
              <a:t>… Grandir comment, en quoi? Quel genre de secours/salut? Comment vis-tu cela? </a:t>
            </a:r>
            <a:r>
              <a:rPr lang="en-US" sz="2600" dirty="0" err="1">
                <a:solidFill>
                  <a:schemeClr val="bg1"/>
                </a:solidFill>
              </a:rPr>
              <a:t>Quelle</a:t>
            </a:r>
            <a:r>
              <a:rPr lang="en-US" sz="2600" dirty="0">
                <a:solidFill>
                  <a:schemeClr val="bg1"/>
                </a:solidFill>
              </a:rPr>
              <a:t> </a:t>
            </a:r>
            <a:r>
              <a:rPr lang="en-US" sz="2600" dirty="0" err="1">
                <a:solidFill>
                  <a:schemeClr val="bg1"/>
                </a:solidFill>
              </a:rPr>
              <a:t>est</a:t>
            </a:r>
            <a:r>
              <a:rPr lang="en-US" sz="2600" dirty="0">
                <a:solidFill>
                  <a:schemeClr val="bg1"/>
                </a:solidFill>
              </a:rPr>
              <a:t> </a:t>
            </a:r>
            <a:r>
              <a:rPr lang="en-US" sz="2600" dirty="0" err="1">
                <a:solidFill>
                  <a:schemeClr val="bg1"/>
                </a:solidFill>
              </a:rPr>
              <a:t>l’influence</a:t>
            </a:r>
            <a:r>
              <a:rPr lang="en-US" sz="2600" dirty="0">
                <a:solidFill>
                  <a:schemeClr val="bg1"/>
                </a:solidFill>
              </a:rPr>
              <a:t> </a:t>
            </a:r>
            <a:r>
              <a:rPr lang="en-US" sz="2600" dirty="0" err="1">
                <a:solidFill>
                  <a:schemeClr val="bg1"/>
                </a:solidFill>
              </a:rPr>
              <a:t>concrète</a:t>
            </a:r>
            <a:r>
              <a:rPr lang="en-US" sz="2600" dirty="0">
                <a:solidFill>
                  <a:schemeClr val="bg1"/>
                </a:solidFill>
              </a:rPr>
              <a:t> de la Parole? </a:t>
            </a:r>
            <a:r>
              <a:rPr lang="nl-NL" sz="2600" dirty="0" err="1">
                <a:solidFill>
                  <a:schemeClr val="bg1"/>
                </a:solidFill>
              </a:rPr>
              <a:t>Partagez</a:t>
            </a:r>
            <a:r>
              <a:rPr lang="nl-NL" sz="2600" dirty="0">
                <a:solidFill>
                  <a:schemeClr val="bg1"/>
                </a:solidFill>
              </a:rPr>
              <a:t>…</a:t>
            </a:r>
          </a:p>
          <a:p>
            <a:pPr marL="457200" lvl="0" indent="-457200">
              <a:spcAft>
                <a:spcPts val="1200"/>
              </a:spcAft>
              <a:buFont typeface="+mj-lt"/>
              <a:buAutoNum type="arabicPeriod"/>
            </a:pPr>
            <a:r>
              <a:rPr lang="fr-BE" sz="2600" dirty="0">
                <a:solidFill>
                  <a:schemeClr val="bg1"/>
                </a:solidFill>
              </a:rPr>
              <a:t>Pourquoi l’auteur ajoute-t-il: </a:t>
            </a:r>
            <a:r>
              <a:rPr lang="fr-BE" sz="2600" baseline="30000" dirty="0">
                <a:solidFill>
                  <a:schemeClr val="bg1"/>
                </a:solidFill>
              </a:rPr>
              <a:t>“</a:t>
            </a:r>
            <a:r>
              <a:rPr lang="fr-BE" sz="2600" dirty="0">
                <a:solidFill>
                  <a:schemeClr val="bg1"/>
                </a:solidFill>
              </a:rPr>
              <a:t>si vous avez goûté la bonté du Seigneur”? Quel est le lien entre </a:t>
            </a:r>
            <a:r>
              <a:rPr lang="fr-BE" sz="2600" b="1" dirty="0">
                <a:solidFill>
                  <a:schemeClr val="bg1"/>
                </a:solidFill>
              </a:rPr>
              <a:t>la bonté de Dieu</a:t>
            </a:r>
            <a:r>
              <a:rPr lang="fr-BE" sz="2600" dirty="0">
                <a:solidFill>
                  <a:schemeClr val="bg1"/>
                </a:solidFill>
              </a:rPr>
              <a:t> et la parole (le fait d’y aspirer), la croissance, le salut… ?</a:t>
            </a:r>
            <a:endParaRPr lang="nl-NL" sz="2600" dirty="0">
              <a:solidFill>
                <a:schemeClr val="bg1"/>
              </a:solidFill>
            </a:endParaRPr>
          </a:p>
        </p:txBody>
      </p:sp>
    </p:spTree>
    <p:extLst>
      <p:ext uri="{BB962C8B-B14F-4D97-AF65-F5344CB8AC3E}">
        <p14:creationId xmlns:p14="http://schemas.microsoft.com/office/powerpoint/2010/main" val="177158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alphaModFix am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hthoek 1"/>
          <p:cNvSpPr/>
          <p:nvPr/>
        </p:nvSpPr>
        <p:spPr>
          <a:xfrm>
            <a:off x="137160" y="2170569"/>
            <a:ext cx="8869680" cy="4524315"/>
          </a:xfrm>
          <a:prstGeom prst="rect">
            <a:avLst/>
          </a:prstGeom>
        </p:spPr>
        <p:txBody>
          <a:bodyPr wrap="square">
            <a:spAutoFit/>
          </a:bodyPr>
          <a:lstStyle/>
          <a:p>
            <a:pPr>
              <a:spcBef>
                <a:spcPts val="400"/>
              </a:spcBef>
              <a:spcAft>
                <a:spcPts val="0"/>
              </a:spcAft>
            </a:pPr>
            <a:r>
              <a:rPr lang="fr-BE" sz="2400" dirty="0">
                <a:solidFill>
                  <a:schemeClr val="bg1"/>
                </a:solidFill>
                <a:effectLst>
                  <a:glow rad="63500">
                    <a:schemeClr val="tx1"/>
                  </a:glow>
                </a:effectLst>
              </a:rPr>
              <a:t>“Approchez-vous de lui, </a:t>
            </a:r>
            <a:r>
              <a:rPr lang="fr-BE" sz="2400" b="1" dirty="0">
                <a:solidFill>
                  <a:schemeClr val="bg1"/>
                </a:solidFill>
                <a:effectLst>
                  <a:glow rad="63500">
                    <a:schemeClr val="tx1"/>
                  </a:glow>
                </a:effectLst>
              </a:rPr>
              <a:t>pierre vivante</a:t>
            </a:r>
            <a:r>
              <a:rPr lang="fr-BE" sz="2400" dirty="0">
                <a:solidFill>
                  <a:schemeClr val="bg1"/>
                </a:solidFill>
                <a:effectLst>
                  <a:glow rad="63500">
                    <a:schemeClr val="tx1"/>
                  </a:glow>
                </a:effectLst>
              </a:rPr>
              <a:t>, rejetée par les humains, mais choisie et </a:t>
            </a:r>
            <a:r>
              <a:rPr lang="fr-BE" sz="2400" u="sng" dirty="0">
                <a:solidFill>
                  <a:schemeClr val="bg1"/>
                </a:solidFill>
                <a:effectLst>
                  <a:glow rad="63500">
                    <a:schemeClr val="tx1"/>
                  </a:glow>
                </a:effectLst>
              </a:rPr>
              <a:t>précieuse</a:t>
            </a:r>
            <a:r>
              <a:rPr lang="fr-BE" sz="2400" dirty="0">
                <a:solidFill>
                  <a:schemeClr val="bg1"/>
                </a:solidFill>
                <a:effectLst>
                  <a:glow rad="63500">
                    <a:schemeClr val="tx1"/>
                  </a:glow>
                </a:effectLst>
              </a:rPr>
              <a:t> aux yeux de Dieu. Vous-mêmes, </a:t>
            </a:r>
            <a:r>
              <a:rPr lang="fr-BE" sz="2400" b="1" dirty="0">
                <a:solidFill>
                  <a:schemeClr val="bg1"/>
                </a:solidFill>
                <a:effectLst>
                  <a:glow rad="63500">
                    <a:schemeClr val="tx1"/>
                  </a:glow>
                </a:effectLst>
              </a:rPr>
              <a:t>comme des pierres vivantes</a:t>
            </a:r>
            <a:r>
              <a:rPr lang="fr-BE" sz="2400" dirty="0">
                <a:solidFill>
                  <a:schemeClr val="bg1"/>
                </a:solidFill>
                <a:effectLst>
                  <a:glow rad="63500">
                    <a:schemeClr val="tx1"/>
                  </a:glow>
                </a:effectLst>
              </a:rPr>
              <a:t>, construisez-vous pour former une </a:t>
            </a:r>
            <a:r>
              <a:rPr lang="fr-BE" sz="2400" b="1" dirty="0">
                <a:solidFill>
                  <a:schemeClr val="bg1"/>
                </a:solidFill>
                <a:effectLst>
                  <a:glow rad="63500">
                    <a:schemeClr val="tx1"/>
                  </a:glow>
                </a:effectLst>
              </a:rPr>
              <a:t>maison spirituelle</a:t>
            </a:r>
            <a:r>
              <a:rPr lang="fr-BE" sz="2400" dirty="0">
                <a:solidFill>
                  <a:schemeClr val="bg1"/>
                </a:solidFill>
                <a:effectLst>
                  <a:glow rad="63500">
                    <a:schemeClr val="tx1"/>
                  </a:glow>
                </a:effectLst>
              </a:rPr>
              <a:t>, un saint sacerdoce, afin d’offrir des sacrifices spirituels, agréés de Dieu, par Jésus-Christ; car voici ce qu’on trouve dans l’Écriture: ‘Je vais poser en Sion </a:t>
            </a:r>
            <a:r>
              <a:rPr lang="fr-BE" sz="2400" b="1" dirty="0">
                <a:solidFill>
                  <a:schemeClr val="bg1"/>
                </a:solidFill>
                <a:effectLst>
                  <a:glow rad="63500">
                    <a:schemeClr val="tx1"/>
                  </a:glow>
                </a:effectLst>
              </a:rPr>
              <a:t>une pierre angulaire</a:t>
            </a:r>
            <a:r>
              <a:rPr lang="fr-BE" sz="2400" dirty="0">
                <a:solidFill>
                  <a:schemeClr val="bg1"/>
                </a:solidFill>
                <a:effectLst>
                  <a:glow rad="63500">
                    <a:schemeClr val="tx1"/>
                  </a:glow>
                </a:effectLst>
              </a:rPr>
              <a:t>, choisie et </a:t>
            </a:r>
            <a:r>
              <a:rPr lang="fr-BE" sz="2400" u="sng" dirty="0">
                <a:solidFill>
                  <a:schemeClr val="bg1"/>
                </a:solidFill>
                <a:effectLst>
                  <a:glow rad="63500">
                    <a:schemeClr val="tx1"/>
                  </a:glow>
                </a:effectLst>
              </a:rPr>
              <a:t>précieuse</a:t>
            </a:r>
            <a:r>
              <a:rPr lang="fr-BE" sz="2400" dirty="0">
                <a:solidFill>
                  <a:schemeClr val="bg1"/>
                </a:solidFill>
                <a:effectLst>
                  <a:glow rad="63500">
                    <a:schemeClr val="tx1"/>
                  </a:glow>
                </a:effectLst>
              </a:rPr>
              <a:t>, et </a:t>
            </a:r>
            <a:r>
              <a:rPr lang="fr-BE" sz="2400" u="sng" dirty="0">
                <a:solidFill>
                  <a:schemeClr val="bg1"/>
                </a:solidFill>
                <a:effectLst>
                  <a:glow rad="63500">
                    <a:schemeClr val="tx1"/>
                  </a:glow>
                </a:effectLst>
              </a:rPr>
              <a:t>celui qui croit en elle ne sera jamais pris de honte</a:t>
            </a:r>
            <a:r>
              <a:rPr lang="fr-BE" sz="2400" dirty="0">
                <a:solidFill>
                  <a:schemeClr val="bg1"/>
                </a:solidFill>
                <a:effectLst>
                  <a:glow rad="63500">
                    <a:schemeClr val="tx1"/>
                  </a:glow>
                </a:effectLst>
              </a:rPr>
              <a:t>. </a:t>
            </a:r>
            <a:r>
              <a:rPr lang="fr-BE" sz="2400" u="sng" dirty="0">
                <a:solidFill>
                  <a:schemeClr val="bg1"/>
                </a:solidFill>
                <a:effectLst>
                  <a:glow rad="63500">
                    <a:schemeClr val="tx1"/>
                  </a:glow>
                </a:effectLst>
              </a:rPr>
              <a:t>L’honneur</a:t>
            </a:r>
            <a:r>
              <a:rPr lang="fr-BE" sz="2400" dirty="0">
                <a:solidFill>
                  <a:schemeClr val="bg1"/>
                </a:solidFill>
                <a:effectLst>
                  <a:glow rad="63500">
                    <a:schemeClr val="tx1"/>
                  </a:glow>
                </a:effectLst>
              </a:rPr>
              <a:t> est donc pour vous qui croyez. Mais, pour les gens sans foi: C’est la </a:t>
            </a:r>
            <a:r>
              <a:rPr lang="fr-BE" sz="2400" b="1" dirty="0">
                <a:solidFill>
                  <a:schemeClr val="bg1"/>
                </a:solidFill>
                <a:effectLst>
                  <a:glow rad="63500">
                    <a:schemeClr val="tx1"/>
                  </a:glow>
                </a:effectLst>
              </a:rPr>
              <a:t>pierre</a:t>
            </a:r>
            <a:r>
              <a:rPr lang="fr-BE" sz="2400" dirty="0">
                <a:solidFill>
                  <a:schemeClr val="bg1"/>
                </a:solidFill>
                <a:effectLst>
                  <a:glow rad="63500">
                    <a:schemeClr val="tx1"/>
                  </a:glow>
                </a:effectLst>
              </a:rPr>
              <a:t> que les constructeurs ont rejeté qui est devenue la principale, celle de </a:t>
            </a:r>
            <a:r>
              <a:rPr lang="fr-BE" sz="2400" b="1" dirty="0">
                <a:solidFill>
                  <a:schemeClr val="bg1"/>
                </a:solidFill>
                <a:effectLst>
                  <a:glow rad="63500">
                    <a:schemeClr val="tx1"/>
                  </a:glow>
                </a:effectLst>
              </a:rPr>
              <a:t>l’angle</a:t>
            </a:r>
            <a:r>
              <a:rPr lang="fr-BE" sz="2400" dirty="0">
                <a:solidFill>
                  <a:schemeClr val="bg1"/>
                </a:solidFill>
                <a:effectLst>
                  <a:glow rad="63500">
                    <a:schemeClr val="tx1"/>
                  </a:glow>
                </a:effectLst>
              </a:rPr>
              <a:t>, et : une </a:t>
            </a:r>
            <a:r>
              <a:rPr lang="fr-BE" sz="2400" b="1" dirty="0">
                <a:solidFill>
                  <a:schemeClr val="bg1"/>
                </a:solidFill>
                <a:effectLst>
                  <a:glow rad="63500">
                    <a:schemeClr val="tx1"/>
                  </a:glow>
                </a:effectLst>
              </a:rPr>
              <a:t>pierre</a:t>
            </a:r>
            <a:r>
              <a:rPr lang="fr-BE" sz="2400" dirty="0">
                <a:solidFill>
                  <a:schemeClr val="bg1"/>
                </a:solidFill>
                <a:effectLst>
                  <a:glow rad="63500">
                    <a:schemeClr val="tx1"/>
                  </a:glow>
                </a:effectLst>
              </a:rPr>
              <a:t> d’achoppement, un rocher qui cause la chute. Ils s’y achoppent en refusant d’obéir à la Parole ; c’est aussi à cela qu’ils ont été destinés.” </a:t>
            </a:r>
            <a:r>
              <a:rPr lang="nl-NL" sz="2400" dirty="0" smtClean="0">
                <a:solidFill>
                  <a:schemeClr val="bg1"/>
                </a:solidFill>
                <a:effectLst>
                  <a:glow rad="63500">
                    <a:schemeClr val="tx1"/>
                  </a:glow>
                </a:effectLst>
                <a:latin typeface="Century Gothic" charset="0"/>
                <a:ea typeface="Calibri" charset="0"/>
                <a:cs typeface="Times New Roman" charset="0"/>
              </a:rPr>
              <a:t>(</a:t>
            </a:r>
            <a:r>
              <a:rPr lang="nl-NL" sz="2400" dirty="0" smtClean="0">
                <a:solidFill>
                  <a:schemeClr val="bg1"/>
                </a:solidFill>
                <a:effectLst>
                  <a:glow rad="63500">
                    <a:schemeClr val="tx1"/>
                  </a:glow>
                </a:effectLst>
                <a:latin typeface="Century Gothic" charset="0"/>
                <a:ea typeface="Calibri" charset="0"/>
                <a:cs typeface="Times New Roman" charset="0"/>
              </a:rPr>
              <a:t>2:4-8)</a:t>
            </a:r>
            <a:endParaRPr lang="nl-NL" sz="2400" dirty="0">
              <a:solidFill>
                <a:schemeClr val="bg1"/>
              </a:solidFill>
              <a:effectLst>
                <a:glow rad="63500">
                  <a:schemeClr val="tx1"/>
                </a:glow>
              </a:effectLst>
              <a:latin typeface="Times New Roman" charset="0"/>
              <a:ea typeface="Calibri" charset="0"/>
            </a:endParaRPr>
          </a:p>
        </p:txBody>
      </p:sp>
    </p:spTree>
    <p:extLst>
      <p:ext uri="{BB962C8B-B14F-4D97-AF65-F5344CB8AC3E}">
        <p14:creationId xmlns:p14="http://schemas.microsoft.com/office/powerpoint/2010/main" val="11505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935352"/>
            <a:ext cx="8749555" cy="4131734"/>
          </a:xfrm>
          <a:prstGeom prst="rect">
            <a:avLst/>
          </a:prstGeom>
          <a:ln w="28575">
            <a:solidFill>
              <a:schemeClr val="bg1"/>
            </a:solidFill>
          </a:ln>
        </p:spPr>
      </p:pic>
      <p:sp>
        <p:nvSpPr>
          <p:cNvPr id="3" name="Tekstvak 2"/>
          <p:cNvSpPr txBox="1"/>
          <p:nvPr/>
        </p:nvSpPr>
        <p:spPr>
          <a:xfrm>
            <a:off x="990600" y="0"/>
            <a:ext cx="6695440" cy="830997"/>
          </a:xfrm>
          <a:prstGeom prst="rect">
            <a:avLst/>
          </a:prstGeom>
          <a:noFill/>
        </p:spPr>
        <p:txBody>
          <a:bodyPr wrap="square" rtlCol="0">
            <a:spAutoFit/>
          </a:bodyPr>
          <a:lstStyle/>
          <a:p>
            <a:pPr algn="ctr"/>
            <a:r>
              <a:rPr lang="nl-NL" sz="4800" dirty="0" err="1" smtClean="0">
                <a:solidFill>
                  <a:schemeClr val="bg1"/>
                </a:solidFill>
              </a:rPr>
              <a:t>Une</a:t>
            </a:r>
            <a:r>
              <a:rPr lang="nl-NL" sz="4800" dirty="0" smtClean="0">
                <a:solidFill>
                  <a:schemeClr val="bg1"/>
                </a:solidFill>
              </a:rPr>
              <a:t> </a:t>
            </a:r>
            <a:r>
              <a:rPr lang="nl-NL" sz="4800" dirty="0" err="1" smtClean="0">
                <a:solidFill>
                  <a:schemeClr val="bg1"/>
                </a:solidFill>
              </a:rPr>
              <a:t>pierre</a:t>
            </a:r>
            <a:r>
              <a:rPr lang="nl-NL" sz="4800" dirty="0" smtClean="0">
                <a:solidFill>
                  <a:schemeClr val="bg1"/>
                </a:solidFill>
              </a:rPr>
              <a:t> angulaire</a:t>
            </a:r>
            <a:endParaRPr lang="nl-NL" sz="4800" dirty="0">
              <a:solidFill>
                <a:schemeClr val="bg1"/>
              </a:solidFill>
            </a:endParaRPr>
          </a:p>
        </p:txBody>
      </p:sp>
      <p:sp>
        <p:nvSpPr>
          <p:cNvPr id="4" name="Tekstvak 3"/>
          <p:cNvSpPr txBox="1"/>
          <p:nvPr/>
        </p:nvSpPr>
        <p:spPr>
          <a:xfrm>
            <a:off x="152400" y="5087407"/>
            <a:ext cx="8524240" cy="1754326"/>
          </a:xfrm>
          <a:prstGeom prst="rect">
            <a:avLst/>
          </a:prstGeom>
          <a:noFill/>
        </p:spPr>
        <p:txBody>
          <a:bodyPr wrap="square" rtlCol="0">
            <a:spAutoFit/>
          </a:bodyPr>
          <a:lstStyle/>
          <a:p>
            <a:pPr algn="ctr"/>
            <a:r>
              <a:rPr lang="nl-NL" sz="3600" dirty="0" err="1" smtClean="0">
                <a:solidFill>
                  <a:schemeClr val="bg1"/>
                </a:solidFill>
              </a:rPr>
              <a:t>Une</a:t>
            </a:r>
            <a:r>
              <a:rPr lang="nl-NL" sz="3600" dirty="0" smtClean="0">
                <a:solidFill>
                  <a:schemeClr val="bg1"/>
                </a:solidFill>
              </a:rPr>
              <a:t> </a:t>
            </a:r>
            <a:r>
              <a:rPr lang="nl-NL" sz="3600" dirty="0" err="1" smtClean="0">
                <a:solidFill>
                  <a:schemeClr val="bg1"/>
                </a:solidFill>
              </a:rPr>
              <a:t>pierre</a:t>
            </a:r>
            <a:r>
              <a:rPr lang="nl-NL" sz="3600" dirty="0" smtClean="0">
                <a:solidFill>
                  <a:schemeClr val="bg1"/>
                </a:solidFill>
              </a:rPr>
              <a:t> angulaire</a:t>
            </a:r>
            <a:endParaRPr lang="nl-NL" sz="3600" dirty="0" smtClean="0">
              <a:solidFill>
                <a:schemeClr val="bg1"/>
              </a:solidFill>
            </a:endParaRPr>
          </a:p>
          <a:p>
            <a:pPr algn="ctr"/>
            <a:r>
              <a:rPr lang="nl-NL" sz="3600" dirty="0" err="1" smtClean="0">
                <a:solidFill>
                  <a:schemeClr val="bg1"/>
                </a:solidFill>
              </a:rPr>
              <a:t>précieuse</a:t>
            </a:r>
            <a:endParaRPr lang="nl-NL" sz="3600" dirty="0" smtClean="0">
              <a:solidFill>
                <a:schemeClr val="bg1"/>
              </a:solidFill>
            </a:endParaRPr>
          </a:p>
          <a:p>
            <a:pPr algn="ctr"/>
            <a:r>
              <a:rPr lang="nl-NL" sz="3600" dirty="0" err="1" smtClean="0">
                <a:solidFill>
                  <a:schemeClr val="bg1"/>
                </a:solidFill>
              </a:rPr>
              <a:t>fiable</a:t>
            </a:r>
            <a:endParaRPr lang="nl-NL" sz="3600" dirty="0">
              <a:solidFill>
                <a:schemeClr val="bg1"/>
              </a:solidFill>
            </a:endParaRPr>
          </a:p>
        </p:txBody>
      </p:sp>
    </p:spTree>
    <p:extLst>
      <p:ext uri="{BB962C8B-B14F-4D97-AF65-F5344CB8AC3E}">
        <p14:creationId xmlns:p14="http://schemas.microsoft.com/office/powerpoint/2010/main" val="92947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534161"/>
            <a:ext cx="8798560" cy="4985980"/>
          </a:xfrm>
          <a:prstGeom prst="rect">
            <a:avLst/>
          </a:prstGeom>
        </p:spPr>
        <p:txBody>
          <a:bodyPr wrap="square">
            <a:spAutoFit/>
          </a:bodyPr>
          <a:lstStyle/>
          <a:p>
            <a:pPr marL="514350" lvl="0" indent="-514350">
              <a:spcAft>
                <a:spcPts val="600"/>
              </a:spcAft>
              <a:buFont typeface="+mj-lt"/>
              <a:buAutoNum type="arabicPeriod"/>
            </a:pPr>
            <a:r>
              <a:rPr lang="fr-BE" sz="2800" dirty="0">
                <a:solidFill>
                  <a:schemeClr val="bg1"/>
                </a:solidFill>
              </a:rPr>
              <a:t>Jésus comme ‘</a:t>
            </a:r>
            <a:r>
              <a:rPr lang="fr-BE" sz="2800" b="1" dirty="0">
                <a:solidFill>
                  <a:schemeClr val="bg1"/>
                </a:solidFill>
              </a:rPr>
              <a:t>pierre angulaire’</a:t>
            </a:r>
            <a:r>
              <a:rPr lang="fr-BE" sz="2800" dirty="0">
                <a:solidFill>
                  <a:schemeClr val="bg1"/>
                </a:solidFill>
              </a:rPr>
              <a:t>… Qu’est-ce que cela signifie concrètement pour toi? Comment vis-tu cela? Sur quoi peut-on, doit-on construire?</a:t>
            </a:r>
            <a:endParaRPr lang="nl-NL" sz="2800" dirty="0">
              <a:solidFill>
                <a:schemeClr val="bg1"/>
              </a:solidFill>
            </a:endParaRPr>
          </a:p>
          <a:p>
            <a:pPr marL="514350" lvl="0" indent="-514350">
              <a:spcAft>
                <a:spcPts val="600"/>
              </a:spcAft>
              <a:buFont typeface="+mj-lt"/>
              <a:buAutoNum type="arabicPeriod"/>
            </a:pPr>
            <a:r>
              <a:rPr lang="fr-BE" sz="2800" dirty="0">
                <a:solidFill>
                  <a:schemeClr val="bg1"/>
                </a:solidFill>
              </a:rPr>
              <a:t>Quel lien y </a:t>
            </a:r>
            <a:r>
              <a:rPr lang="fr-BE" sz="2800" dirty="0" err="1">
                <a:solidFill>
                  <a:schemeClr val="bg1"/>
                </a:solidFill>
              </a:rPr>
              <a:t>a-t-il</a:t>
            </a:r>
            <a:r>
              <a:rPr lang="fr-BE" sz="2800" dirty="0">
                <a:solidFill>
                  <a:schemeClr val="bg1"/>
                </a:solidFill>
              </a:rPr>
              <a:t> entre </a:t>
            </a:r>
            <a:r>
              <a:rPr lang="fr-BE" sz="2800" b="1" dirty="0">
                <a:solidFill>
                  <a:schemeClr val="bg1"/>
                </a:solidFill>
              </a:rPr>
              <a:t>Jésus</a:t>
            </a:r>
            <a:r>
              <a:rPr lang="fr-BE" sz="2800" dirty="0">
                <a:solidFill>
                  <a:schemeClr val="bg1"/>
                </a:solidFill>
              </a:rPr>
              <a:t> comme pierre angulaire et la ‘vie’ la ‘fiabilité’, ‘l’équité et la justice’, la ‘valeur’ (‘précieux’)?</a:t>
            </a:r>
            <a:endParaRPr lang="nl-NL" sz="2800" dirty="0">
              <a:solidFill>
                <a:schemeClr val="bg1"/>
              </a:solidFill>
            </a:endParaRPr>
          </a:p>
          <a:p>
            <a:pPr marL="514350" lvl="0" indent="-514350">
              <a:spcAft>
                <a:spcPts val="600"/>
              </a:spcAft>
              <a:buFont typeface="+mj-lt"/>
              <a:buAutoNum type="arabicPeriod"/>
            </a:pPr>
            <a:r>
              <a:rPr lang="fr-BE" sz="2800" dirty="0">
                <a:solidFill>
                  <a:schemeClr val="bg1"/>
                </a:solidFill>
              </a:rPr>
              <a:t>Avec Jésus comme pierre angulaire, ‘tout va bien’ (</a:t>
            </a:r>
            <a:r>
              <a:rPr lang="fr-BE" sz="2800" b="1" dirty="0">
                <a:solidFill>
                  <a:schemeClr val="bg1"/>
                </a:solidFill>
              </a:rPr>
              <a:t>on n’est pas honteux, trompé, déçu</a:t>
            </a:r>
            <a:r>
              <a:rPr lang="fr-BE" sz="2800" dirty="0">
                <a:solidFill>
                  <a:schemeClr val="bg1"/>
                </a:solidFill>
              </a:rPr>
              <a:t>), sinon on trébuche et on chute. Selon toi, qu’est-ce que cela signifie concrètement? Comment vis-tu cela (ou: que vis-tu précisément)?</a:t>
            </a:r>
            <a:endParaRPr lang="nl-NL" sz="2800" dirty="0">
              <a:solidFill>
                <a:schemeClr val="bg1"/>
              </a:solidFill>
            </a:endParaRPr>
          </a:p>
        </p:txBody>
      </p:sp>
      <p:pic>
        <p:nvPicPr>
          <p:cNvPr id="3"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360" y="-1"/>
            <a:ext cx="2237651" cy="1445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99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870960" y="193744"/>
            <a:ext cx="5273040" cy="2062103"/>
          </a:xfrm>
          <a:prstGeom prst="rect">
            <a:avLst/>
          </a:prstGeom>
        </p:spPr>
        <p:txBody>
          <a:bodyPr wrap="square">
            <a:spAutoFit/>
          </a:bodyPr>
          <a:lstStyle/>
          <a:p>
            <a:pPr algn="ctr">
              <a:spcAft>
                <a:spcPts val="0"/>
              </a:spcAft>
            </a:pPr>
            <a:r>
              <a:rPr lang="nl-NL" sz="3200" b="1" dirty="0" smtClean="0">
                <a:solidFill>
                  <a:schemeClr val="bg1"/>
                </a:solidFill>
                <a:effectLst/>
                <a:latin typeface="Century Gothic" charset="0"/>
                <a:ea typeface="Calibri" charset="0"/>
                <a:cs typeface="Times New Roman" charset="0"/>
              </a:rPr>
              <a:t>“</a:t>
            </a:r>
            <a:r>
              <a:rPr lang="fr-BE" sz="3200" dirty="0" smtClean="0">
                <a:solidFill>
                  <a:schemeClr val="bg1"/>
                </a:solidFill>
              </a:rPr>
              <a:t>Vous-mêmes</a:t>
            </a:r>
            <a:r>
              <a:rPr lang="fr-BE" sz="3200" dirty="0">
                <a:solidFill>
                  <a:schemeClr val="bg1"/>
                </a:solidFill>
              </a:rPr>
              <a:t>, comme des pierres vivantes, construisez-vous pour former </a:t>
            </a:r>
            <a:r>
              <a:rPr lang="fr-BE" sz="3200" dirty="0" smtClean="0">
                <a:solidFill>
                  <a:schemeClr val="bg1"/>
                </a:solidFill>
              </a:rPr>
              <a:t>une </a:t>
            </a:r>
            <a:r>
              <a:rPr lang="fr-BE" sz="3200" dirty="0">
                <a:solidFill>
                  <a:schemeClr val="bg1"/>
                </a:solidFill>
              </a:rPr>
              <a:t>maison </a:t>
            </a:r>
            <a:r>
              <a:rPr lang="fr-BE" sz="3200" dirty="0" smtClean="0">
                <a:solidFill>
                  <a:schemeClr val="bg1"/>
                </a:solidFill>
              </a:rPr>
              <a:t>spirituelle</a:t>
            </a:r>
            <a:r>
              <a:rPr lang="nl-NL" sz="3200" b="1" dirty="0" smtClean="0">
                <a:solidFill>
                  <a:schemeClr val="bg1"/>
                </a:solidFill>
                <a:effectLst/>
                <a:latin typeface="Century Gothic" charset="0"/>
                <a:ea typeface="Calibri" charset="0"/>
                <a:cs typeface="Times New Roman" charset="0"/>
              </a:rPr>
              <a:t>”  </a:t>
            </a:r>
            <a:r>
              <a:rPr lang="nl-NL" sz="3200" b="1" dirty="0" smtClean="0">
                <a:solidFill>
                  <a:schemeClr val="bg1"/>
                </a:solidFill>
                <a:effectLst/>
                <a:latin typeface="Century Gothic" charset="0"/>
                <a:ea typeface="Calibri" charset="0"/>
                <a:cs typeface="Times New Roman" charset="0"/>
              </a:rPr>
              <a:t>-  </a:t>
            </a:r>
            <a:r>
              <a:rPr lang="nl-NL" sz="3200" dirty="0" smtClean="0">
                <a:solidFill>
                  <a:schemeClr val="bg1"/>
                </a:solidFill>
                <a:effectLst/>
                <a:latin typeface="Century Gothic" charset="0"/>
                <a:ea typeface="Calibri" charset="0"/>
                <a:cs typeface="Times New Roman" charset="0"/>
              </a:rPr>
              <a:t>v. 5</a:t>
            </a:r>
            <a:endParaRPr lang="nl-NL" sz="3200" dirty="0">
              <a:solidFill>
                <a:schemeClr val="bg1"/>
              </a:solidFill>
              <a:effectLst/>
              <a:latin typeface="Times New Roman" charset="0"/>
              <a:ea typeface="Calibri" charset="0"/>
            </a:endParaRPr>
          </a:p>
        </p:txBody>
      </p:sp>
      <p:pic>
        <p:nvPicPr>
          <p:cNvPr id="3" name="Afbeelding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680" y="286464"/>
            <a:ext cx="3738880" cy="3738880"/>
          </a:xfrm>
          <a:prstGeom prst="rect">
            <a:avLst/>
          </a:prstGeom>
          <a:ln w="28575">
            <a:solidFill>
              <a:schemeClr val="bg1"/>
            </a:solidFill>
          </a:ln>
        </p:spPr>
      </p:pic>
      <p:pic>
        <p:nvPicPr>
          <p:cNvPr id="4" name="Afbeelding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5600" y="3027680"/>
            <a:ext cx="3272640" cy="3647440"/>
          </a:xfrm>
          <a:prstGeom prst="rect">
            <a:avLst/>
          </a:prstGeom>
          <a:ln w="28575">
            <a:solidFill>
              <a:schemeClr val="bg1"/>
            </a:solidFill>
          </a:ln>
        </p:spPr>
      </p:pic>
      <p:sp>
        <p:nvSpPr>
          <p:cNvPr id="5" name="Rechthoek 4"/>
          <p:cNvSpPr/>
          <p:nvPr/>
        </p:nvSpPr>
        <p:spPr>
          <a:xfrm>
            <a:off x="0" y="4025344"/>
            <a:ext cx="5505600" cy="2062103"/>
          </a:xfrm>
          <a:prstGeom prst="rect">
            <a:avLst/>
          </a:prstGeom>
        </p:spPr>
        <p:txBody>
          <a:bodyPr wrap="square">
            <a:spAutoFit/>
          </a:bodyPr>
          <a:lstStyle/>
          <a:p>
            <a:pPr algn="ctr">
              <a:spcAft>
                <a:spcPts val="0"/>
              </a:spcAft>
            </a:pPr>
            <a:r>
              <a:rPr lang="fr-BE" sz="3200" dirty="0">
                <a:solidFill>
                  <a:schemeClr val="bg1"/>
                </a:solidFill>
              </a:rPr>
              <a:t>“Formez un saint sacerdoce, afin d’offrir des sacrifices spirituels, agréés de Dieu, par Jésus-Christ</a:t>
            </a:r>
            <a:r>
              <a:rPr lang="nl-NL" sz="3200" dirty="0">
                <a:solidFill>
                  <a:schemeClr val="bg1"/>
                </a:solidFill>
              </a:rPr>
              <a:t> </a:t>
            </a:r>
            <a:r>
              <a:rPr lang="mr-IN" sz="3200" dirty="0" smtClean="0">
                <a:solidFill>
                  <a:schemeClr val="bg1"/>
                </a:solidFill>
              </a:rPr>
              <a:t>–</a:t>
            </a:r>
            <a:r>
              <a:rPr lang="nl-NL" sz="3200" dirty="0" smtClean="0">
                <a:solidFill>
                  <a:schemeClr val="bg1"/>
                </a:solidFill>
              </a:rPr>
              <a:t> </a:t>
            </a:r>
            <a:r>
              <a:rPr lang="nl-NL" sz="3000" dirty="0" smtClean="0">
                <a:solidFill>
                  <a:schemeClr val="bg1"/>
                </a:solidFill>
                <a:effectLst/>
                <a:latin typeface="Century Gothic" charset="0"/>
                <a:ea typeface="Calibri" charset="0"/>
                <a:cs typeface="Times New Roman" charset="0"/>
              </a:rPr>
              <a:t>v. </a:t>
            </a:r>
            <a:r>
              <a:rPr lang="nl-NL" sz="3000" dirty="0" smtClean="0">
                <a:solidFill>
                  <a:schemeClr val="bg1"/>
                </a:solidFill>
                <a:effectLst/>
                <a:latin typeface="Century Gothic" charset="0"/>
                <a:ea typeface="Calibri" charset="0"/>
                <a:cs typeface="Times New Roman" charset="0"/>
              </a:rPr>
              <a:t>5 </a:t>
            </a:r>
            <a:endParaRPr lang="nl-NL" sz="3000" dirty="0">
              <a:solidFill>
                <a:schemeClr val="bg1"/>
              </a:solidFill>
              <a:effectLst/>
              <a:latin typeface="Times New Roman" charset="0"/>
              <a:ea typeface="Calibri" charset="0"/>
            </a:endParaRPr>
          </a:p>
        </p:txBody>
      </p:sp>
    </p:spTree>
    <p:extLst>
      <p:ext uri="{BB962C8B-B14F-4D97-AF65-F5344CB8AC3E}">
        <p14:creationId xmlns:p14="http://schemas.microsoft.com/office/powerpoint/2010/main" val="92936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62560" y="1320800"/>
            <a:ext cx="8382000" cy="5201424"/>
          </a:xfrm>
          <a:prstGeom prst="rect">
            <a:avLst/>
          </a:prstGeom>
        </p:spPr>
        <p:txBody>
          <a:bodyPr wrap="square">
            <a:spAutoFit/>
          </a:bodyPr>
          <a:lstStyle/>
          <a:p>
            <a:pPr marL="457200" lvl="0" indent="-457200">
              <a:spcAft>
                <a:spcPts val="1200"/>
              </a:spcAft>
              <a:buFont typeface="+mj-lt"/>
              <a:buAutoNum type="arabicPeriod"/>
            </a:pPr>
            <a:r>
              <a:rPr lang="fr-BE" sz="2600">
                <a:solidFill>
                  <a:schemeClr val="bg1"/>
                </a:solidFill>
              </a:rPr>
              <a:t>Selon toi, ce </a:t>
            </a:r>
            <a:r>
              <a:rPr lang="fr-BE" sz="2600" b="1">
                <a:solidFill>
                  <a:schemeClr val="bg1"/>
                </a:solidFill>
              </a:rPr>
              <a:t>temple spirituel</a:t>
            </a:r>
            <a:r>
              <a:rPr lang="fr-BE" sz="2600">
                <a:solidFill>
                  <a:schemeClr val="bg1"/>
                </a:solidFill>
              </a:rPr>
              <a:t>, qu’est-ce que c’est? </a:t>
            </a:r>
            <a:r>
              <a:rPr lang="fr-BE" sz="2600" dirty="0">
                <a:solidFill>
                  <a:schemeClr val="bg1"/>
                </a:solidFill>
              </a:rPr>
              <a:t>Y </a:t>
            </a:r>
            <a:r>
              <a:rPr lang="fr-BE" sz="2600" dirty="0" err="1">
                <a:solidFill>
                  <a:schemeClr val="bg1"/>
                </a:solidFill>
              </a:rPr>
              <a:t>a-t-il</a:t>
            </a:r>
            <a:r>
              <a:rPr lang="fr-BE" sz="2600" dirty="0">
                <a:solidFill>
                  <a:schemeClr val="bg1"/>
                </a:solidFill>
              </a:rPr>
              <a:t> plusieurs applications possibles ? Comment pouvons-nous y contribuer ? As-tu des exemples concrets ?</a:t>
            </a:r>
            <a:endParaRPr lang="nl-NL" sz="2600" dirty="0">
              <a:solidFill>
                <a:schemeClr val="bg1"/>
              </a:solidFill>
            </a:endParaRPr>
          </a:p>
          <a:p>
            <a:pPr marL="457200" lvl="0" indent="-457200">
              <a:spcAft>
                <a:spcPts val="1200"/>
              </a:spcAft>
              <a:buFont typeface="+mj-lt"/>
              <a:buAutoNum type="arabicPeriod"/>
            </a:pPr>
            <a:r>
              <a:rPr lang="fr-BE" sz="2600" dirty="0">
                <a:solidFill>
                  <a:schemeClr val="bg1"/>
                </a:solidFill>
              </a:rPr>
              <a:t>L’auteur parle de ‘</a:t>
            </a:r>
            <a:r>
              <a:rPr lang="fr-BE" sz="2600" b="1" dirty="0">
                <a:solidFill>
                  <a:schemeClr val="bg1"/>
                </a:solidFill>
              </a:rPr>
              <a:t>sacrifices spirituels’</a:t>
            </a:r>
            <a:r>
              <a:rPr lang="fr-BE" sz="2600" dirty="0">
                <a:solidFill>
                  <a:schemeClr val="bg1"/>
                </a:solidFill>
              </a:rPr>
              <a:t>, en opposition aux divers sacrifices d’animaux. Que sont ces sacrifices spirituels que Dieu agrée? N’oublie pas de tenir compte de tout ce que nous avons lu jusqu’à présent dans cette lettre (1 Pierre)…</a:t>
            </a:r>
            <a:endParaRPr lang="nl-NL" sz="2600" dirty="0">
              <a:solidFill>
                <a:schemeClr val="bg1"/>
              </a:solidFill>
            </a:endParaRPr>
          </a:p>
          <a:p>
            <a:pPr marL="457200" lvl="0" indent="-457200">
              <a:spcAft>
                <a:spcPts val="1200"/>
              </a:spcAft>
              <a:buFont typeface="+mj-lt"/>
              <a:buAutoNum type="arabicPeriod"/>
            </a:pPr>
            <a:r>
              <a:rPr lang="fr-BE" sz="2600" dirty="0">
                <a:solidFill>
                  <a:schemeClr val="bg1"/>
                </a:solidFill>
              </a:rPr>
              <a:t>Le mot hébreu traduit par ‘offrir des sacrifices’ signifie ‘</a:t>
            </a:r>
            <a:r>
              <a:rPr lang="fr-BE" sz="2600" b="1" dirty="0">
                <a:solidFill>
                  <a:schemeClr val="bg1"/>
                </a:solidFill>
              </a:rPr>
              <a:t>s’approcher’</a:t>
            </a:r>
            <a:r>
              <a:rPr lang="fr-BE" sz="2600" dirty="0">
                <a:solidFill>
                  <a:schemeClr val="bg1"/>
                </a:solidFill>
              </a:rPr>
              <a:t>. Les prêtres aidaient le peuple à s’approcher de Dieu et les uns des autres. Comment cela pourrait-il s’appliquer à nous ?</a:t>
            </a:r>
            <a:endParaRPr lang="nl-NL" sz="2600" dirty="0">
              <a:solidFill>
                <a:schemeClr val="bg1"/>
              </a:solidFill>
            </a:endParaRPr>
          </a:p>
        </p:txBody>
      </p:sp>
      <p:pic>
        <p:nvPicPr>
          <p:cNvPr id="5" name="Imag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1360" y="-1"/>
            <a:ext cx="2237651" cy="1445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999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1231900"/>
            <a:ext cx="7620000" cy="5626100"/>
          </a:xfrm>
          <a:prstGeom prst="rect">
            <a:avLst/>
          </a:prstGeom>
        </p:spPr>
      </p:pic>
      <p:sp>
        <p:nvSpPr>
          <p:cNvPr id="2" name="Rechthoek 1"/>
          <p:cNvSpPr/>
          <p:nvPr/>
        </p:nvSpPr>
        <p:spPr>
          <a:xfrm>
            <a:off x="264160" y="254000"/>
            <a:ext cx="8605520" cy="5016758"/>
          </a:xfrm>
          <a:prstGeom prst="rect">
            <a:avLst/>
          </a:prstGeom>
        </p:spPr>
        <p:txBody>
          <a:bodyPr wrap="square">
            <a:spAutoFit/>
          </a:bodyPr>
          <a:lstStyle/>
          <a:p>
            <a:pPr>
              <a:spcAft>
                <a:spcPts val="0"/>
              </a:spcAft>
            </a:pPr>
            <a:r>
              <a:rPr lang="fr-BE" sz="3200" dirty="0">
                <a:solidFill>
                  <a:schemeClr val="bg1"/>
                </a:solidFill>
              </a:rPr>
              <a:t>“Mais vous êtes une lignée choisie, un royaume de prêtres, une nation sainte, un peuple que Dieu s’est acquis, pour que vous annonciez les hauts faits de celui </a:t>
            </a:r>
            <a:endParaRPr lang="fr-BE" sz="3200" dirty="0" smtClean="0">
              <a:solidFill>
                <a:schemeClr val="bg1"/>
              </a:solidFill>
            </a:endParaRPr>
          </a:p>
          <a:p>
            <a:pPr>
              <a:spcAft>
                <a:spcPts val="0"/>
              </a:spcAft>
            </a:pPr>
            <a:r>
              <a:rPr lang="fr-BE" sz="3200" dirty="0" smtClean="0">
                <a:solidFill>
                  <a:schemeClr val="bg1"/>
                </a:solidFill>
              </a:rPr>
              <a:t>qui </a:t>
            </a:r>
            <a:r>
              <a:rPr lang="fr-BE" sz="3200" dirty="0">
                <a:solidFill>
                  <a:schemeClr val="bg1"/>
                </a:solidFill>
              </a:rPr>
              <a:t>vous a </a:t>
            </a:r>
            <a:endParaRPr lang="fr-BE" sz="3200" dirty="0" smtClean="0">
              <a:solidFill>
                <a:schemeClr val="bg1"/>
              </a:solidFill>
            </a:endParaRPr>
          </a:p>
          <a:p>
            <a:pPr>
              <a:spcAft>
                <a:spcPts val="0"/>
              </a:spcAft>
            </a:pPr>
            <a:r>
              <a:rPr lang="fr-BE" sz="3200" dirty="0" smtClean="0">
                <a:solidFill>
                  <a:schemeClr val="bg1"/>
                </a:solidFill>
              </a:rPr>
              <a:t>appelés </a:t>
            </a:r>
            <a:r>
              <a:rPr lang="fr-BE" sz="3200" dirty="0">
                <a:solidFill>
                  <a:schemeClr val="bg1"/>
                </a:solidFill>
              </a:rPr>
              <a:t>des </a:t>
            </a:r>
            <a:endParaRPr lang="fr-BE" sz="3200" dirty="0" smtClean="0">
              <a:solidFill>
                <a:schemeClr val="bg1"/>
              </a:solidFill>
            </a:endParaRPr>
          </a:p>
          <a:p>
            <a:pPr>
              <a:spcAft>
                <a:spcPts val="0"/>
              </a:spcAft>
            </a:pPr>
            <a:r>
              <a:rPr lang="fr-BE" sz="3200" dirty="0" smtClean="0">
                <a:solidFill>
                  <a:schemeClr val="bg1"/>
                </a:solidFill>
              </a:rPr>
              <a:t>ténèbres </a:t>
            </a:r>
            <a:r>
              <a:rPr lang="fr-BE" sz="3200" dirty="0">
                <a:solidFill>
                  <a:schemeClr val="bg1"/>
                </a:solidFill>
              </a:rPr>
              <a:t>à son </a:t>
            </a:r>
            <a:endParaRPr lang="fr-BE" sz="3200" dirty="0" smtClean="0">
              <a:solidFill>
                <a:schemeClr val="bg1"/>
              </a:solidFill>
            </a:endParaRPr>
          </a:p>
          <a:p>
            <a:pPr>
              <a:spcAft>
                <a:spcPts val="0"/>
              </a:spcAft>
            </a:pPr>
            <a:r>
              <a:rPr lang="fr-BE" sz="3200" dirty="0" smtClean="0">
                <a:solidFill>
                  <a:schemeClr val="bg1"/>
                </a:solidFill>
              </a:rPr>
              <a:t>étonnante </a:t>
            </a:r>
          </a:p>
          <a:p>
            <a:pPr>
              <a:spcAft>
                <a:spcPts val="0"/>
              </a:spcAft>
            </a:pPr>
            <a:r>
              <a:rPr lang="fr-BE" sz="3200" dirty="0" smtClean="0">
                <a:solidFill>
                  <a:schemeClr val="bg1"/>
                </a:solidFill>
              </a:rPr>
              <a:t>lumière</a:t>
            </a:r>
            <a:r>
              <a:rPr lang="fr-BE" sz="3200" dirty="0">
                <a:solidFill>
                  <a:schemeClr val="bg1"/>
                </a:solidFill>
              </a:rPr>
              <a:t>.” </a:t>
            </a:r>
            <a:endParaRPr lang="fr-BE" sz="3200" dirty="0" smtClean="0">
              <a:solidFill>
                <a:schemeClr val="bg1"/>
              </a:solidFill>
            </a:endParaRPr>
          </a:p>
          <a:p>
            <a:pPr>
              <a:spcAft>
                <a:spcPts val="0"/>
              </a:spcAft>
            </a:pPr>
            <a:r>
              <a:rPr lang="nl-NL" sz="3200" dirty="0" smtClean="0">
                <a:solidFill>
                  <a:schemeClr val="bg1"/>
                </a:solidFill>
                <a:effectLst/>
                <a:latin typeface="Century Gothic" charset="0"/>
                <a:ea typeface="Calibri" charset="0"/>
                <a:cs typeface="Times New Roman" charset="0"/>
              </a:rPr>
              <a:t>2:9</a:t>
            </a:r>
            <a:endParaRPr lang="nl-NL" sz="3200" dirty="0">
              <a:solidFill>
                <a:schemeClr val="bg1"/>
              </a:solidFill>
              <a:effectLst/>
              <a:latin typeface="Times New Roman" charset="0"/>
              <a:ea typeface="Calibri" charset="0"/>
            </a:endParaRPr>
          </a:p>
        </p:txBody>
      </p:sp>
    </p:spTree>
    <p:extLst>
      <p:ext uri="{BB962C8B-B14F-4D97-AF65-F5344CB8AC3E}">
        <p14:creationId xmlns:p14="http://schemas.microsoft.com/office/powerpoint/2010/main" val="442172148"/>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TotalTime>
  <Words>828</Words>
  <Application>Microsoft Macintosh PowerPoint</Application>
  <PresentationFormat>Diavoorstelling (4:3)</PresentationFormat>
  <Paragraphs>58</Paragraphs>
  <Slides>17</Slides>
  <Notes>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17</vt:i4>
      </vt:variant>
    </vt:vector>
  </HeadingPairs>
  <TitlesOfParts>
    <vt:vector size="27" baseType="lpstr">
      <vt:lpstr>Calibri</vt:lpstr>
      <vt:lpstr>Calibri Light</vt:lpstr>
      <vt:lpstr>Century Gothic</vt:lpstr>
      <vt:lpstr>Chalkboard</vt:lpstr>
      <vt:lpstr>Gill Sans</vt:lpstr>
      <vt:lpstr>Helvetica</vt:lpstr>
      <vt:lpstr>Mangal</vt:lpstr>
      <vt:lpstr>Times New Roman</vt:lpstr>
      <vt:lpstr>Arial</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Johan Delameillieure</dc:creator>
  <cp:lastModifiedBy>Johan Delameillieure</cp:lastModifiedBy>
  <cp:revision>21</cp:revision>
  <dcterms:created xsi:type="dcterms:W3CDTF">2017-04-05T17:12:13Z</dcterms:created>
  <dcterms:modified xsi:type="dcterms:W3CDTF">2017-04-10T18:19:10Z</dcterms:modified>
</cp:coreProperties>
</file>