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98"/>
  </p:normalViewPr>
  <p:slideViewPr>
    <p:cSldViewPr snapToGrid="0" snapToObjects="1">
      <p:cViewPr>
        <p:scale>
          <a:sx n="80" d="100"/>
          <a:sy n="80" d="100"/>
        </p:scale>
        <p:origin x="1488" y="1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3B128-C1B5-A948-AC17-8A5770F58D24}" type="datetimeFigureOut">
              <a:rPr lang="nl-NL" smtClean="0"/>
              <a:t>13-04-17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45BB0-D7CB-DF42-863C-18198313CCB1}" type="slidenum">
              <a:rPr lang="nl-NL" smtClean="0"/>
              <a:t>‹nr.›</a:t>
            </a:fld>
            <a:endParaRPr lang="nl-NL"/>
          </a:p>
        </p:txBody>
      </p:sp>
    </p:spTree>
    <p:extLst>
      <p:ext uri="{BB962C8B-B14F-4D97-AF65-F5344CB8AC3E}">
        <p14:creationId xmlns:p14="http://schemas.microsoft.com/office/powerpoint/2010/main" val="110186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t>13-04-17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t>13-04-17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t>13-04-17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t>13-04-17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051BDA6F-53ED-AC40-A220-46E1444FAE01}" type="datetimeFigureOut">
              <a:rPr lang="nl-NL" smtClean="0"/>
              <a:t>13-04-17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1BDA6F-53ED-AC40-A220-46E1444FAE01}" type="datetimeFigureOut">
              <a:rPr lang="nl-NL" smtClean="0"/>
              <a:t>13-04-17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51BDA6F-53ED-AC40-A220-46E1444FAE01}" type="datetimeFigureOut">
              <a:rPr lang="nl-NL" smtClean="0"/>
              <a:t>13-04-17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051BDA6F-53ED-AC40-A220-46E1444FAE01}" type="datetimeFigureOut">
              <a:rPr lang="nl-NL" smtClean="0"/>
              <a:t>13-04-17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BDA6F-53ED-AC40-A220-46E1444FAE01}" type="datetimeFigureOut">
              <a:rPr lang="nl-NL" smtClean="0"/>
              <a:t>13-04-17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51BDA6F-53ED-AC40-A220-46E1444FAE01}" type="datetimeFigureOut">
              <a:rPr lang="nl-NL" smtClean="0"/>
              <a:t>13-04-17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51BDA6F-53ED-AC40-A220-46E1444FAE01}" type="datetimeFigureOut">
              <a:rPr lang="nl-NL" smtClean="0"/>
              <a:t>13-04-17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DA6F-53ED-AC40-A220-46E1444FAE01}" type="datetimeFigureOut">
              <a:rPr lang="nl-NL" smtClean="0"/>
              <a:t>13-04-17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D7A62-C423-AE44-87C9-E1246F4A66D3}" type="slidenum">
              <a:rPr lang="nl-NL" smtClean="0"/>
              <a:t>‹nr.›</a:t>
            </a:fld>
            <a:endParaRPr lang="nl-NL"/>
          </a:p>
        </p:txBody>
      </p:sp>
    </p:spTree>
    <p:extLst>
      <p:ext uri="{BB962C8B-B14F-4D97-AF65-F5344CB8AC3E}">
        <p14:creationId xmlns:p14="http://schemas.microsoft.com/office/powerpoint/2010/main" val="1974795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16560" y="196735"/>
            <a:ext cx="8463280" cy="769441"/>
          </a:xfrm>
          <a:prstGeom prst="rect">
            <a:avLst/>
          </a:prstGeom>
        </p:spPr>
        <p:txBody>
          <a:bodyPr wrap="square">
            <a:spAutoFit/>
          </a:bodyPr>
          <a:lstStyle/>
          <a:p>
            <a:r>
              <a:rPr lang="nl-NL" sz="4400" dirty="0" smtClean="0">
                <a:solidFill>
                  <a:schemeClr val="bg1"/>
                </a:solidFill>
                <a:latin typeface="Century Gothic" charset="0"/>
                <a:ea typeface="Calibri" charset="0"/>
                <a:cs typeface="Times New Roman" charset="0"/>
              </a:rPr>
              <a:t>4. </a:t>
            </a:r>
            <a:r>
              <a:rPr lang="nl-NL" sz="4400" dirty="0" smtClean="0">
                <a:solidFill>
                  <a:schemeClr val="bg1"/>
                </a:solidFill>
                <a:latin typeface="Century Gothic" charset="0"/>
                <a:ea typeface="Calibri" charset="0"/>
                <a:cs typeface="Times New Roman" charset="0"/>
              </a:rPr>
              <a:t>Relations </a:t>
            </a:r>
            <a:r>
              <a:rPr lang="nl-NL" sz="4400" dirty="0" err="1" smtClean="0">
                <a:solidFill>
                  <a:schemeClr val="bg1"/>
                </a:solidFill>
                <a:latin typeface="Century Gothic" charset="0"/>
                <a:ea typeface="Calibri" charset="0"/>
                <a:cs typeface="Times New Roman" charset="0"/>
              </a:rPr>
              <a:t>sociales</a:t>
            </a:r>
            <a:endParaRPr lang="nl-NL" sz="4400" dirty="0" smtClean="0">
              <a:solidFill>
                <a:schemeClr val="bg1"/>
              </a:solidFill>
              <a:latin typeface="Century Gothic" charset="0"/>
              <a:ea typeface="Calibri" charset="0"/>
              <a:cs typeface="Times New Roman" charset="0"/>
            </a:endParaRPr>
          </a:p>
        </p:txBody>
      </p:sp>
      <p:pic>
        <p:nvPicPr>
          <p:cNvPr id="2" name="Afbeelding 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2492" b="97300" l="11073" r="99654">
                        <a14:backgroundMark x1="30934" y1="38525" x2="37439" y2="38733"/>
                        <a14:backgroundMark x1="51972" y1="38214" x2="58616" y2="38733"/>
                        <a14:backgroundMark x1="70865" y1="37695" x2="79792" y2="39460"/>
                        <a14:backgroundMark x1="73080" y1="42679" x2="73080" y2="42679"/>
                      </a14:backgroundRemoval>
                    </a14:imgEffect>
                  </a14:imgLayer>
                </a14:imgProps>
              </a:ext>
              <a:ext uri="{28A0092B-C50C-407E-A947-70E740481C1C}">
                <a14:useLocalDpi xmlns:a14="http://schemas.microsoft.com/office/drawing/2010/main"/>
              </a:ext>
            </a:extLst>
          </a:blip>
          <a:srcRect/>
          <a:stretch/>
        </p:blipFill>
        <p:spPr>
          <a:xfrm>
            <a:off x="-430305" y="806822"/>
            <a:ext cx="9084164" cy="6051178"/>
          </a:xfrm>
          <a:prstGeom prst="rect">
            <a:avLst/>
          </a:prstGeom>
        </p:spPr>
      </p:pic>
      <p:sp>
        <p:nvSpPr>
          <p:cNvPr id="3" name="Rechthoek 2"/>
          <p:cNvSpPr/>
          <p:nvPr/>
        </p:nvSpPr>
        <p:spPr>
          <a:xfrm>
            <a:off x="2943599" y="5906852"/>
            <a:ext cx="5936241" cy="707886"/>
          </a:xfrm>
          <a:prstGeom prst="rect">
            <a:avLst/>
          </a:prstGeom>
        </p:spPr>
        <p:txBody>
          <a:bodyPr wrap="none">
            <a:spAutoFit/>
          </a:bodyPr>
          <a:lstStyle/>
          <a:p>
            <a:pPr algn="r"/>
            <a:r>
              <a:rPr lang="nl-NL" sz="4000" dirty="0">
                <a:solidFill>
                  <a:schemeClr val="bg1"/>
                </a:solidFill>
                <a:latin typeface="Century Gothic" charset="0"/>
                <a:ea typeface="Calibri" charset="0"/>
                <a:cs typeface="Times New Roman" charset="0"/>
              </a:rPr>
              <a:t>1 </a:t>
            </a:r>
            <a:r>
              <a:rPr lang="nl-NL" sz="4000" dirty="0" smtClean="0">
                <a:solidFill>
                  <a:schemeClr val="bg1"/>
                </a:solidFill>
                <a:latin typeface="Century Gothic" charset="0"/>
                <a:ea typeface="Calibri" charset="0"/>
                <a:cs typeface="Times New Roman" charset="0"/>
              </a:rPr>
              <a:t>Pierre </a:t>
            </a:r>
            <a:r>
              <a:rPr lang="nl-NL" sz="4000" dirty="0">
                <a:solidFill>
                  <a:schemeClr val="bg1"/>
                </a:solidFill>
                <a:latin typeface="Century Gothic" charset="0"/>
                <a:ea typeface="Calibri" charset="0"/>
                <a:cs typeface="Times New Roman" charset="0"/>
              </a:rPr>
              <a:t>2:11-23 </a:t>
            </a:r>
            <a:r>
              <a:rPr lang="nl-NL" sz="4000" dirty="0" smtClean="0">
                <a:solidFill>
                  <a:schemeClr val="bg1"/>
                </a:solidFill>
                <a:latin typeface="Century Gothic" charset="0"/>
                <a:ea typeface="Calibri" charset="0"/>
                <a:cs typeface="Times New Roman" charset="0"/>
              </a:rPr>
              <a:t>et </a:t>
            </a:r>
            <a:r>
              <a:rPr lang="nl-NL" sz="4000" dirty="0">
                <a:solidFill>
                  <a:schemeClr val="bg1"/>
                </a:solidFill>
                <a:latin typeface="Century Gothic" charset="0"/>
                <a:ea typeface="Calibri" charset="0"/>
                <a:cs typeface="Times New Roman" charset="0"/>
              </a:rPr>
              <a:t>3:1-7</a:t>
            </a:r>
            <a:r>
              <a:rPr lang="nl-NL" sz="4000" dirty="0">
                <a:solidFill>
                  <a:schemeClr val="bg1"/>
                </a:solidFill>
              </a:rPr>
              <a:t> </a:t>
            </a:r>
          </a:p>
        </p:txBody>
      </p:sp>
    </p:spTree>
    <p:extLst>
      <p:ext uri="{BB962C8B-B14F-4D97-AF65-F5344CB8AC3E}">
        <p14:creationId xmlns:p14="http://schemas.microsoft.com/office/powerpoint/2010/main" val="79451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1" y="0"/>
            <a:ext cx="9121298" cy="6084000"/>
          </a:xfrm>
          <a:prstGeom prst="rect">
            <a:avLst/>
          </a:prstGeom>
        </p:spPr>
      </p:pic>
      <p:sp>
        <p:nvSpPr>
          <p:cNvPr id="2" name="Rechthoek 1"/>
          <p:cNvSpPr/>
          <p:nvPr/>
        </p:nvSpPr>
        <p:spPr>
          <a:xfrm>
            <a:off x="201706" y="0"/>
            <a:ext cx="6494929" cy="6863417"/>
          </a:xfrm>
          <a:prstGeom prst="rect">
            <a:avLst/>
          </a:prstGeom>
        </p:spPr>
        <p:txBody>
          <a:bodyPr wrap="square">
            <a:spAutoFit/>
          </a:bodyPr>
          <a:lstStyle/>
          <a:p>
            <a:pPr>
              <a:spcAft>
                <a:spcPts val="0"/>
              </a:spcAft>
            </a:pPr>
            <a:r>
              <a:rPr lang="nl-NL" sz="3200" b="1" u="sng" dirty="0" err="1" smtClean="0">
                <a:solidFill>
                  <a:schemeClr val="bg1"/>
                </a:solidFill>
                <a:effectLst>
                  <a:glow rad="63500">
                    <a:schemeClr val="tx1">
                      <a:alpha val="79000"/>
                    </a:schemeClr>
                  </a:glow>
                </a:effectLst>
                <a:latin typeface="Century Gothic" charset="0"/>
                <a:ea typeface="Calibri" charset="0"/>
              </a:rPr>
              <a:t>Femmes</a:t>
            </a:r>
            <a:r>
              <a:rPr lang="nl-NL" sz="3200" b="1" u="sng" dirty="0" smtClean="0">
                <a:solidFill>
                  <a:schemeClr val="bg1"/>
                </a:solidFill>
                <a:effectLst>
                  <a:glow rad="63500">
                    <a:schemeClr val="tx1">
                      <a:alpha val="79000"/>
                    </a:schemeClr>
                  </a:glow>
                </a:effectLst>
                <a:latin typeface="Century Gothic" charset="0"/>
                <a:ea typeface="Calibri" charset="0"/>
              </a:rPr>
              <a:t> et </a:t>
            </a:r>
            <a:r>
              <a:rPr lang="nl-NL" sz="3200" b="1" u="sng" dirty="0" err="1" smtClean="0">
                <a:solidFill>
                  <a:schemeClr val="bg1"/>
                </a:solidFill>
                <a:effectLst>
                  <a:glow rad="63500">
                    <a:schemeClr val="tx1">
                      <a:alpha val="79000"/>
                    </a:schemeClr>
                  </a:glow>
                </a:effectLst>
                <a:latin typeface="Century Gothic" charset="0"/>
                <a:ea typeface="Calibri" charset="0"/>
              </a:rPr>
              <a:t>hommes</a:t>
            </a:r>
            <a:endParaRPr lang="nl-NL" sz="3200" u="sng" dirty="0" smtClean="0">
              <a:solidFill>
                <a:schemeClr val="bg1"/>
              </a:solidFill>
              <a:effectLst>
                <a:glow rad="63500">
                  <a:schemeClr val="tx1">
                    <a:alpha val="79000"/>
                  </a:schemeClr>
                </a:glow>
              </a:effectLst>
              <a:latin typeface="Times New Roman" charset="0"/>
              <a:ea typeface="Calibri" charset="0"/>
            </a:endParaRPr>
          </a:p>
          <a:p>
            <a:pPr>
              <a:spcAft>
                <a:spcPts val="0"/>
              </a:spcAft>
            </a:pPr>
            <a:r>
              <a:rPr lang="nl-NL" sz="800" dirty="0" smtClean="0">
                <a:solidFill>
                  <a:schemeClr val="bg1"/>
                </a:solidFill>
                <a:effectLst>
                  <a:glow rad="63500">
                    <a:schemeClr val="tx1">
                      <a:alpha val="79000"/>
                    </a:schemeClr>
                  </a:glow>
                </a:effectLst>
                <a:latin typeface="Century Gothic" charset="0"/>
                <a:ea typeface="Calibri" charset="0"/>
              </a:rPr>
              <a:t> </a:t>
            </a:r>
            <a:endParaRPr lang="nl-NL" sz="2400" dirty="0" smtClean="0">
              <a:solidFill>
                <a:schemeClr val="bg1"/>
              </a:solidFill>
              <a:effectLst>
                <a:glow rad="63500">
                  <a:schemeClr val="tx1">
                    <a:alpha val="79000"/>
                  </a:schemeClr>
                </a:glow>
              </a:effectLst>
              <a:latin typeface="Times New Roman" charset="0"/>
              <a:ea typeface="Calibri" charset="0"/>
            </a:endParaRPr>
          </a:p>
          <a:p>
            <a:pPr>
              <a:spcAft>
                <a:spcPts val="0"/>
              </a:spcAft>
            </a:pPr>
            <a:r>
              <a:rPr lang="fr-BE" sz="2500" dirty="0">
                <a:solidFill>
                  <a:schemeClr val="bg1"/>
                </a:solidFill>
                <a:effectLst>
                  <a:glow rad="63500">
                    <a:schemeClr val="tx1">
                      <a:alpha val="87000"/>
                    </a:schemeClr>
                  </a:glow>
                </a:effectLst>
              </a:rPr>
              <a:t>Vous de même, </a:t>
            </a:r>
            <a:r>
              <a:rPr lang="fr-BE" sz="2500" b="1" dirty="0">
                <a:solidFill>
                  <a:schemeClr val="bg1"/>
                </a:solidFill>
                <a:effectLst>
                  <a:glow rad="63500">
                    <a:schemeClr val="tx1">
                      <a:alpha val="87000"/>
                    </a:schemeClr>
                  </a:glow>
                </a:effectLst>
              </a:rPr>
              <a:t>femmes</a:t>
            </a:r>
            <a:r>
              <a:rPr lang="fr-BE" sz="2500" dirty="0">
                <a:solidFill>
                  <a:schemeClr val="bg1"/>
                </a:solidFill>
                <a:effectLst>
                  <a:glow rad="63500">
                    <a:schemeClr val="tx1">
                      <a:alpha val="87000"/>
                    </a:schemeClr>
                  </a:glow>
                </a:effectLst>
              </a:rPr>
              <a:t>, soyez soumises à votre mari; afin que, s’il en est qui refusent d’obéir à la Parole, ils soient gagnés, sans parole, par la conduite de leur femme, en voyant votre conduite pure et respectueuse. Que votre parure ne soit pas ce qui est extérieur – cheveux tressés, ornements d’or, vêtements élégants – mais plutôt celle du cœur, l’être secret, la parure impérissable d’un esprit doux et paisible ; voilà qui est d’un grand prix devant Dieu. Ainsi se paraient autrefois les femmes saintes qui espéraient en Dieu, soumises à leur mari, telle Sara qui obéissait à Abraham et l’appelait seigneur. C’est d’elle que vous êtes devenues les filles en faisant le bien, sans vous laisser troubler par aucune crainte.</a:t>
            </a:r>
            <a:r>
              <a:rPr lang="nl-NL" sz="2400" dirty="0" smtClean="0">
                <a:solidFill>
                  <a:schemeClr val="bg1"/>
                </a:solidFill>
                <a:effectLst>
                  <a:glow rad="63500">
                    <a:schemeClr val="tx1">
                      <a:alpha val="79000"/>
                    </a:schemeClr>
                  </a:glow>
                </a:effectLst>
                <a:latin typeface="Century Gothic" charset="0"/>
                <a:ea typeface="Calibri" charset="0"/>
              </a:rPr>
              <a:t>(</a:t>
            </a:r>
            <a:r>
              <a:rPr lang="nl-NL" sz="2400" dirty="0" smtClean="0">
                <a:solidFill>
                  <a:schemeClr val="bg1"/>
                </a:solidFill>
                <a:effectLst>
                  <a:glow rad="63500">
                    <a:schemeClr val="tx1">
                      <a:alpha val="79000"/>
                    </a:schemeClr>
                  </a:glow>
                </a:effectLst>
                <a:latin typeface="Century Gothic" charset="0"/>
                <a:ea typeface="Calibri" charset="0"/>
              </a:rPr>
              <a:t>3:1-6)</a:t>
            </a:r>
            <a:endParaRPr lang="nl-NL" sz="2400" dirty="0" smtClean="0">
              <a:solidFill>
                <a:schemeClr val="bg1"/>
              </a:solidFill>
              <a:effectLst>
                <a:glow rad="63500">
                  <a:schemeClr val="tx1">
                    <a:alpha val="79000"/>
                  </a:schemeClr>
                </a:glow>
              </a:effectLst>
              <a:latin typeface="Times New Roman" charset="0"/>
              <a:ea typeface="Calibri" charset="0"/>
            </a:endParaRPr>
          </a:p>
        </p:txBody>
      </p:sp>
    </p:spTree>
    <p:extLst>
      <p:ext uri="{BB962C8B-B14F-4D97-AF65-F5344CB8AC3E}">
        <p14:creationId xmlns:p14="http://schemas.microsoft.com/office/powerpoint/2010/main" val="177440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screen">
            <a:alphaModFix amt="85000"/>
            <a:extLst>
              <a:ext uri="{28A0092B-C50C-407E-A947-70E740481C1C}">
                <a14:useLocalDpi xmlns:a14="http://schemas.microsoft.com/office/drawing/2010/main"/>
              </a:ext>
            </a:extLst>
          </a:blip>
          <a:srcRect/>
          <a:stretch/>
        </p:blipFill>
        <p:spPr>
          <a:xfrm>
            <a:off x="0" y="-1"/>
            <a:ext cx="9143999" cy="6858001"/>
          </a:xfrm>
          <a:prstGeom prst="rect">
            <a:avLst/>
          </a:prstGeom>
        </p:spPr>
      </p:pic>
      <p:sp>
        <p:nvSpPr>
          <p:cNvPr id="2" name="Tekstvak 1"/>
          <p:cNvSpPr txBox="1"/>
          <p:nvPr/>
        </p:nvSpPr>
        <p:spPr>
          <a:xfrm>
            <a:off x="242047" y="293579"/>
            <a:ext cx="8928847" cy="1754326"/>
          </a:xfrm>
          <a:prstGeom prst="rect">
            <a:avLst/>
          </a:prstGeom>
          <a:noFill/>
        </p:spPr>
        <p:txBody>
          <a:bodyPr wrap="square" rtlCol="0">
            <a:spAutoFit/>
          </a:bodyPr>
          <a:lstStyle/>
          <a:p>
            <a:r>
              <a:rPr lang="nl-NL" sz="3600" dirty="0" smtClean="0">
                <a:solidFill>
                  <a:schemeClr val="bg1"/>
                </a:solidFill>
                <a:effectLst>
                  <a:glow rad="63500">
                    <a:schemeClr val="tx1">
                      <a:alpha val="81000"/>
                    </a:schemeClr>
                  </a:glow>
                </a:effectLst>
              </a:rPr>
              <a:t>* “</a:t>
            </a:r>
            <a:r>
              <a:rPr lang="nl-NL" sz="3600" dirty="0" err="1" smtClean="0">
                <a:solidFill>
                  <a:schemeClr val="bg1"/>
                </a:solidFill>
                <a:effectLst>
                  <a:glow rad="63500">
                    <a:schemeClr val="tx1">
                      <a:alpha val="81000"/>
                    </a:schemeClr>
                  </a:glow>
                </a:effectLst>
              </a:rPr>
              <a:t>faisons</a:t>
            </a:r>
            <a:r>
              <a:rPr lang="nl-NL" sz="3600" dirty="0" smtClean="0">
                <a:solidFill>
                  <a:schemeClr val="bg1"/>
                </a:solidFill>
                <a:effectLst>
                  <a:glow rad="63500">
                    <a:schemeClr val="tx1">
                      <a:alpha val="81000"/>
                    </a:schemeClr>
                  </a:glow>
                </a:effectLst>
              </a:rPr>
              <a:t> les </a:t>
            </a:r>
            <a:r>
              <a:rPr lang="nl-NL" sz="3600" dirty="0" err="1" smtClean="0">
                <a:solidFill>
                  <a:schemeClr val="bg1"/>
                </a:solidFill>
                <a:effectLst>
                  <a:glow rad="63500">
                    <a:schemeClr val="tx1">
                      <a:alpha val="81000"/>
                    </a:schemeClr>
                  </a:glow>
                </a:effectLst>
              </a:rPr>
              <a:t>humains</a:t>
            </a:r>
            <a:r>
              <a:rPr lang="nl-NL" sz="3600" dirty="0" smtClean="0">
                <a:solidFill>
                  <a:schemeClr val="bg1"/>
                </a:solidFill>
                <a:effectLst>
                  <a:glow rad="63500">
                    <a:schemeClr val="tx1">
                      <a:alpha val="81000"/>
                    </a:schemeClr>
                  </a:glow>
                </a:effectLst>
              </a:rPr>
              <a:t> (</a:t>
            </a:r>
            <a:r>
              <a:rPr lang="nl-NL" sz="3600" dirty="0" err="1" smtClean="0">
                <a:solidFill>
                  <a:schemeClr val="bg1"/>
                </a:solidFill>
                <a:effectLst>
                  <a:glow rad="63500">
                    <a:schemeClr val="tx1">
                      <a:alpha val="81000"/>
                    </a:schemeClr>
                  </a:glow>
                </a:effectLst>
              </a:rPr>
              <a:t>ha’Adam</a:t>
            </a:r>
            <a:r>
              <a:rPr lang="nl-NL" sz="3600" dirty="0" smtClean="0">
                <a:solidFill>
                  <a:schemeClr val="bg1"/>
                </a:solidFill>
                <a:effectLst>
                  <a:glow rad="63500">
                    <a:schemeClr val="tx1">
                      <a:alpha val="81000"/>
                    </a:schemeClr>
                  </a:glow>
                </a:effectLst>
              </a:rPr>
              <a:t> </a:t>
            </a:r>
            <a:r>
              <a:rPr lang="mr-IN" sz="3600" dirty="0" smtClean="0">
                <a:solidFill>
                  <a:schemeClr val="bg1"/>
                </a:solidFill>
                <a:effectLst>
                  <a:glow rad="63500">
                    <a:schemeClr val="tx1">
                      <a:alpha val="81000"/>
                    </a:schemeClr>
                  </a:glow>
                </a:effectLst>
              </a:rPr>
              <a:t>–</a:t>
            </a:r>
            <a:r>
              <a:rPr lang="nl-NL" sz="3600" dirty="0" smtClean="0">
                <a:solidFill>
                  <a:schemeClr val="bg1"/>
                </a:solidFill>
                <a:effectLst>
                  <a:glow rad="63500">
                    <a:schemeClr val="tx1">
                      <a:alpha val="81000"/>
                    </a:schemeClr>
                  </a:glow>
                </a:effectLst>
              </a:rPr>
              <a:t> </a:t>
            </a:r>
            <a:r>
              <a:rPr lang="nl-NL" sz="3600" dirty="0" err="1" smtClean="0">
                <a:solidFill>
                  <a:schemeClr val="bg1"/>
                </a:solidFill>
                <a:effectLst>
                  <a:glow rad="63500">
                    <a:schemeClr val="tx1">
                      <a:alpha val="81000"/>
                    </a:schemeClr>
                  </a:glow>
                </a:effectLst>
              </a:rPr>
              <a:t>l’humain</a:t>
            </a:r>
            <a:r>
              <a:rPr lang="nl-NL" sz="3600" dirty="0" smtClean="0">
                <a:solidFill>
                  <a:schemeClr val="bg1"/>
                </a:solidFill>
                <a:effectLst>
                  <a:glow rad="63500">
                    <a:schemeClr val="tx1">
                      <a:alpha val="81000"/>
                    </a:schemeClr>
                  </a:glow>
                </a:effectLst>
              </a:rPr>
              <a:t> /</a:t>
            </a:r>
          </a:p>
          <a:p>
            <a:r>
              <a:rPr lang="nl-NL" sz="3600" dirty="0" smtClean="0">
                <a:solidFill>
                  <a:schemeClr val="bg1"/>
                </a:solidFill>
                <a:effectLst>
                  <a:glow rad="63500">
                    <a:schemeClr val="tx1">
                      <a:alpha val="81000"/>
                    </a:schemeClr>
                  </a:glow>
                </a:effectLst>
              </a:rPr>
              <a:t>    </a:t>
            </a:r>
            <a:r>
              <a:rPr lang="nl-NL" sz="3600" dirty="0" err="1" smtClean="0">
                <a:solidFill>
                  <a:schemeClr val="bg1"/>
                </a:solidFill>
                <a:effectLst>
                  <a:glow rad="63500">
                    <a:schemeClr val="tx1">
                      <a:alpha val="81000"/>
                    </a:schemeClr>
                  </a:glow>
                </a:effectLst>
              </a:rPr>
              <a:t>l’humanité</a:t>
            </a:r>
            <a:r>
              <a:rPr lang="nl-NL" sz="3600" dirty="0" smtClean="0">
                <a:solidFill>
                  <a:schemeClr val="bg1"/>
                </a:solidFill>
                <a:effectLst>
                  <a:glow rad="63500">
                    <a:schemeClr val="tx1">
                      <a:alpha val="81000"/>
                    </a:schemeClr>
                  </a:glow>
                </a:effectLst>
              </a:rPr>
              <a:t>), </a:t>
            </a:r>
            <a:r>
              <a:rPr lang="nl-NL" sz="3600" dirty="0" err="1" smtClean="0">
                <a:solidFill>
                  <a:schemeClr val="bg1"/>
                </a:solidFill>
                <a:effectLst>
                  <a:glow rad="63500">
                    <a:schemeClr val="tx1">
                      <a:alpha val="81000"/>
                    </a:schemeClr>
                  </a:glow>
                </a:effectLst>
              </a:rPr>
              <a:t>masculain</a:t>
            </a:r>
            <a:r>
              <a:rPr lang="nl-NL" sz="3600" dirty="0" smtClean="0">
                <a:solidFill>
                  <a:schemeClr val="bg1"/>
                </a:solidFill>
                <a:effectLst>
                  <a:glow rad="63500">
                    <a:schemeClr val="tx1">
                      <a:alpha val="81000"/>
                    </a:schemeClr>
                  </a:glow>
                </a:effectLst>
              </a:rPr>
              <a:t> et </a:t>
            </a:r>
            <a:r>
              <a:rPr lang="nl-NL" sz="3600" dirty="0" err="1" smtClean="0">
                <a:solidFill>
                  <a:schemeClr val="bg1"/>
                </a:solidFill>
                <a:effectLst>
                  <a:glow rad="63500">
                    <a:schemeClr val="tx1">
                      <a:alpha val="81000"/>
                    </a:schemeClr>
                  </a:glow>
                </a:effectLst>
              </a:rPr>
              <a:t>féminin</a:t>
            </a:r>
            <a:r>
              <a:rPr lang="nl-NL" sz="3600" dirty="0" smtClean="0">
                <a:solidFill>
                  <a:schemeClr val="bg1"/>
                </a:solidFill>
                <a:effectLst>
                  <a:glow rad="63500">
                    <a:schemeClr val="tx1">
                      <a:alpha val="81000"/>
                    </a:schemeClr>
                  </a:glow>
                </a:effectLst>
              </a:rPr>
              <a:t>, à </a:t>
            </a:r>
            <a:r>
              <a:rPr lang="nl-NL" sz="3600" dirty="0" err="1" smtClean="0">
                <a:solidFill>
                  <a:schemeClr val="bg1"/>
                </a:solidFill>
                <a:effectLst>
                  <a:glow rad="63500">
                    <a:schemeClr val="tx1">
                      <a:alpha val="81000"/>
                    </a:schemeClr>
                  </a:glow>
                </a:effectLst>
              </a:rPr>
              <a:t>notre</a:t>
            </a:r>
            <a:endParaRPr lang="nl-NL" sz="3600" dirty="0" smtClean="0">
              <a:solidFill>
                <a:schemeClr val="bg1"/>
              </a:solidFill>
              <a:effectLst>
                <a:glow rad="63500">
                  <a:schemeClr val="tx1">
                    <a:alpha val="81000"/>
                  </a:schemeClr>
                </a:glow>
              </a:effectLst>
            </a:endParaRPr>
          </a:p>
          <a:p>
            <a:r>
              <a:rPr lang="nl-NL" sz="3600" dirty="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 image</a:t>
            </a:r>
            <a:r>
              <a:rPr lang="nl-BE" sz="3600" dirty="0" smtClean="0">
                <a:solidFill>
                  <a:schemeClr val="bg1"/>
                </a:solidFill>
                <a:effectLst>
                  <a:glow rad="63500">
                    <a:schemeClr val="tx1">
                      <a:alpha val="81000"/>
                    </a:schemeClr>
                  </a:glow>
                </a:effectLst>
              </a:rPr>
              <a:t> </a:t>
            </a:r>
            <a:r>
              <a:rPr lang="nl-BE" sz="3600" dirty="0" smtClean="0">
                <a:solidFill>
                  <a:schemeClr val="bg1"/>
                </a:solidFill>
                <a:effectLst>
                  <a:glow rad="63500">
                    <a:schemeClr val="tx1">
                      <a:alpha val="81000"/>
                    </a:schemeClr>
                  </a:glow>
                </a:effectLst>
              </a:rPr>
              <a:t>”</a:t>
            </a:r>
            <a:endParaRPr lang="nl-NL" sz="3600" dirty="0">
              <a:solidFill>
                <a:schemeClr val="bg1"/>
              </a:solidFill>
              <a:effectLst>
                <a:glow rad="63500">
                  <a:schemeClr val="tx1">
                    <a:alpha val="81000"/>
                  </a:schemeClr>
                </a:glow>
              </a:effectLst>
            </a:endParaRPr>
          </a:p>
        </p:txBody>
      </p:sp>
      <p:sp>
        <p:nvSpPr>
          <p:cNvPr id="3" name="Tekstvak 2"/>
          <p:cNvSpPr txBox="1"/>
          <p:nvPr/>
        </p:nvSpPr>
        <p:spPr>
          <a:xfrm>
            <a:off x="242047" y="2047905"/>
            <a:ext cx="7422776" cy="1200329"/>
          </a:xfrm>
          <a:prstGeom prst="rect">
            <a:avLst/>
          </a:prstGeom>
          <a:noFill/>
        </p:spPr>
        <p:txBody>
          <a:bodyPr wrap="square" rtlCol="0">
            <a:spAutoFit/>
          </a:bodyPr>
          <a:lstStyle/>
          <a:p>
            <a:r>
              <a:rPr lang="nl-NL" sz="3600" dirty="0" smtClean="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Une aide qui lui convient</a:t>
            </a:r>
            <a:r>
              <a:rPr lang="mr-IN"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a:t>
            </a:r>
          </a:p>
          <a:p>
            <a:r>
              <a:rPr lang="nl-BE" sz="3600" dirty="0">
                <a:solidFill>
                  <a:schemeClr val="bg1"/>
                </a:solidFill>
                <a:effectLst>
                  <a:glow rad="63500">
                    <a:schemeClr val="tx1">
                      <a:alpha val="81000"/>
                    </a:schemeClr>
                  </a:glow>
                </a:effectLst>
              </a:rPr>
              <a:t>	</a:t>
            </a:r>
            <a:r>
              <a:rPr lang="nl-BE" sz="3600" dirty="0" smtClean="0">
                <a:solidFill>
                  <a:schemeClr val="bg1"/>
                </a:solidFill>
                <a:effectLst>
                  <a:glow rad="63500">
                    <a:schemeClr val="tx1">
                      <a:alpha val="81000"/>
                    </a:schemeClr>
                  </a:glow>
                </a:effectLst>
              </a:rPr>
              <a:t>=&gt; ‘EZER’ </a:t>
            </a:r>
            <a:r>
              <a:rPr lang="mr-IN"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 VIS A VIS</a:t>
            </a:r>
            <a:endParaRPr lang="nl-NL" sz="3600" dirty="0">
              <a:solidFill>
                <a:schemeClr val="bg1"/>
              </a:solidFill>
              <a:effectLst>
                <a:glow rad="63500">
                  <a:schemeClr val="tx1">
                    <a:alpha val="81000"/>
                  </a:schemeClr>
                </a:glow>
              </a:effectLst>
            </a:endParaRPr>
          </a:p>
        </p:txBody>
      </p:sp>
      <p:sp>
        <p:nvSpPr>
          <p:cNvPr id="4" name="Tekstvak 3"/>
          <p:cNvSpPr txBox="1"/>
          <p:nvPr/>
        </p:nvSpPr>
        <p:spPr>
          <a:xfrm>
            <a:off x="309280" y="3533362"/>
            <a:ext cx="6589059" cy="1200329"/>
          </a:xfrm>
          <a:prstGeom prst="rect">
            <a:avLst/>
          </a:prstGeom>
          <a:noFill/>
        </p:spPr>
        <p:txBody>
          <a:bodyPr wrap="square" rtlCol="0">
            <a:spAutoFit/>
          </a:bodyPr>
          <a:lstStyle/>
          <a:p>
            <a:r>
              <a:rPr lang="nl-NL" sz="3600" dirty="0" smtClean="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D’une côte</a:t>
            </a:r>
            <a:r>
              <a:rPr lang="mr-IN"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a:t>
            </a:r>
          </a:p>
          <a:p>
            <a:r>
              <a:rPr lang="nl-BE" sz="3600" dirty="0">
                <a:solidFill>
                  <a:schemeClr val="bg1"/>
                </a:solidFill>
                <a:effectLst>
                  <a:glow rad="63500">
                    <a:schemeClr val="tx1">
                      <a:alpha val="81000"/>
                    </a:schemeClr>
                  </a:glow>
                </a:effectLst>
              </a:rPr>
              <a:t>	</a:t>
            </a:r>
            <a:r>
              <a:rPr lang="nl-BE" sz="3600" dirty="0" smtClean="0">
                <a:solidFill>
                  <a:schemeClr val="bg1"/>
                </a:solidFill>
                <a:effectLst>
                  <a:glow rad="63500">
                    <a:schemeClr val="tx1">
                      <a:alpha val="81000"/>
                    </a:schemeClr>
                  </a:glow>
                </a:effectLst>
              </a:rPr>
              <a:t>=&gt; </a:t>
            </a:r>
            <a:r>
              <a:rPr lang="nl-BE" sz="3600" dirty="0" smtClean="0">
                <a:solidFill>
                  <a:schemeClr val="bg1"/>
                </a:solidFill>
                <a:effectLst>
                  <a:glow rad="63500">
                    <a:schemeClr val="tx1">
                      <a:alpha val="81000"/>
                    </a:schemeClr>
                  </a:glow>
                </a:effectLst>
              </a:rPr>
              <a:t>côté, composante</a:t>
            </a:r>
            <a:endParaRPr lang="nl-NL" sz="3600" dirty="0">
              <a:solidFill>
                <a:schemeClr val="bg1"/>
              </a:solidFill>
              <a:effectLst>
                <a:glow rad="63500">
                  <a:schemeClr val="tx1">
                    <a:alpha val="81000"/>
                  </a:schemeClr>
                </a:glow>
              </a:effectLst>
            </a:endParaRPr>
          </a:p>
        </p:txBody>
      </p:sp>
      <p:sp>
        <p:nvSpPr>
          <p:cNvPr id="6" name="Tekstvak 5"/>
          <p:cNvSpPr txBox="1"/>
          <p:nvPr/>
        </p:nvSpPr>
        <p:spPr>
          <a:xfrm>
            <a:off x="338299" y="5699548"/>
            <a:ext cx="6589059" cy="646331"/>
          </a:xfrm>
          <a:prstGeom prst="rect">
            <a:avLst/>
          </a:prstGeom>
          <a:noFill/>
        </p:spPr>
        <p:txBody>
          <a:bodyPr wrap="square" rtlCol="0">
            <a:spAutoFit/>
          </a:bodyPr>
          <a:lstStyle/>
          <a:p>
            <a:r>
              <a:rPr lang="nl-NL" sz="3600" dirty="0" smtClean="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Nus et sans honte”</a:t>
            </a:r>
            <a:endParaRPr lang="nl-NL" sz="3600" dirty="0">
              <a:solidFill>
                <a:schemeClr val="bg1"/>
              </a:solidFill>
              <a:effectLst>
                <a:glow rad="63500">
                  <a:schemeClr val="tx1">
                    <a:alpha val="81000"/>
                  </a:schemeClr>
                </a:glow>
              </a:effectLst>
            </a:endParaRPr>
          </a:p>
        </p:txBody>
      </p:sp>
      <p:pic>
        <p:nvPicPr>
          <p:cNvPr id="9" name="Afbeelding 8"/>
          <p:cNvPicPr>
            <a:picLocks noChangeAspect="1"/>
          </p:cNvPicPr>
          <p:nvPr/>
        </p:nvPicPr>
        <p:blipFill>
          <a:blip r:embed="rId3">
            <a:grayscl/>
            <a:extLst>
              <a:ext uri="{BEBA8EAE-BF5A-486C-A8C5-ECC9F3942E4B}">
                <a14:imgProps xmlns:a14="http://schemas.microsoft.com/office/drawing/2010/main">
                  <a14:imgLayer r:embed="rId4">
                    <a14:imgEffect>
                      <a14:backgroundRemoval t="3556" b="100000" l="0" r="99556">
                        <a14:foregroundMark x1="23556" y1="58667" x2="25333" y2="87111"/>
                      </a14:backgroundRemoval>
                    </a14:imgEffect>
                  </a14:imgLayer>
                </a14:imgProps>
              </a:ext>
            </a:extLst>
          </a:blip>
          <a:stretch>
            <a:fillRect/>
          </a:stretch>
        </p:blipFill>
        <p:spPr>
          <a:xfrm>
            <a:off x="7466854" y="4163987"/>
            <a:ext cx="1677145" cy="1677145"/>
          </a:xfrm>
          <a:prstGeom prst="rect">
            <a:avLst/>
          </a:prstGeom>
          <a:effectLst>
            <a:glow rad="101600">
              <a:schemeClr val="accent4">
                <a:satMod val="175000"/>
                <a:alpha val="40000"/>
              </a:schemeClr>
            </a:glow>
          </a:effectLst>
        </p:spPr>
      </p:pic>
      <p:sp>
        <p:nvSpPr>
          <p:cNvPr id="5" name="Tekstvak 4"/>
          <p:cNvSpPr txBox="1"/>
          <p:nvPr/>
        </p:nvSpPr>
        <p:spPr>
          <a:xfrm>
            <a:off x="242047" y="4860422"/>
            <a:ext cx="7853082" cy="646331"/>
          </a:xfrm>
          <a:prstGeom prst="rect">
            <a:avLst/>
          </a:prstGeom>
          <a:noFill/>
        </p:spPr>
        <p:txBody>
          <a:bodyPr wrap="square" rtlCol="0">
            <a:spAutoFit/>
          </a:bodyPr>
          <a:lstStyle/>
          <a:p>
            <a:r>
              <a:rPr lang="nl-NL" sz="3600" dirty="0" smtClean="0">
                <a:solidFill>
                  <a:schemeClr val="bg1"/>
                </a:solidFill>
                <a:effectLst>
                  <a:glow rad="63500">
                    <a:schemeClr val="tx1">
                      <a:alpha val="81000"/>
                    </a:schemeClr>
                  </a:glow>
                </a:effectLst>
              </a:rPr>
              <a:t>* </a:t>
            </a:r>
            <a:r>
              <a:rPr lang="nl-NL"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Homme et femme</a:t>
            </a:r>
            <a:r>
              <a:rPr lang="mr-IN" sz="3600" dirty="0" smtClean="0">
                <a:solidFill>
                  <a:schemeClr val="bg1"/>
                </a:solidFill>
                <a:effectLst>
                  <a:glow rad="63500">
                    <a:schemeClr val="tx1">
                      <a:alpha val="81000"/>
                    </a:schemeClr>
                  </a:glow>
                </a:effectLst>
              </a:rPr>
              <a:t>…</a:t>
            </a:r>
            <a:r>
              <a:rPr lang="nl-BE" sz="3600" dirty="0" smtClean="0">
                <a:solidFill>
                  <a:schemeClr val="bg1"/>
                </a:solidFill>
                <a:effectLst>
                  <a:glow rad="63500">
                    <a:schemeClr val="tx1">
                      <a:alpha val="81000"/>
                    </a:schemeClr>
                  </a:glow>
                </a:effectLst>
              </a:rPr>
              <a:t>” - ISH </a:t>
            </a:r>
            <a:r>
              <a:rPr lang="nl-BE" sz="3600" dirty="0" smtClean="0">
                <a:solidFill>
                  <a:schemeClr val="bg1"/>
                </a:solidFill>
                <a:effectLst>
                  <a:glow rad="63500">
                    <a:schemeClr val="tx1">
                      <a:alpha val="81000"/>
                    </a:schemeClr>
                  </a:glow>
                </a:effectLst>
              </a:rPr>
              <a:t>et </a:t>
            </a:r>
            <a:r>
              <a:rPr lang="nl-BE" sz="3600" dirty="0" smtClean="0">
                <a:solidFill>
                  <a:schemeClr val="bg1"/>
                </a:solidFill>
                <a:effectLst>
                  <a:glow rad="63500">
                    <a:schemeClr val="tx1">
                      <a:alpha val="81000"/>
                    </a:schemeClr>
                  </a:glow>
                </a:effectLst>
              </a:rPr>
              <a:t>ISHSHA</a:t>
            </a:r>
            <a:endParaRPr lang="nl-NL" sz="3600" dirty="0">
              <a:solidFill>
                <a:schemeClr val="bg1"/>
              </a:solidFill>
              <a:effectLst>
                <a:glow rad="63500">
                  <a:schemeClr val="tx1">
                    <a:alpha val="81000"/>
                  </a:schemeClr>
                </a:glow>
              </a:effectLst>
            </a:endParaRPr>
          </a:p>
        </p:txBody>
      </p:sp>
    </p:spTree>
    <p:extLst>
      <p:ext uri="{BB962C8B-B14F-4D97-AF65-F5344CB8AC3E}">
        <p14:creationId xmlns:p14="http://schemas.microsoft.com/office/powerpoint/2010/main" val="329664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358"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hthoek 3"/>
          <p:cNvSpPr/>
          <p:nvPr/>
        </p:nvSpPr>
        <p:spPr>
          <a:xfrm>
            <a:off x="0" y="0"/>
            <a:ext cx="8377518" cy="6863417"/>
          </a:xfrm>
          <a:prstGeom prst="rect">
            <a:avLst/>
          </a:prstGeom>
        </p:spPr>
        <p:txBody>
          <a:bodyPr wrap="square">
            <a:spAutoFit/>
          </a:bodyPr>
          <a:lstStyle/>
          <a:p>
            <a:pPr marL="514350" lvl="0" indent="-514350">
              <a:spcAft>
                <a:spcPts val="1200"/>
              </a:spcAft>
              <a:buFont typeface="+mj-lt"/>
              <a:buAutoNum type="arabicPeriod"/>
            </a:pPr>
            <a:r>
              <a:rPr lang="fr-BE" sz="2800" dirty="0">
                <a:solidFill>
                  <a:schemeClr val="bg1"/>
                </a:solidFill>
              </a:rPr>
              <a:t>‘</a:t>
            </a:r>
            <a:r>
              <a:rPr lang="fr-BE" sz="2800" b="1" dirty="0">
                <a:solidFill>
                  <a:schemeClr val="bg1"/>
                </a:solidFill>
              </a:rPr>
              <a:t>Femmes, soyez soumises à votre mari’</a:t>
            </a:r>
            <a:r>
              <a:rPr lang="fr-BE" sz="2800" dirty="0">
                <a:solidFill>
                  <a:schemeClr val="bg1"/>
                </a:solidFill>
              </a:rPr>
              <a:t>. Dans le texte grec, c’est le même verbe qui est utilisé </a:t>
            </a:r>
            <a:r>
              <a:rPr lang="fr-BE" sz="2800" dirty="0" smtClean="0">
                <a:solidFill>
                  <a:schemeClr val="bg1"/>
                </a:solidFill>
              </a:rPr>
              <a:t>            (</a:t>
            </a:r>
            <a:r>
              <a:rPr lang="fr-BE" sz="2800" dirty="0">
                <a:solidFill>
                  <a:schemeClr val="bg1"/>
                </a:solidFill>
              </a:rPr>
              <a:t>7 x en 1 Pierre: 2:13; 2:18; 3:1; 3:5; 3:22; 5:5) pour l’obéissance du citoyen à l’autorité, et de l’esclave au maître… Comment réagis-tu à cela ?</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Parcours les divers éléments du </a:t>
            </a:r>
            <a:r>
              <a:rPr lang="fr-BE" sz="2800" b="1" dirty="0">
                <a:solidFill>
                  <a:schemeClr val="bg1"/>
                </a:solidFill>
              </a:rPr>
              <a:t>récit de la création en Genèse 1-3</a:t>
            </a:r>
            <a:r>
              <a:rPr lang="fr-BE" sz="2800" dirty="0">
                <a:solidFill>
                  <a:schemeClr val="bg1"/>
                </a:solidFill>
              </a:rPr>
              <a:t>. Partage tes réflexions concernant leurs portées et leurs implications concrètes en matière de relations hommes-femmes.</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Même si, dans la Bible, l’esclavage était autorisé et réglementé, nous avons compris depuis longtemps (aussi grâce aux paroles d’E. White) que cela (cet acquis culturel) devait changer. Pourquoi est-ce si difficile de </a:t>
            </a:r>
            <a:r>
              <a:rPr lang="fr-BE" sz="2800" b="1" dirty="0">
                <a:solidFill>
                  <a:schemeClr val="bg1"/>
                </a:solidFill>
              </a:rPr>
              <a:t>changer</a:t>
            </a:r>
            <a:r>
              <a:rPr lang="fr-BE" sz="2800" dirty="0">
                <a:solidFill>
                  <a:schemeClr val="bg1"/>
                </a:solidFill>
              </a:rPr>
              <a:t> les choses en ce qui concerne la femme?</a:t>
            </a:r>
            <a:endParaRPr lang="nl-NL" sz="2800" dirty="0">
              <a:solidFill>
                <a:schemeClr val="bg1"/>
              </a:solidFill>
            </a:endParaRPr>
          </a:p>
        </p:txBody>
      </p:sp>
    </p:spTree>
    <p:extLst>
      <p:ext uri="{BB962C8B-B14F-4D97-AF65-F5344CB8AC3E}">
        <p14:creationId xmlns:p14="http://schemas.microsoft.com/office/powerpoint/2010/main" val="73396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9624" y="2272553"/>
            <a:ext cx="8135470" cy="3262432"/>
          </a:xfrm>
          <a:prstGeom prst="rect">
            <a:avLst/>
          </a:prstGeom>
        </p:spPr>
        <p:txBody>
          <a:bodyPr wrap="square">
            <a:spAutoFit/>
          </a:bodyPr>
          <a:lstStyle/>
          <a:p>
            <a:pPr marL="514350" lvl="0" indent="-514350">
              <a:spcAft>
                <a:spcPts val="1200"/>
              </a:spcAft>
              <a:buFont typeface="+mj-lt"/>
              <a:buAutoNum type="arabicPeriod"/>
            </a:pPr>
            <a:r>
              <a:rPr lang="fr-BE" sz="2800">
                <a:solidFill>
                  <a:schemeClr val="bg1"/>
                </a:solidFill>
              </a:rPr>
              <a:t>Dans nos églises aussi il y a souvent </a:t>
            </a:r>
            <a:r>
              <a:rPr lang="fr-BE" sz="2800" b="1">
                <a:solidFill>
                  <a:schemeClr val="bg1"/>
                </a:solidFill>
              </a:rPr>
              <a:t>plus de femmes/filles que d’hommes</a:t>
            </a:r>
            <a:r>
              <a:rPr lang="fr-BE" sz="2800">
                <a:solidFill>
                  <a:schemeClr val="bg1"/>
                </a:solidFill>
              </a:rPr>
              <a:t>… Comment cela se fait-il ? </a:t>
            </a:r>
            <a:r>
              <a:rPr lang="fr-BE" sz="2800" dirty="0">
                <a:solidFill>
                  <a:schemeClr val="bg1"/>
                </a:solidFill>
              </a:rPr>
              <a:t>Comment cela pourrait-il changer ?</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En ce qui concerne les ‘esclaves’, Pierre n’avait pas de message spécifique pour les maîtres. Par contre, il en a un pour les </a:t>
            </a:r>
            <a:r>
              <a:rPr lang="fr-BE" sz="2800" b="1" dirty="0">
                <a:solidFill>
                  <a:schemeClr val="bg1"/>
                </a:solidFill>
              </a:rPr>
              <a:t>hommes</a:t>
            </a:r>
            <a:r>
              <a:rPr lang="fr-BE" sz="2800" dirty="0">
                <a:solidFill>
                  <a:schemeClr val="bg1"/>
                </a:solidFill>
              </a:rPr>
              <a:t> (3:7). Qu’implique concrètement son conseil? Partagez.</a:t>
            </a:r>
            <a:endParaRPr lang="nl-NL" sz="2800" dirty="0">
              <a:solidFill>
                <a:schemeClr val="bg1"/>
              </a:solidFill>
            </a:endParaRP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358"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748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107" y="1652337"/>
            <a:ext cx="9103893" cy="5325980"/>
          </a:xfrm>
          <a:prstGeom prst="rect">
            <a:avLst/>
          </a:prstGeom>
        </p:spPr>
      </p:pic>
      <p:sp>
        <p:nvSpPr>
          <p:cNvPr id="2" name="Rechthoek 1"/>
          <p:cNvSpPr/>
          <p:nvPr/>
        </p:nvSpPr>
        <p:spPr>
          <a:xfrm>
            <a:off x="215153" y="134471"/>
            <a:ext cx="8767482" cy="3108543"/>
          </a:xfrm>
          <a:prstGeom prst="rect">
            <a:avLst/>
          </a:prstGeom>
        </p:spPr>
        <p:txBody>
          <a:bodyPr wrap="square">
            <a:spAutoFit/>
          </a:bodyPr>
          <a:lstStyle/>
          <a:p>
            <a:pPr>
              <a:spcAft>
                <a:spcPts val="0"/>
              </a:spcAft>
            </a:pPr>
            <a:r>
              <a:rPr lang="fr-BE" sz="2800" dirty="0">
                <a:solidFill>
                  <a:schemeClr val="bg1"/>
                </a:solidFill>
                <a:effectLst>
                  <a:glow rad="63500">
                    <a:schemeClr val="tx1">
                      <a:alpha val="76000"/>
                    </a:schemeClr>
                  </a:glow>
                </a:effectLst>
              </a:rPr>
              <a:t>“Quelle gloire y </a:t>
            </a:r>
            <a:r>
              <a:rPr lang="fr-BE" sz="2800" dirty="0" err="1">
                <a:solidFill>
                  <a:schemeClr val="bg1"/>
                </a:solidFill>
                <a:effectLst>
                  <a:glow rad="63500">
                    <a:schemeClr val="tx1">
                      <a:alpha val="76000"/>
                    </a:schemeClr>
                  </a:glow>
                </a:effectLst>
              </a:rPr>
              <a:t>a-t-il</a:t>
            </a:r>
            <a:r>
              <a:rPr lang="fr-BE" sz="2800" dirty="0">
                <a:solidFill>
                  <a:schemeClr val="bg1"/>
                </a:solidFill>
                <a:effectLst>
                  <a:glow rad="63500">
                    <a:schemeClr val="tx1">
                      <a:alpha val="76000"/>
                    </a:schemeClr>
                  </a:glow>
                </a:effectLst>
              </a:rPr>
              <a:t>, en effet, à endurer de mauvais traitements lorsqu’on a péché? En revanche, si vous endurez la souffrance tout en faisant le bien, c’est </a:t>
            </a:r>
            <a:r>
              <a:rPr lang="fr-BE" sz="2800" u="sng" dirty="0">
                <a:solidFill>
                  <a:srgbClr val="FFFF00"/>
                </a:solidFill>
                <a:effectLst>
                  <a:glow rad="63500">
                    <a:schemeClr val="tx1">
                      <a:alpha val="76000"/>
                    </a:schemeClr>
                  </a:glow>
                </a:effectLst>
              </a:rPr>
              <a:t>une grâce devant Dieu</a:t>
            </a:r>
            <a:r>
              <a:rPr lang="fr-BE" sz="2800" dirty="0">
                <a:solidFill>
                  <a:schemeClr val="bg1"/>
                </a:solidFill>
                <a:effectLst>
                  <a:glow rad="63500">
                    <a:schemeClr val="tx1">
                      <a:alpha val="76000"/>
                    </a:schemeClr>
                  </a:glow>
                </a:effectLst>
              </a:rPr>
              <a:t>*. C’est à cela, en effet, que vous avez </a:t>
            </a:r>
            <a:r>
              <a:rPr lang="fr-BE" sz="2800" dirty="0" smtClean="0">
                <a:solidFill>
                  <a:schemeClr val="bg1"/>
                </a:solidFill>
                <a:effectLst>
                  <a:glow rad="63500">
                    <a:schemeClr val="tx1">
                      <a:alpha val="76000"/>
                    </a:schemeClr>
                  </a:glow>
                </a:effectLst>
              </a:rPr>
              <a:t> été </a:t>
            </a:r>
            <a:r>
              <a:rPr lang="fr-BE" sz="2800" dirty="0">
                <a:solidFill>
                  <a:schemeClr val="bg1"/>
                </a:solidFill>
                <a:effectLst>
                  <a:glow rad="63500">
                    <a:schemeClr val="tx1">
                      <a:alpha val="76000"/>
                    </a:schemeClr>
                  </a:glow>
                </a:effectLst>
              </a:rPr>
              <a:t>appelés, parce que le Christ lui-même a souffert pour vous, vous laissant un exemple, afin que vous suiviez ses traces…”</a:t>
            </a:r>
            <a:r>
              <a:rPr lang="nl-NL" sz="2800" spc="-20" dirty="0" smtClean="0">
                <a:solidFill>
                  <a:schemeClr val="bg1"/>
                </a:solidFill>
                <a:effectLst>
                  <a:glow rad="63500">
                    <a:schemeClr val="tx1">
                      <a:alpha val="76000"/>
                    </a:schemeClr>
                  </a:glow>
                </a:effectLst>
                <a:latin typeface="Century Gothic" charset="0"/>
                <a:ea typeface="Calibri" charset="0"/>
              </a:rPr>
              <a:t>(</a:t>
            </a:r>
            <a:r>
              <a:rPr lang="nl-NL" sz="2800" spc="-20" dirty="0">
                <a:solidFill>
                  <a:schemeClr val="bg1"/>
                </a:solidFill>
                <a:effectLst>
                  <a:glow rad="63500">
                    <a:schemeClr val="tx1">
                      <a:alpha val="76000"/>
                    </a:schemeClr>
                  </a:glow>
                </a:effectLst>
                <a:latin typeface="Century Gothic" charset="0"/>
                <a:ea typeface="Calibri" charset="0"/>
              </a:rPr>
              <a:t>2: 20,21)</a:t>
            </a:r>
            <a:endParaRPr lang="nl-NL" sz="2800" dirty="0">
              <a:solidFill>
                <a:schemeClr val="bg1"/>
              </a:solidFill>
              <a:effectLst>
                <a:glow rad="63500">
                  <a:schemeClr val="tx1">
                    <a:alpha val="76000"/>
                  </a:schemeClr>
                </a:glow>
              </a:effectLst>
              <a:latin typeface="Times New Roman" charset="0"/>
              <a:ea typeface="Calibri" charset="0"/>
            </a:endParaRPr>
          </a:p>
        </p:txBody>
      </p:sp>
      <p:sp>
        <p:nvSpPr>
          <p:cNvPr id="3" name="Rechthoek 2"/>
          <p:cNvSpPr/>
          <p:nvPr/>
        </p:nvSpPr>
        <p:spPr>
          <a:xfrm>
            <a:off x="215153" y="5566611"/>
            <a:ext cx="8767482" cy="954107"/>
          </a:xfrm>
          <a:prstGeom prst="rect">
            <a:avLst/>
          </a:prstGeom>
        </p:spPr>
        <p:txBody>
          <a:bodyPr wrap="square">
            <a:spAutoFit/>
          </a:bodyPr>
          <a:lstStyle/>
          <a:p>
            <a:r>
              <a:rPr lang="fr-BE" sz="2800" dirty="0">
                <a:solidFill>
                  <a:srgbClr val="FFFF00"/>
                </a:solidFill>
              </a:rPr>
              <a:t>une attitude qui trouve grâce aux yeux de Dieu; </a:t>
            </a:r>
            <a:endParaRPr lang="fr-BE" sz="2800" dirty="0" smtClean="0">
              <a:solidFill>
                <a:srgbClr val="FFFF00"/>
              </a:solidFill>
            </a:endParaRPr>
          </a:p>
          <a:p>
            <a:r>
              <a:rPr lang="fr-BE" sz="2800" dirty="0" smtClean="0">
                <a:solidFill>
                  <a:srgbClr val="FFFF00"/>
                </a:solidFill>
              </a:rPr>
              <a:t>ou</a:t>
            </a:r>
            <a:r>
              <a:rPr lang="fr-BE" sz="2800" dirty="0">
                <a:solidFill>
                  <a:srgbClr val="FFFF00"/>
                </a:solidFill>
              </a:rPr>
              <a:t>: une attitude qui découle de la grâce de Dieu</a:t>
            </a:r>
            <a:endParaRPr lang="nl-NL" sz="2800" dirty="0">
              <a:solidFill>
                <a:srgbClr val="FFFF00"/>
              </a:solidFill>
            </a:endParaRPr>
          </a:p>
        </p:txBody>
      </p:sp>
    </p:spTree>
    <p:extLst>
      <p:ext uri="{BB962C8B-B14F-4D97-AF65-F5344CB8AC3E}">
        <p14:creationId xmlns:p14="http://schemas.microsoft.com/office/powerpoint/2010/main" val="46015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hthoek 3"/>
          <p:cNvSpPr/>
          <p:nvPr/>
        </p:nvSpPr>
        <p:spPr>
          <a:xfrm>
            <a:off x="192505" y="366623"/>
            <a:ext cx="8758990" cy="6124754"/>
          </a:xfrm>
          <a:prstGeom prst="rect">
            <a:avLst/>
          </a:prstGeom>
        </p:spPr>
        <p:txBody>
          <a:bodyPr wrap="square">
            <a:spAutoFit/>
          </a:bodyPr>
          <a:lstStyle/>
          <a:p>
            <a:r>
              <a:rPr lang="fr-BE" sz="2800" dirty="0">
                <a:solidFill>
                  <a:schemeClr val="bg1"/>
                </a:solidFill>
                <a:effectLst>
                  <a:glow rad="63500">
                    <a:schemeClr val="tx1">
                      <a:alpha val="71000"/>
                    </a:schemeClr>
                  </a:glow>
                </a:effectLst>
              </a:rPr>
              <a:t>‘Enfin:</a:t>
            </a:r>
            <a:endParaRPr lang="nl-NL" sz="2800" dirty="0">
              <a:solidFill>
                <a:schemeClr val="bg1"/>
              </a:solidFill>
              <a:effectLst>
                <a:glow rad="63500">
                  <a:schemeClr val="tx1">
                    <a:alpha val="71000"/>
                  </a:schemeClr>
                </a:glow>
              </a:effectLst>
            </a:endParaRPr>
          </a:p>
          <a:p>
            <a:pPr marL="457200" lvl="0" indent="-457200">
              <a:buFont typeface="Arial" charset="0"/>
              <a:buChar char="•"/>
            </a:pPr>
            <a:r>
              <a:rPr lang="fr-BE" sz="2800" dirty="0">
                <a:solidFill>
                  <a:schemeClr val="bg1"/>
                </a:solidFill>
                <a:effectLst>
                  <a:glow rad="63500">
                    <a:schemeClr val="tx1">
                      <a:alpha val="71000"/>
                    </a:schemeClr>
                  </a:glow>
                </a:effectLst>
              </a:rPr>
              <a:t>Soyez tous en parfait accord, sensibles aux autres, pleins d’affection fraternelle, d’une tendre bienveillance, d’humilité.</a:t>
            </a:r>
            <a:endParaRPr lang="nl-NL" sz="2800" dirty="0">
              <a:solidFill>
                <a:schemeClr val="bg1"/>
              </a:solidFill>
              <a:effectLst>
                <a:glow rad="63500">
                  <a:schemeClr val="tx1">
                    <a:alpha val="71000"/>
                  </a:schemeClr>
                </a:glow>
              </a:effectLst>
            </a:endParaRPr>
          </a:p>
          <a:p>
            <a:pPr marL="457200" lvl="0" indent="-457200">
              <a:buFont typeface="Arial" charset="0"/>
              <a:buChar char="•"/>
            </a:pPr>
            <a:r>
              <a:rPr lang="fr-BE" sz="2800" dirty="0">
                <a:solidFill>
                  <a:schemeClr val="bg1"/>
                </a:solidFill>
                <a:effectLst>
                  <a:glow rad="63500">
                    <a:schemeClr val="tx1">
                      <a:alpha val="71000"/>
                    </a:schemeClr>
                  </a:glow>
                </a:effectLst>
              </a:rPr>
              <a:t>Ne rendez pas mal pour mal, ni insulte pour insulte; au contraire, bénissez, car c’est à cela que vous avez été appelés, afin d’hériter une bénédiction.</a:t>
            </a:r>
            <a:endParaRPr lang="nl-NL" sz="2800" dirty="0">
              <a:solidFill>
                <a:schemeClr val="bg1"/>
              </a:solidFill>
              <a:effectLst>
                <a:glow rad="63500">
                  <a:schemeClr val="tx1">
                    <a:alpha val="71000"/>
                  </a:schemeClr>
                </a:glow>
              </a:effectLst>
            </a:endParaRPr>
          </a:p>
          <a:p>
            <a:pPr marL="457200" lvl="0" indent="-457200">
              <a:buFont typeface="Arial" charset="0"/>
              <a:buChar char="•"/>
            </a:pPr>
            <a:r>
              <a:rPr lang="fr-BE" sz="2800" dirty="0">
                <a:solidFill>
                  <a:schemeClr val="bg1"/>
                </a:solidFill>
                <a:effectLst>
                  <a:glow rad="63500">
                    <a:schemeClr val="tx1">
                      <a:alpha val="71000"/>
                    </a:schemeClr>
                  </a:glow>
                </a:effectLst>
              </a:rPr>
              <a:t>Si, en effet, quelqu’un veut aimer la vie et voir des jours heureux, qu’il préserve sa langue du mal et ses lèvres de la ruse; qu’il s’éloigne du mal et fasse le bien, qu’il cherche la paix et la poursuive ;</a:t>
            </a:r>
            <a:endParaRPr lang="nl-NL" sz="2800" dirty="0">
              <a:solidFill>
                <a:schemeClr val="bg1"/>
              </a:solidFill>
              <a:effectLst>
                <a:glow rad="63500">
                  <a:schemeClr val="tx1">
                    <a:alpha val="71000"/>
                  </a:schemeClr>
                </a:glow>
              </a:effectLst>
            </a:endParaRPr>
          </a:p>
          <a:p>
            <a:r>
              <a:rPr lang="fr-BE" sz="2800" dirty="0">
                <a:solidFill>
                  <a:schemeClr val="bg1"/>
                </a:solidFill>
                <a:effectLst>
                  <a:glow rad="63500">
                    <a:schemeClr val="tx1">
                      <a:alpha val="71000"/>
                    </a:schemeClr>
                  </a:glow>
                </a:effectLst>
              </a:rPr>
              <a:t>Car le Seigneur a les yeux sur les justes, et ses oreilles sont attentives à leur prière; mais la face du Seigneur est contre ceux qui font le mal.’</a:t>
            </a:r>
            <a:r>
              <a:rPr lang="nl-NL" sz="2700" spc="-20" dirty="0" smtClean="0">
                <a:solidFill>
                  <a:schemeClr val="bg1"/>
                </a:solidFill>
                <a:effectLst>
                  <a:glow rad="63500">
                    <a:schemeClr val="tx1">
                      <a:alpha val="71000"/>
                    </a:schemeClr>
                  </a:glow>
                </a:effectLst>
                <a:latin typeface="Century Gothic" charset="0"/>
                <a:ea typeface="Calibri" charset="0"/>
              </a:rPr>
              <a:t>(</a:t>
            </a:r>
            <a:r>
              <a:rPr lang="nl-NL" sz="2700" spc="-20" dirty="0">
                <a:solidFill>
                  <a:schemeClr val="bg1"/>
                </a:solidFill>
                <a:effectLst>
                  <a:glow rad="63500">
                    <a:schemeClr val="tx1">
                      <a:alpha val="71000"/>
                    </a:schemeClr>
                  </a:glow>
                </a:effectLst>
                <a:latin typeface="Century Gothic" charset="0"/>
                <a:ea typeface="Calibri" charset="0"/>
              </a:rPr>
              <a:t>3:8-12)</a:t>
            </a:r>
            <a:endParaRPr lang="nl-NL" sz="2700" dirty="0">
              <a:solidFill>
                <a:schemeClr val="bg1"/>
              </a:solidFill>
              <a:effectLst>
                <a:glow rad="63500">
                  <a:schemeClr val="tx1">
                    <a:alpha val="71000"/>
                  </a:schemeClr>
                </a:glow>
              </a:effectLst>
              <a:latin typeface="Times New Roman" charset="0"/>
              <a:ea typeface="Calibri" charset="0"/>
            </a:endParaRPr>
          </a:p>
        </p:txBody>
      </p:sp>
    </p:spTree>
    <p:extLst>
      <p:ext uri="{BB962C8B-B14F-4D97-AF65-F5344CB8AC3E}">
        <p14:creationId xmlns:p14="http://schemas.microsoft.com/office/powerpoint/2010/main" val="167838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666" y="1277942"/>
            <a:ext cx="8135470" cy="5416868"/>
          </a:xfrm>
          <a:prstGeom prst="rect">
            <a:avLst/>
          </a:prstGeom>
        </p:spPr>
        <p:txBody>
          <a:bodyPr wrap="square">
            <a:spAutoFit/>
          </a:bodyPr>
          <a:lstStyle/>
          <a:p>
            <a:pPr marL="514350" lvl="0" indent="-514350">
              <a:spcAft>
                <a:spcPts val="1200"/>
              </a:spcAft>
              <a:buFont typeface="+mj-lt"/>
              <a:buAutoNum type="arabicPeriod"/>
            </a:pPr>
            <a:r>
              <a:rPr lang="fr-BE" sz="2800" dirty="0">
                <a:solidFill>
                  <a:schemeClr val="bg1"/>
                </a:solidFill>
              </a:rPr>
              <a:t>‘</a:t>
            </a:r>
            <a:r>
              <a:rPr lang="fr-BE" sz="2800" b="1" dirty="0">
                <a:solidFill>
                  <a:schemeClr val="bg1"/>
                </a:solidFill>
              </a:rPr>
              <a:t>Supporter des souffrances injustes’</a:t>
            </a:r>
            <a:r>
              <a:rPr lang="fr-BE" sz="2800" dirty="0">
                <a:solidFill>
                  <a:schemeClr val="bg1"/>
                </a:solidFill>
              </a:rPr>
              <a:t>… Existe-t-il encore des situations dans lesquelles ce conseil peut être bon ? Des exemples? Cela signifie-t-il qu’il faut tout supporter? Ou y </a:t>
            </a:r>
            <a:r>
              <a:rPr lang="fr-BE" sz="2800" dirty="0" err="1">
                <a:solidFill>
                  <a:schemeClr val="bg1"/>
                </a:solidFill>
              </a:rPr>
              <a:t>a-t-il</a:t>
            </a:r>
            <a:r>
              <a:rPr lang="fr-BE" sz="2800" dirty="0">
                <a:solidFill>
                  <a:schemeClr val="bg1"/>
                </a:solidFill>
              </a:rPr>
              <a:t> des limites? Quelle est la norme?</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Parcourez ensemble les </a:t>
            </a:r>
            <a:r>
              <a:rPr lang="fr-BE" sz="2800" b="1" dirty="0">
                <a:solidFill>
                  <a:schemeClr val="bg1"/>
                </a:solidFill>
              </a:rPr>
              <a:t>conseils très concrets donnés en conclusion</a:t>
            </a:r>
            <a:r>
              <a:rPr lang="fr-BE" sz="2800" dirty="0">
                <a:solidFill>
                  <a:schemeClr val="bg1"/>
                </a:solidFill>
              </a:rPr>
              <a:t> (3:8-12). Est-ce facile/difficile de les suivre ? Mais aussi: dans quelle mesure sont-ils importants? Si nous arrivons à les vivre (même en trébuchant et en se relevant), que peuvent-ils avoir de bénéfique (effets positifs) ?</a:t>
            </a:r>
            <a:endParaRPr lang="nl-NL" sz="2800" dirty="0">
              <a:solidFill>
                <a:schemeClr val="bg1"/>
              </a:solidFill>
            </a:endParaRP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358"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831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2817" y="0"/>
            <a:ext cx="4650889" cy="6555641"/>
          </a:xfrm>
          <a:prstGeom prst="rect">
            <a:avLst/>
          </a:prstGeom>
        </p:spPr>
        <p:txBody>
          <a:bodyPr wrap="square">
            <a:spAutoFit/>
          </a:bodyPr>
          <a:lstStyle/>
          <a:p>
            <a:pPr>
              <a:spcAft>
                <a:spcPts val="0"/>
              </a:spcAft>
            </a:pPr>
            <a:r>
              <a:rPr lang="fr-BE" sz="2800" b="1" dirty="0">
                <a:solidFill>
                  <a:srgbClr val="FFFF00"/>
                </a:solidFill>
              </a:rPr>
              <a:t>Vivre en croyant dans un environnement ‘hostile’</a:t>
            </a:r>
            <a:endParaRPr lang="nl-NL" sz="2400" dirty="0" smtClean="0">
              <a:solidFill>
                <a:srgbClr val="FFFF00"/>
              </a:solidFill>
              <a:effectLst/>
              <a:latin typeface="Times New Roman" charset="0"/>
              <a:ea typeface="Calibri" charset="0"/>
            </a:endParaRPr>
          </a:p>
          <a:p>
            <a:pPr>
              <a:spcAft>
                <a:spcPts val="0"/>
              </a:spcAft>
            </a:pPr>
            <a:endParaRPr lang="nl-NL" sz="2800" spc="-100" dirty="0" smtClean="0">
              <a:solidFill>
                <a:schemeClr val="bg1"/>
              </a:solidFill>
              <a:effectLst/>
              <a:latin typeface="Century Gothic" charset="0"/>
              <a:ea typeface="Calibri" charset="0"/>
            </a:endParaRPr>
          </a:p>
          <a:p>
            <a:pPr>
              <a:spcAft>
                <a:spcPts val="0"/>
              </a:spcAft>
            </a:pPr>
            <a:r>
              <a:rPr lang="fr-BE" sz="2800" dirty="0">
                <a:solidFill>
                  <a:schemeClr val="bg1"/>
                </a:solidFill>
              </a:rPr>
              <a:t>“Bien-aimés, je vous encourage, comme des exilés et des étrangers, à vous abstenir des désirs de la chair qui font la guerre à l’âme. Ayez une belle conduite parmi les gens des nations, pour que, sur le point même où ils vous accusent de faire le mal, ils voient vos belles œuvres et glorifient Dieu au jour de son intervention.”</a:t>
            </a:r>
            <a:r>
              <a:rPr lang="nl-NL" sz="2400" dirty="0" smtClean="0">
                <a:solidFill>
                  <a:schemeClr val="bg1"/>
                </a:solidFill>
                <a:effectLst/>
                <a:latin typeface="Century Gothic" charset="0"/>
                <a:ea typeface="Calibri" charset="0"/>
              </a:rPr>
              <a:t>(</a:t>
            </a:r>
            <a:r>
              <a:rPr lang="nl-NL" sz="2400" dirty="0" smtClean="0">
                <a:solidFill>
                  <a:schemeClr val="bg1"/>
                </a:solidFill>
                <a:effectLst/>
                <a:latin typeface="Century Gothic" charset="0"/>
                <a:ea typeface="Calibri" charset="0"/>
              </a:rPr>
              <a:t>2:11-12)</a:t>
            </a:r>
            <a:endParaRPr lang="nl-NL" sz="2400" dirty="0">
              <a:solidFill>
                <a:schemeClr val="bg1"/>
              </a:solidFill>
              <a:effectLst/>
              <a:latin typeface="Times New Roman" charset="0"/>
              <a:ea typeface="Calibri" charset="0"/>
            </a:endParaRPr>
          </a:p>
        </p:txBody>
      </p:sp>
      <p:pic>
        <p:nvPicPr>
          <p:cNvPr id="2" name="Afbeelding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4388" y="233751"/>
            <a:ext cx="3845859" cy="5145716"/>
          </a:xfrm>
          <a:prstGeom prst="rect">
            <a:avLst/>
          </a:prstGeom>
        </p:spPr>
      </p:pic>
      <p:sp>
        <p:nvSpPr>
          <p:cNvPr id="3" name="Tekstvak 2"/>
          <p:cNvSpPr txBox="1"/>
          <p:nvPr/>
        </p:nvSpPr>
        <p:spPr>
          <a:xfrm>
            <a:off x="4814046" y="5379467"/>
            <a:ext cx="3926541" cy="954107"/>
          </a:xfrm>
          <a:prstGeom prst="rect">
            <a:avLst/>
          </a:prstGeom>
          <a:noFill/>
        </p:spPr>
        <p:txBody>
          <a:bodyPr wrap="square" rtlCol="0">
            <a:spAutoFit/>
          </a:bodyPr>
          <a:lstStyle/>
          <a:p>
            <a:pPr algn="ctr"/>
            <a:r>
              <a:rPr lang="nl-NL" sz="2800" dirty="0" smtClean="0">
                <a:solidFill>
                  <a:srgbClr val="FFFF00"/>
                </a:solidFill>
              </a:rPr>
              <a:t>Graffiti </a:t>
            </a:r>
            <a:r>
              <a:rPr lang="nl-NL" sz="2800" dirty="0" err="1" smtClean="0">
                <a:solidFill>
                  <a:srgbClr val="FFFF00"/>
                </a:solidFill>
              </a:rPr>
              <a:t>antichrétien</a:t>
            </a:r>
            <a:r>
              <a:rPr lang="nl-NL" sz="2800" dirty="0" smtClean="0">
                <a:solidFill>
                  <a:srgbClr val="FFFF00"/>
                </a:solidFill>
              </a:rPr>
              <a:t> du 2ème siècle (Rome)</a:t>
            </a:r>
            <a:endParaRPr lang="nl-NL" sz="2800" dirty="0">
              <a:solidFill>
                <a:srgbClr val="FFFF00"/>
              </a:solidFill>
            </a:endParaRPr>
          </a:p>
        </p:txBody>
      </p:sp>
    </p:spTree>
    <p:extLst>
      <p:ext uri="{BB962C8B-B14F-4D97-AF65-F5344CB8AC3E}">
        <p14:creationId xmlns:p14="http://schemas.microsoft.com/office/powerpoint/2010/main" val="23163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3229"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hoek 4"/>
          <p:cNvSpPr/>
          <p:nvPr/>
        </p:nvSpPr>
        <p:spPr>
          <a:xfrm>
            <a:off x="314945" y="1788874"/>
            <a:ext cx="8458200" cy="4278094"/>
          </a:xfrm>
          <a:prstGeom prst="rect">
            <a:avLst/>
          </a:prstGeom>
        </p:spPr>
        <p:txBody>
          <a:bodyPr wrap="square">
            <a:spAutoFit/>
          </a:bodyPr>
          <a:lstStyle/>
          <a:p>
            <a:pPr marL="514350" lvl="0" indent="-514350">
              <a:spcAft>
                <a:spcPts val="1200"/>
              </a:spcAft>
              <a:buFont typeface="+mj-lt"/>
              <a:buAutoNum type="arabicPeriod"/>
            </a:pPr>
            <a:r>
              <a:rPr lang="fr-BE" sz="2800" dirty="0">
                <a:solidFill>
                  <a:schemeClr val="bg1"/>
                </a:solidFill>
              </a:rPr>
              <a:t>Vivre en croyant dans un environnement païen… Vois-tu des parallèles avec notre société actuelle?</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Aujourd’hui, dans notre société, la tentation est-elle grande de succomber ‘aux désirs de la chair’ (‘appétits charnels’)? As-tu des exemples concrets ? Qu’est-ce qui peut aider à résister ?</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Penses-tu que grâce à une ‘belle conduite’, les gens ‘verront les belles œuvres’ et ‘glorifieront’ Dieu? En as-tu déjà fait l’expérience?</a:t>
            </a:r>
            <a:endParaRPr lang="nl-NL" sz="2800" dirty="0">
              <a:solidFill>
                <a:schemeClr val="bg1"/>
              </a:solidFill>
            </a:endParaRPr>
          </a:p>
        </p:txBody>
      </p:sp>
    </p:spTree>
    <p:extLst>
      <p:ext uri="{BB962C8B-B14F-4D97-AF65-F5344CB8AC3E}">
        <p14:creationId xmlns:p14="http://schemas.microsoft.com/office/powerpoint/2010/main" val="156364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0" y="0"/>
            <a:ext cx="9144000" cy="6858000"/>
          </a:xfrm>
          <a:prstGeom prst="rect">
            <a:avLst/>
          </a:prstGeom>
        </p:spPr>
      </p:pic>
      <p:sp>
        <p:nvSpPr>
          <p:cNvPr id="4" name="Rechthoek 3"/>
          <p:cNvSpPr/>
          <p:nvPr/>
        </p:nvSpPr>
        <p:spPr>
          <a:xfrm>
            <a:off x="201706" y="305068"/>
            <a:ext cx="8740588" cy="6247864"/>
          </a:xfrm>
          <a:prstGeom prst="rect">
            <a:avLst/>
          </a:prstGeom>
        </p:spPr>
        <p:txBody>
          <a:bodyPr wrap="square">
            <a:spAutoFit/>
          </a:bodyPr>
          <a:lstStyle/>
          <a:p>
            <a:pPr>
              <a:spcAft>
                <a:spcPts val="0"/>
              </a:spcAft>
            </a:pPr>
            <a:r>
              <a:rPr lang="nl-NL" sz="3600" b="1" u="sng" dirty="0" smtClean="0">
                <a:solidFill>
                  <a:schemeClr val="bg1"/>
                </a:solidFill>
                <a:effectLst>
                  <a:glow rad="63500">
                    <a:schemeClr val="tx1">
                      <a:alpha val="88000"/>
                    </a:schemeClr>
                  </a:glow>
                </a:effectLst>
                <a:latin typeface="Century Gothic" charset="0"/>
                <a:ea typeface="Calibri" charset="0"/>
              </a:rPr>
              <a:t>Relations à </a:t>
            </a:r>
            <a:r>
              <a:rPr lang="nl-NL" sz="3600" b="1" u="sng" dirty="0" err="1" smtClean="0">
                <a:solidFill>
                  <a:schemeClr val="bg1"/>
                </a:solidFill>
                <a:effectLst>
                  <a:glow rad="63500">
                    <a:schemeClr val="tx1">
                      <a:alpha val="88000"/>
                    </a:schemeClr>
                  </a:glow>
                </a:effectLst>
                <a:latin typeface="Century Gothic" charset="0"/>
                <a:ea typeface="Calibri" charset="0"/>
              </a:rPr>
              <a:t>l’autorité</a:t>
            </a:r>
            <a:endParaRPr lang="nl-NL" sz="3600" u="sng" dirty="0" smtClean="0">
              <a:solidFill>
                <a:schemeClr val="bg1"/>
              </a:solidFill>
              <a:effectLst>
                <a:glow rad="63500">
                  <a:schemeClr val="tx1">
                    <a:alpha val="88000"/>
                  </a:schemeClr>
                </a:glow>
              </a:effectLst>
              <a:latin typeface="Times New Roman" charset="0"/>
              <a:ea typeface="Calibri" charset="0"/>
            </a:endParaRPr>
          </a:p>
          <a:p>
            <a:endParaRPr lang="fr-BE" sz="2800" dirty="0" smtClean="0">
              <a:solidFill>
                <a:schemeClr val="bg1"/>
              </a:solidFill>
              <a:effectLst>
                <a:glow rad="63500">
                  <a:schemeClr val="tx1">
                    <a:alpha val="63000"/>
                  </a:schemeClr>
                </a:glow>
              </a:effectLst>
            </a:endParaRPr>
          </a:p>
          <a:p>
            <a:r>
              <a:rPr lang="fr-BE" sz="2800" dirty="0" smtClean="0">
                <a:solidFill>
                  <a:schemeClr val="bg1"/>
                </a:solidFill>
                <a:effectLst>
                  <a:glow rad="63500">
                    <a:schemeClr val="tx1">
                      <a:alpha val="63000"/>
                    </a:schemeClr>
                  </a:glow>
                </a:effectLst>
              </a:rPr>
              <a:t>“</a:t>
            </a:r>
            <a:r>
              <a:rPr lang="fr-BE" sz="2800" dirty="0">
                <a:solidFill>
                  <a:schemeClr val="bg1"/>
                </a:solidFill>
                <a:effectLst>
                  <a:glow rad="63500">
                    <a:schemeClr val="tx1">
                      <a:alpha val="63000"/>
                    </a:schemeClr>
                  </a:glow>
                </a:effectLst>
              </a:rPr>
              <a:t>À cause du Seigneur, </a:t>
            </a:r>
            <a:r>
              <a:rPr lang="fr-BE" sz="2800" b="1" dirty="0">
                <a:solidFill>
                  <a:schemeClr val="bg1"/>
                </a:solidFill>
                <a:effectLst>
                  <a:glow rad="63500">
                    <a:schemeClr val="tx1">
                      <a:alpha val="63000"/>
                    </a:schemeClr>
                  </a:glow>
                </a:effectLst>
              </a:rPr>
              <a:t>soyez soumis à </a:t>
            </a:r>
            <a:endParaRPr lang="fr-BE" sz="2800" b="1" dirty="0" smtClean="0">
              <a:solidFill>
                <a:schemeClr val="bg1"/>
              </a:solidFill>
              <a:effectLst>
                <a:glow rad="63500">
                  <a:schemeClr val="tx1">
                    <a:alpha val="63000"/>
                  </a:schemeClr>
                </a:glow>
              </a:effectLst>
            </a:endParaRPr>
          </a:p>
          <a:p>
            <a:r>
              <a:rPr lang="fr-BE" sz="2800" b="1" dirty="0" smtClean="0">
                <a:solidFill>
                  <a:schemeClr val="bg1"/>
                </a:solidFill>
                <a:effectLst>
                  <a:glow rad="63500">
                    <a:schemeClr val="tx1">
                      <a:alpha val="63000"/>
                    </a:schemeClr>
                  </a:glow>
                </a:effectLst>
              </a:rPr>
              <a:t>toute </a:t>
            </a:r>
            <a:r>
              <a:rPr lang="fr-BE" sz="2800" b="1" dirty="0">
                <a:solidFill>
                  <a:schemeClr val="bg1"/>
                </a:solidFill>
                <a:effectLst>
                  <a:glow rad="63500">
                    <a:schemeClr val="tx1">
                      <a:alpha val="63000"/>
                    </a:schemeClr>
                  </a:glow>
                </a:effectLst>
              </a:rPr>
              <a:t>institution humaine</a:t>
            </a:r>
            <a:r>
              <a:rPr lang="fr-BE" sz="2800" dirty="0">
                <a:solidFill>
                  <a:schemeClr val="bg1"/>
                </a:solidFill>
                <a:effectLst>
                  <a:glow rad="63500">
                    <a:schemeClr val="tx1">
                      <a:alpha val="63000"/>
                    </a:schemeClr>
                  </a:glow>
                </a:effectLst>
              </a:rPr>
              <a:t>; au roi, </a:t>
            </a:r>
            <a:endParaRPr lang="fr-BE" sz="2800" dirty="0" smtClean="0">
              <a:solidFill>
                <a:schemeClr val="bg1"/>
              </a:solidFill>
              <a:effectLst>
                <a:glow rad="63500">
                  <a:schemeClr val="tx1">
                    <a:alpha val="63000"/>
                  </a:schemeClr>
                </a:glow>
              </a:effectLst>
            </a:endParaRPr>
          </a:p>
          <a:p>
            <a:r>
              <a:rPr lang="fr-BE" sz="2800" dirty="0" smtClean="0">
                <a:solidFill>
                  <a:schemeClr val="bg1"/>
                </a:solidFill>
                <a:effectLst>
                  <a:glow rad="63500">
                    <a:schemeClr val="tx1">
                      <a:alpha val="63000"/>
                    </a:schemeClr>
                  </a:glow>
                </a:effectLst>
              </a:rPr>
              <a:t>qui </a:t>
            </a:r>
            <a:r>
              <a:rPr lang="fr-BE" sz="2800" dirty="0">
                <a:solidFill>
                  <a:schemeClr val="bg1"/>
                </a:solidFill>
                <a:effectLst>
                  <a:glow rad="63500">
                    <a:schemeClr val="tx1">
                      <a:alpha val="63000"/>
                    </a:schemeClr>
                  </a:glow>
                </a:effectLst>
              </a:rPr>
              <a:t>est souverain, comme aux </a:t>
            </a:r>
            <a:endParaRPr lang="fr-BE" sz="2800" dirty="0" smtClean="0">
              <a:solidFill>
                <a:schemeClr val="bg1"/>
              </a:solidFill>
              <a:effectLst>
                <a:glow rad="63500">
                  <a:schemeClr val="tx1">
                    <a:alpha val="63000"/>
                  </a:schemeClr>
                </a:glow>
              </a:effectLst>
            </a:endParaRPr>
          </a:p>
          <a:p>
            <a:r>
              <a:rPr lang="fr-BE" sz="2800" dirty="0" smtClean="0">
                <a:solidFill>
                  <a:schemeClr val="bg1"/>
                </a:solidFill>
                <a:effectLst>
                  <a:glow rad="63500">
                    <a:schemeClr val="tx1">
                      <a:alpha val="63000"/>
                    </a:schemeClr>
                  </a:glow>
                </a:effectLst>
              </a:rPr>
              <a:t>gouverneurs </a:t>
            </a:r>
            <a:r>
              <a:rPr lang="fr-BE" sz="2800" dirty="0">
                <a:solidFill>
                  <a:schemeClr val="bg1"/>
                </a:solidFill>
                <a:effectLst>
                  <a:glow rad="63500">
                    <a:schemeClr val="tx1">
                      <a:alpha val="63000"/>
                    </a:schemeClr>
                  </a:glow>
                </a:effectLst>
              </a:rPr>
              <a:t>qui sont envoyés </a:t>
            </a:r>
            <a:endParaRPr lang="fr-BE" sz="2800" dirty="0" smtClean="0">
              <a:solidFill>
                <a:schemeClr val="bg1"/>
              </a:solidFill>
              <a:effectLst>
                <a:glow rad="63500">
                  <a:schemeClr val="tx1">
                    <a:alpha val="63000"/>
                  </a:schemeClr>
                </a:glow>
              </a:effectLst>
            </a:endParaRPr>
          </a:p>
          <a:p>
            <a:r>
              <a:rPr lang="fr-BE" sz="2800" dirty="0" smtClean="0">
                <a:solidFill>
                  <a:schemeClr val="bg1"/>
                </a:solidFill>
                <a:effectLst>
                  <a:glow rad="63500">
                    <a:schemeClr val="tx1">
                      <a:alpha val="63000"/>
                    </a:schemeClr>
                  </a:glow>
                </a:effectLst>
              </a:rPr>
              <a:t>par </a:t>
            </a:r>
            <a:r>
              <a:rPr lang="fr-BE" sz="2800" dirty="0">
                <a:solidFill>
                  <a:schemeClr val="bg1"/>
                </a:solidFill>
                <a:effectLst>
                  <a:glow rad="63500">
                    <a:schemeClr val="tx1">
                      <a:alpha val="63000"/>
                    </a:schemeClr>
                  </a:glow>
                </a:effectLst>
              </a:rPr>
              <a:t>lui pour faire justice contre </a:t>
            </a:r>
            <a:endParaRPr lang="fr-BE" sz="2800" dirty="0" smtClean="0">
              <a:solidFill>
                <a:schemeClr val="bg1"/>
              </a:solidFill>
              <a:effectLst>
                <a:glow rad="63500">
                  <a:schemeClr val="tx1">
                    <a:alpha val="63000"/>
                  </a:schemeClr>
                </a:glow>
              </a:effectLst>
            </a:endParaRPr>
          </a:p>
          <a:p>
            <a:r>
              <a:rPr lang="fr-BE" sz="2800" dirty="0" smtClean="0">
                <a:solidFill>
                  <a:schemeClr val="bg1"/>
                </a:solidFill>
                <a:effectLst>
                  <a:glow rad="63500">
                    <a:schemeClr val="tx1">
                      <a:alpha val="63000"/>
                    </a:schemeClr>
                  </a:glow>
                </a:effectLst>
              </a:rPr>
              <a:t>ceux </a:t>
            </a:r>
            <a:r>
              <a:rPr lang="fr-BE" sz="2800" dirty="0">
                <a:solidFill>
                  <a:schemeClr val="bg1"/>
                </a:solidFill>
                <a:effectLst>
                  <a:glow rad="63500">
                    <a:schemeClr val="tx1">
                      <a:alpha val="63000"/>
                    </a:schemeClr>
                  </a:glow>
                </a:effectLst>
              </a:rPr>
              <a:t>qui font le mal, mais pour </a:t>
            </a:r>
            <a:r>
              <a:rPr lang="fr-BE" sz="2800" dirty="0" smtClean="0">
                <a:solidFill>
                  <a:schemeClr val="bg1"/>
                </a:solidFill>
                <a:effectLst>
                  <a:glow rad="63500">
                    <a:schemeClr val="tx1">
                      <a:alpha val="63000"/>
                    </a:schemeClr>
                  </a:glow>
                </a:effectLst>
              </a:rPr>
              <a:t>l</a:t>
            </a:r>
          </a:p>
          <a:p>
            <a:r>
              <a:rPr lang="fr-BE" sz="2800" dirty="0" err="1" smtClean="0">
                <a:solidFill>
                  <a:schemeClr val="bg1"/>
                </a:solidFill>
                <a:effectLst>
                  <a:glow rad="63500">
                    <a:schemeClr val="tx1">
                      <a:alpha val="63000"/>
                    </a:schemeClr>
                  </a:glow>
                </a:effectLst>
              </a:rPr>
              <a:t>ouer</a:t>
            </a:r>
            <a:r>
              <a:rPr lang="fr-BE" sz="2800" dirty="0" smtClean="0">
                <a:solidFill>
                  <a:schemeClr val="bg1"/>
                </a:solidFill>
                <a:effectLst>
                  <a:glow rad="63500">
                    <a:schemeClr val="tx1">
                      <a:alpha val="63000"/>
                    </a:schemeClr>
                  </a:glow>
                </a:effectLst>
              </a:rPr>
              <a:t> </a:t>
            </a:r>
            <a:r>
              <a:rPr lang="fr-BE" sz="2800" dirty="0">
                <a:solidFill>
                  <a:schemeClr val="bg1"/>
                </a:solidFill>
                <a:effectLst>
                  <a:glow rad="63500">
                    <a:schemeClr val="tx1">
                      <a:alpha val="63000"/>
                    </a:schemeClr>
                  </a:glow>
                </a:effectLst>
              </a:rPr>
              <a:t>ceux qui font le bien; la volonté de Dieu, en effet, c’est qu’en faisant le bien vous réduisiez au silence l’ignorance des gens déraisonnables; soyez des hommes libres, sans faire de la liberté un voile pour couvrir la malfaisance : soyez des serviteurs de Dieu. Honorez tout le monde, aimez vos frères, craignez Dieu, honorez le roi.”</a:t>
            </a:r>
            <a:endParaRPr lang="nl-NL" sz="2800" dirty="0">
              <a:solidFill>
                <a:schemeClr val="bg1"/>
              </a:solidFill>
              <a:effectLst>
                <a:glow rad="63500">
                  <a:schemeClr val="tx1">
                    <a:alpha val="63000"/>
                  </a:schemeClr>
                </a:glow>
              </a:effectLst>
            </a:endParaRPr>
          </a:p>
        </p:txBody>
      </p:sp>
    </p:spTree>
    <p:extLst>
      <p:ext uri="{BB962C8B-B14F-4D97-AF65-F5344CB8AC3E}">
        <p14:creationId xmlns:p14="http://schemas.microsoft.com/office/powerpoint/2010/main" val="24896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1084376"/>
            <a:ext cx="8619565" cy="5570756"/>
          </a:xfrm>
          <a:prstGeom prst="rect">
            <a:avLst/>
          </a:prstGeom>
        </p:spPr>
        <p:txBody>
          <a:bodyPr wrap="square">
            <a:spAutoFit/>
          </a:bodyPr>
          <a:lstStyle/>
          <a:p>
            <a:pPr marL="514350" lvl="0" indent="-514350">
              <a:spcAft>
                <a:spcPts val="1200"/>
              </a:spcAft>
              <a:buFont typeface="+mj-lt"/>
              <a:buAutoNum type="arabicPeriod"/>
            </a:pPr>
            <a:r>
              <a:rPr lang="fr-BE" sz="2800" dirty="0">
                <a:solidFill>
                  <a:schemeClr val="bg1"/>
                </a:solidFill>
              </a:rPr>
              <a:t>‘</a:t>
            </a:r>
            <a:r>
              <a:rPr lang="fr-BE" sz="2800" b="1" dirty="0">
                <a:solidFill>
                  <a:schemeClr val="bg1"/>
                </a:solidFill>
              </a:rPr>
              <a:t>Institués par des humains</a:t>
            </a:r>
            <a:r>
              <a:rPr lang="fr-BE" sz="2800" dirty="0">
                <a:solidFill>
                  <a:schemeClr val="bg1"/>
                </a:solidFill>
              </a:rPr>
              <a:t>…’ ou quand même par Dieu… Comment vois-tu les choses? Va donc vivre dans un pays où les droits humains sont outrageusement bafoués…</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Et si les autorités ne remplissent par leur mission (punir les malfaiteurs et récompenser ceux qui font le bien)? Comment les choses pourraient-elles changer si tout le monde se ‘soumet’ ?</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Aujourd’hui, nous voyons que certains dirigeants ne cessent d’être mauvais et cruels envers leurs sujets. En tant que chrétien, faut-il se taire ? Que signifie alors être ‘</a:t>
            </a:r>
            <a:r>
              <a:rPr lang="fr-BE" sz="2800" b="1" dirty="0">
                <a:solidFill>
                  <a:schemeClr val="bg1"/>
                </a:solidFill>
              </a:rPr>
              <a:t>le gardien de ses frères’</a:t>
            </a:r>
            <a:r>
              <a:rPr lang="fr-BE" sz="2800" dirty="0">
                <a:solidFill>
                  <a:schemeClr val="bg1"/>
                </a:solidFill>
              </a:rPr>
              <a:t> ?</a:t>
            </a:r>
            <a:endParaRPr lang="nl-NL" sz="2800" dirty="0">
              <a:solidFill>
                <a:schemeClr val="bg1"/>
              </a:solidFill>
            </a:endParaRPr>
          </a:p>
        </p:txBody>
      </p:sp>
      <p:pic>
        <p:nvPicPr>
          <p:cNvPr id="5"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3229"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79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4812" y="994203"/>
            <a:ext cx="8619565" cy="5847755"/>
          </a:xfrm>
          <a:prstGeom prst="rect">
            <a:avLst/>
          </a:prstGeom>
        </p:spPr>
        <p:txBody>
          <a:bodyPr wrap="square">
            <a:spAutoFit/>
          </a:bodyPr>
          <a:lstStyle/>
          <a:p>
            <a:pPr marL="514350" lvl="0" indent="-514350">
              <a:spcBef>
                <a:spcPts val="1200"/>
              </a:spcBef>
              <a:buFont typeface="+mj-lt"/>
              <a:buAutoNum type="arabicPeriod"/>
            </a:pPr>
            <a:r>
              <a:rPr lang="fr-BE" sz="2800" dirty="0">
                <a:solidFill>
                  <a:schemeClr val="bg1"/>
                </a:solidFill>
              </a:rPr>
              <a:t>Devant le Sanhédrin, Pierre déclara: ‘</a:t>
            </a:r>
            <a:r>
              <a:rPr lang="fr-BE" sz="2800" b="1" dirty="0">
                <a:solidFill>
                  <a:schemeClr val="bg1"/>
                </a:solidFill>
              </a:rPr>
              <a:t>il faut obéir à Dieu plutôt qu’à des humains</a:t>
            </a:r>
            <a:r>
              <a:rPr lang="fr-BE" sz="2800" dirty="0">
                <a:solidFill>
                  <a:schemeClr val="bg1"/>
                </a:solidFill>
              </a:rPr>
              <a:t>…’ (Actes 5:29). Nous, adventistes, approuvons totalement cela quand il s’agit  par exemple de ‘notre’ sabbat. Le sabbat est-il donc plus important que le bien-être de nos semblables?</a:t>
            </a:r>
            <a:endParaRPr lang="nl-NL" sz="2800" dirty="0">
              <a:solidFill>
                <a:schemeClr val="bg1"/>
              </a:solidFill>
            </a:endParaRPr>
          </a:p>
          <a:p>
            <a:pPr marL="514350" lvl="0" indent="-514350">
              <a:spcBef>
                <a:spcPts val="1200"/>
              </a:spcBef>
              <a:buFont typeface="+mj-lt"/>
              <a:buAutoNum type="arabicPeriod"/>
            </a:pPr>
            <a:r>
              <a:rPr lang="fr-BE" sz="2800" dirty="0">
                <a:solidFill>
                  <a:schemeClr val="bg1"/>
                </a:solidFill>
              </a:rPr>
              <a:t>Pour un croyant, que signifie ‘</a:t>
            </a:r>
            <a:r>
              <a:rPr lang="fr-BE" sz="2800" b="1" dirty="0">
                <a:solidFill>
                  <a:schemeClr val="bg1"/>
                </a:solidFill>
              </a:rPr>
              <a:t>être un bon citoyen’</a:t>
            </a:r>
            <a:r>
              <a:rPr lang="fr-BE" sz="2800" dirty="0">
                <a:solidFill>
                  <a:schemeClr val="bg1"/>
                </a:solidFill>
              </a:rPr>
              <a:t>? </a:t>
            </a:r>
            <a:r>
              <a:rPr lang="fr-BE" sz="2800" dirty="0" smtClean="0">
                <a:solidFill>
                  <a:schemeClr val="bg1"/>
                </a:solidFill>
              </a:rPr>
              <a:t> En </a:t>
            </a:r>
            <a:r>
              <a:rPr lang="fr-BE" sz="2800" dirty="0">
                <a:solidFill>
                  <a:schemeClr val="bg1"/>
                </a:solidFill>
              </a:rPr>
              <a:t>tant que chrétien, devons-nous (ou pouvons-nous) nous intéresser concrètement au cours des choses dans le monde et dans la société? As-tu déjà pu te rendre compte qu’une bonne attitude chrétienne peut amener des changements positifs dans la société (dans la ville, le village, le quartier) ?</a:t>
            </a:r>
            <a:endParaRPr lang="nl-NL" sz="2800" dirty="0">
              <a:solidFill>
                <a:schemeClr val="bg1"/>
              </a:solidFill>
            </a:endParaRP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3229"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043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7919" y="94130"/>
            <a:ext cx="8754035" cy="6401753"/>
          </a:xfrm>
          <a:prstGeom prst="rect">
            <a:avLst/>
          </a:prstGeom>
        </p:spPr>
        <p:txBody>
          <a:bodyPr wrap="square">
            <a:spAutoFit/>
          </a:bodyPr>
          <a:lstStyle/>
          <a:p>
            <a:pPr>
              <a:spcBef>
                <a:spcPts val="600"/>
              </a:spcBef>
              <a:spcAft>
                <a:spcPts val="0"/>
              </a:spcAft>
            </a:pPr>
            <a:r>
              <a:rPr lang="nl-NL" sz="3600" b="1" u="sng" dirty="0" err="1" smtClean="0">
                <a:solidFill>
                  <a:schemeClr val="bg1"/>
                </a:solidFill>
                <a:effectLst/>
                <a:latin typeface="Century Gothic" charset="0"/>
                <a:ea typeface="Calibri" charset="0"/>
              </a:rPr>
              <a:t>Esclaves</a:t>
            </a:r>
            <a:r>
              <a:rPr lang="nl-NL" sz="3600" b="1" u="sng" dirty="0" smtClean="0">
                <a:solidFill>
                  <a:schemeClr val="bg1"/>
                </a:solidFill>
                <a:effectLst/>
                <a:latin typeface="Century Gothic" charset="0"/>
                <a:ea typeface="Calibri" charset="0"/>
              </a:rPr>
              <a:t> et maîtres</a:t>
            </a:r>
            <a:endParaRPr lang="nl-NL" sz="3600" u="sng" dirty="0" smtClean="0">
              <a:solidFill>
                <a:schemeClr val="bg1"/>
              </a:solidFill>
              <a:effectLst/>
              <a:latin typeface="Times New Roman" charset="0"/>
              <a:ea typeface="Calibri" charset="0"/>
            </a:endParaRPr>
          </a:p>
          <a:p>
            <a:pPr>
              <a:spcAft>
                <a:spcPts val="0"/>
              </a:spcAft>
            </a:pPr>
            <a:r>
              <a:rPr lang="nl-NL" sz="2800" b="1" dirty="0" smtClean="0">
                <a:solidFill>
                  <a:schemeClr val="bg1"/>
                </a:solidFill>
                <a:effectLst/>
                <a:latin typeface="Century Gothic" charset="0"/>
                <a:ea typeface="Calibri" charset="0"/>
              </a:rPr>
              <a:t> </a:t>
            </a:r>
          </a:p>
          <a:p>
            <a:pPr>
              <a:spcAft>
                <a:spcPts val="0"/>
              </a:spcAft>
            </a:pPr>
            <a:endParaRPr lang="nl-NL" sz="2800" b="1" dirty="0">
              <a:solidFill>
                <a:schemeClr val="bg1"/>
              </a:solidFill>
              <a:latin typeface="Century Gothic" charset="0"/>
              <a:ea typeface="Calibri" charset="0"/>
            </a:endParaRPr>
          </a:p>
          <a:p>
            <a:pPr>
              <a:spcAft>
                <a:spcPts val="0"/>
              </a:spcAft>
            </a:pPr>
            <a:endParaRPr lang="nl-NL" sz="2800" b="1" dirty="0" smtClean="0">
              <a:solidFill>
                <a:schemeClr val="bg1"/>
              </a:solidFill>
              <a:effectLst/>
              <a:latin typeface="Century Gothic" charset="0"/>
              <a:ea typeface="Calibri" charset="0"/>
            </a:endParaRPr>
          </a:p>
          <a:p>
            <a:pPr>
              <a:spcAft>
                <a:spcPts val="0"/>
              </a:spcAft>
            </a:pPr>
            <a:endParaRPr lang="nl-NL" sz="2800" b="1" dirty="0">
              <a:solidFill>
                <a:schemeClr val="bg1"/>
              </a:solidFill>
              <a:latin typeface="Century Gothic" charset="0"/>
              <a:ea typeface="Calibri" charset="0"/>
            </a:endParaRPr>
          </a:p>
          <a:p>
            <a:pPr>
              <a:spcAft>
                <a:spcPts val="0"/>
              </a:spcAft>
            </a:pPr>
            <a:endParaRPr lang="nl-NL" sz="2800" b="1" dirty="0" smtClean="0">
              <a:solidFill>
                <a:schemeClr val="bg1"/>
              </a:solidFill>
              <a:effectLst/>
              <a:latin typeface="Century Gothic" charset="0"/>
              <a:ea typeface="Calibri" charset="0"/>
            </a:endParaRPr>
          </a:p>
          <a:p>
            <a:pPr>
              <a:spcAft>
                <a:spcPts val="0"/>
              </a:spcAft>
            </a:pPr>
            <a:endParaRPr lang="nl-NL" sz="2800" b="1" dirty="0" smtClean="0">
              <a:solidFill>
                <a:schemeClr val="bg1"/>
              </a:solidFill>
              <a:effectLst/>
              <a:latin typeface="Century Gothic" charset="0"/>
              <a:ea typeface="Calibri" charset="0"/>
            </a:endParaRPr>
          </a:p>
          <a:p>
            <a:pPr>
              <a:spcAft>
                <a:spcPts val="0"/>
              </a:spcAft>
            </a:pPr>
            <a:endParaRPr lang="nl-NL" sz="2800" b="1" dirty="0">
              <a:solidFill>
                <a:schemeClr val="bg1"/>
              </a:solidFill>
              <a:latin typeface="Century Gothic" charset="0"/>
              <a:ea typeface="Calibri" charset="0"/>
            </a:endParaRPr>
          </a:p>
          <a:p>
            <a:pPr>
              <a:spcAft>
                <a:spcPts val="0"/>
              </a:spcAft>
            </a:pPr>
            <a:endParaRPr lang="nl-NL" sz="2800" dirty="0" smtClean="0">
              <a:solidFill>
                <a:schemeClr val="bg1"/>
              </a:solidFill>
              <a:effectLst/>
              <a:latin typeface="Times New Roman" charset="0"/>
              <a:ea typeface="Calibri" charset="0"/>
            </a:endParaRPr>
          </a:p>
          <a:p>
            <a:pPr>
              <a:spcBef>
                <a:spcPts val="1200"/>
              </a:spcBef>
              <a:spcAft>
                <a:spcPts val="0"/>
              </a:spcAft>
            </a:pPr>
            <a:r>
              <a:rPr lang="fr-BE" sz="2800" b="1" dirty="0">
                <a:solidFill>
                  <a:schemeClr val="bg1"/>
                </a:solidFill>
              </a:rPr>
              <a:t>“Esclaves,</a:t>
            </a:r>
            <a:r>
              <a:rPr lang="fr-BE" sz="2800" dirty="0">
                <a:solidFill>
                  <a:schemeClr val="bg1"/>
                </a:solidFill>
              </a:rPr>
              <a:t> soyez, en toute crainte, soumis à vos maîtres; non pas seulement à ceux qui sont bons et conciliants, mais aussi à ceux qui sont difficiles ; car c’est une grâce que de supporter des peines par conscience de Dieu, quand on souffre injustement.” </a:t>
            </a:r>
            <a:r>
              <a:rPr lang="nl-NL" sz="2600" dirty="0" smtClean="0">
                <a:solidFill>
                  <a:schemeClr val="bg1"/>
                </a:solidFill>
                <a:effectLst/>
                <a:latin typeface="Century Gothic" charset="0"/>
                <a:ea typeface="Calibri" charset="0"/>
              </a:rPr>
              <a:t>  (2: 18,19)</a:t>
            </a:r>
            <a:endParaRPr lang="nl-NL" sz="2600" dirty="0">
              <a:solidFill>
                <a:schemeClr val="bg1"/>
              </a:solidFill>
              <a:effectLst/>
              <a:latin typeface="Times New Roman" charset="0"/>
              <a:ea typeface="Calibri" charset="0"/>
            </a:endParaRPr>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604" y="820270"/>
            <a:ext cx="8344663" cy="3321424"/>
          </a:xfrm>
          <a:prstGeom prst="rect">
            <a:avLst/>
          </a:prstGeom>
        </p:spPr>
      </p:pic>
    </p:spTree>
    <p:extLst>
      <p:ext uri="{BB962C8B-B14F-4D97-AF65-F5344CB8AC3E}">
        <p14:creationId xmlns:p14="http://schemas.microsoft.com/office/powerpoint/2010/main" val="132194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2" name="Rechthoek 1"/>
          <p:cNvSpPr/>
          <p:nvPr/>
        </p:nvSpPr>
        <p:spPr>
          <a:xfrm>
            <a:off x="121024" y="-1"/>
            <a:ext cx="6440197" cy="6986528"/>
          </a:xfrm>
          <a:prstGeom prst="rect">
            <a:avLst/>
          </a:prstGeom>
        </p:spPr>
        <p:txBody>
          <a:bodyPr wrap="square">
            <a:spAutoFit/>
          </a:bodyPr>
          <a:lstStyle/>
          <a:p>
            <a:pPr>
              <a:spcAft>
                <a:spcPts val="0"/>
              </a:spcAft>
            </a:pPr>
            <a:r>
              <a:rPr lang="fr-BE" sz="2800">
                <a:solidFill>
                  <a:schemeClr val="bg1"/>
                </a:solidFill>
                <a:effectLst>
                  <a:glow rad="63500">
                    <a:schemeClr val="tx1">
                      <a:alpha val="76000"/>
                    </a:schemeClr>
                  </a:glow>
                </a:effectLst>
              </a:rPr>
              <a:t>Ellen White disait aux gens qu’ils ne devaient pas s’opposer ouvertement et de manière flagrante aux lois locales concernant le dimanche. </a:t>
            </a:r>
            <a:r>
              <a:rPr lang="fr-BE" sz="2800" dirty="0">
                <a:solidFill>
                  <a:schemeClr val="bg1"/>
                </a:solidFill>
                <a:effectLst>
                  <a:glow rad="63500">
                    <a:schemeClr val="tx1">
                      <a:alpha val="76000"/>
                    </a:schemeClr>
                  </a:glow>
                </a:effectLst>
              </a:rPr>
              <a:t>Bien sûr, il fallait sanctifier le sabbat, comme Dieu le demandait, mais ils ne devaient pas enfreindre les lois du dimanche de manière intentionnelle. Pourtant elle disait que les adventistes ne devaient pas obéir à la loi sur un point. Si un esclave s’était enfui de chez son maître, la loi exigeait que l’esclave soit ramené chez son maître. Ellen White s’opposait à cette loi et demandait aux adventistes de ne pas s’y soumettre, quelles que fussent les conséquences. (Dialogue p. 47)</a:t>
            </a:r>
            <a:endParaRPr lang="nl-NL" sz="2800" dirty="0">
              <a:solidFill>
                <a:schemeClr val="bg1"/>
              </a:solidFill>
              <a:effectLst>
                <a:glow rad="63500">
                  <a:schemeClr val="tx1">
                    <a:alpha val="76000"/>
                  </a:schemeClr>
                </a:glow>
              </a:effectLst>
              <a:latin typeface="Times New Roman" charset="0"/>
              <a:ea typeface="Calibri" charset="0"/>
            </a:endParaRPr>
          </a:p>
        </p:txBody>
      </p:sp>
    </p:spTree>
    <p:extLst>
      <p:ext uri="{BB962C8B-B14F-4D97-AF65-F5344CB8AC3E}">
        <p14:creationId xmlns:p14="http://schemas.microsoft.com/office/powerpoint/2010/main" val="175353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358" y="0"/>
            <a:ext cx="1800771" cy="116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hthoek 2"/>
          <p:cNvSpPr/>
          <p:nvPr/>
        </p:nvSpPr>
        <p:spPr>
          <a:xfrm>
            <a:off x="-1" y="201706"/>
            <a:ext cx="8928847" cy="6494085"/>
          </a:xfrm>
          <a:prstGeom prst="rect">
            <a:avLst/>
          </a:prstGeom>
        </p:spPr>
        <p:txBody>
          <a:bodyPr wrap="square">
            <a:spAutoFit/>
          </a:bodyPr>
          <a:lstStyle/>
          <a:p>
            <a:pPr marL="514350" lvl="0" indent="-514350">
              <a:buFont typeface="+mj-lt"/>
              <a:buAutoNum type="arabicPeriod"/>
            </a:pPr>
            <a:r>
              <a:rPr lang="fr-BE" sz="2600" dirty="0">
                <a:solidFill>
                  <a:schemeClr val="bg1"/>
                </a:solidFill>
              </a:rPr>
              <a:t>Parcours </a:t>
            </a:r>
            <a:r>
              <a:rPr lang="fr-BE" sz="2600" b="1" dirty="0">
                <a:solidFill>
                  <a:schemeClr val="bg1"/>
                </a:solidFill>
              </a:rPr>
              <a:t>Exode 21</a:t>
            </a:r>
            <a:r>
              <a:rPr lang="fr-BE" sz="2600" dirty="0">
                <a:solidFill>
                  <a:schemeClr val="bg1"/>
                </a:solidFill>
              </a:rPr>
              <a:t>… Qu’est-ce qui t’interpelle, </a:t>
            </a:r>
            <a:r>
              <a:rPr lang="fr-BE" sz="2600" dirty="0" smtClean="0">
                <a:solidFill>
                  <a:schemeClr val="bg1"/>
                </a:solidFill>
              </a:rPr>
              <a:t>te </a:t>
            </a:r>
            <a:r>
              <a:rPr lang="fr-BE" sz="2600" dirty="0">
                <a:solidFill>
                  <a:schemeClr val="bg1"/>
                </a:solidFill>
              </a:rPr>
              <a:t>choque? Peut-on transposer cela aux relations humaines actuelles </a:t>
            </a:r>
            <a:r>
              <a:rPr lang="fr-BE" sz="2600" dirty="0" smtClean="0">
                <a:solidFill>
                  <a:schemeClr val="bg1"/>
                </a:solidFill>
              </a:rPr>
              <a:t>     (</a:t>
            </a:r>
            <a:r>
              <a:rPr lang="fr-BE" sz="2600" dirty="0">
                <a:solidFill>
                  <a:schemeClr val="bg1"/>
                </a:solidFill>
              </a:rPr>
              <a:t>y compris les relations employeur/employé)? Pierre n’aurait-il pas aussi dû donner quelques recommandations aux maîtres ?</a:t>
            </a:r>
            <a:endParaRPr lang="nl-NL" sz="2600" dirty="0">
              <a:solidFill>
                <a:schemeClr val="bg1"/>
              </a:solidFill>
            </a:endParaRPr>
          </a:p>
          <a:p>
            <a:pPr marL="514350" lvl="0" indent="-514350">
              <a:buFont typeface="+mj-lt"/>
              <a:buAutoNum type="arabicPeriod"/>
            </a:pPr>
            <a:r>
              <a:rPr lang="fr-BE" sz="2600" dirty="0">
                <a:solidFill>
                  <a:schemeClr val="bg1"/>
                </a:solidFill>
              </a:rPr>
              <a:t>Pourquoi </a:t>
            </a:r>
            <a:r>
              <a:rPr lang="fr-BE" sz="2600" dirty="0" err="1">
                <a:solidFill>
                  <a:schemeClr val="bg1"/>
                </a:solidFill>
              </a:rPr>
              <a:t>a-t-il</a:t>
            </a:r>
            <a:r>
              <a:rPr lang="fr-BE" sz="2600" dirty="0">
                <a:solidFill>
                  <a:schemeClr val="bg1"/>
                </a:solidFill>
              </a:rPr>
              <a:t> fallu si longtemps pour que même des chrétiens comprennent que l’esclavage ne pouvait pas exister (pense à la politique de notre roi Léopold II au Congo et à l’Amérique du 19</a:t>
            </a:r>
            <a:r>
              <a:rPr lang="fr-BE" sz="2600" baseline="30000" dirty="0">
                <a:solidFill>
                  <a:schemeClr val="bg1"/>
                </a:solidFill>
              </a:rPr>
              <a:t>e</a:t>
            </a:r>
            <a:r>
              <a:rPr lang="fr-BE" sz="2600" dirty="0">
                <a:solidFill>
                  <a:schemeClr val="bg1"/>
                </a:solidFill>
              </a:rPr>
              <a:t> siècle…) ? Souvent on se justifiait en se référant à la Bible… Comment réagis-tu à cela?</a:t>
            </a:r>
            <a:endParaRPr lang="nl-NL" sz="2600" dirty="0">
              <a:solidFill>
                <a:schemeClr val="bg1"/>
              </a:solidFill>
            </a:endParaRPr>
          </a:p>
          <a:p>
            <a:pPr marL="514350" lvl="0" indent="-514350">
              <a:buFont typeface="+mj-lt"/>
              <a:buAutoNum type="arabicPeriod"/>
            </a:pPr>
            <a:r>
              <a:rPr lang="fr-BE" sz="2600" dirty="0">
                <a:solidFill>
                  <a:schemeClr val="bg1"/>
                </a:solidFill>
              </a:rPr>
              <a:t>Partagez vos réflexions concernant l’attitude d’</a:t>
            </a:r>
            <a:r>
              <a:rPr lang="fr-BE" sz="2600" b="1" dirty="0">
                <a:solidFill>
                  <a:schemeClr val="bg1"/>
                </a:solidFill>
              </a:rPr>
              <a:t>Ellen White</a:t>
            </a:r>
            <a:r>
              <a:rPr lang="fr-BE" sz="2600" dirty="0">
                <a:solidFill>
                  <a:schemeClr val="bg1"/>
                </a:solidFill>
              </a:rPr>
              <a:t> vis-à-vis de l’esclavage et de la relation à l’autorité.</a:t>
            </a:r>
            <a:endParaRPr lang="nl-NL" sz="2600" dirty="0">
              <a:solidFill>
                <a:schemeClr val="bg1"/>
              </a:solidFill>
            </a:endParaRPr>
          </a:p>
          <a:p>
            <a:pPr marL="514350" lvl="0" indent="-514350">
              <a:buFont typeface="+mj-lt"/>
              <a:buAutoNum type="arabicPeriod"/>
            </a:pPr>
            <a:r>
              <a:rPr lang="fr-BE" sz="2600" dirty="0">
                <a:solidFill>
                  <a:schemeClr val="bg1"/>
                </a:solidFill>
              </a:rPr>
              <a:t>Dans notre société, il n’y a, en principe, plus d’esclavage… Qu’en est-il en réalité ? Quid des diverses formes d’</a:t>
            </a:r>
            <a:r>
              <a:rPr lang="fr-BE" sz="2600" b="1" dirty="0">
                <a:solidFill>
                  <a:schemeClr val="bg1"/>
                </a:solidFill>
              </a:rPr>
              <a:t>exploitation</a:t>
            </a:r>
            <a:r>
              <a:rPr lang="fr-BE" sz="2600" dirty="0">
                <a:solidFill>
                  <a:schemeClr val="bg1"/>
                </a:solidFill>
              </a:rPr>
              <a:t> ? En tant que chrétiens, devons-nous nous taire et accepter cela?</a:t>
            </a:r>
            <a:endParaRPr lang="nl-NL" sz="2600" dirty="0">
              <a:solidFill>
                <a:schemeClr val="bg1"/>
              </a:solidFill>
            </a:endParaRPr>
          </a:p>
        </p:txBody>
      </p:sp>
    </p:spTree>
    <p:extLst>
      <p:ext uri="{BB962C8B-B14F-4D97-AF65-F5344CB8AC3E}">
        <p14:creationId xmlns:p14="http://schemas.microsoft.com/office/powerpoint/2010/main" val="1230048856"/>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917</Words>
  <Application>Microsoft Macintosh PowerPoint</Application>
  <PresentationFormat>Diavoorstelling (4:3)</PresentationFormat>
  <Paragraphs>65</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Calibri</vt:lpstr>
      <vt:lpstr>Calibri Light</vt:lpstr>
      <vt:lpstr>Century Gothic</vt:lpstr>
      <vt:lpstr>Mangal</vt:lpstr>
      <vt:lpstr>Times New Roman</vt:lpstr>
      <vt:lpstr>Arial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Delameillieure</dc:creator>
  <cp:lastModifiedBy>Johan Delameillieure</cp:lastModifiedBy>
  <cp:revision>16</cp:revision>
  <dcterms:created xsi:type="dcterms:W3CDTF">2017-04-11T09:09:27Z</dcterms:created>
  <dcterms:modified xsi:type="dcterms:W3CDTF">2017-04-13T07:30:06Z</dcterms:modified>
</cp:coreProperties>
</file>