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72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98"/>
  </p:normalViewPr>
  <p:slideViewPr>
    <p:cSldViewPr snapToGrid="0" snapToObjects="1">
      <p:cViewPr varScale="1">
        <p:scale>
          <a:sx n="125" d="100"/>
          <a:sy n="125" d="100"/>
        </p:scale>
        <p:origin x="112" y="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3B128-C1B5-A948-AC17-8A5770F58D24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45BB0-D7CB-DF42-863C-18198313C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86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DA6F-53ED-AC40-A220-46E1444FAE01}" type="datetimeFigureOut">
              <a:rPr lang="nl-NL" smtClean="0"/>
              <a:t>24-04-17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7A62-C423-AE44-87C9-E1246F4A66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79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31545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680720" y="86308"/>
            <a:ext cx="8463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effectLst>
                  <a:outerShdw blurRad="50800" dist="88900" dir="5400000" algn="ctr" rotWithShape="0">
                    <a:srgbClr val="000000"/>
                  </a:outerShdw>
                </a:effectLst>
                <a:latin typeface="Century Gothic" charset="0"/>
                <a:ea typeface="Calibri" charset="0"/>
                <a:cs typeface="Times New Roman" charset="0"/>
              </a:rPr>
              <a:t>5. </a:t>
            </a:r>
            <a:r>
              <a:rPr lang="nl-NL" sz="6600" dirty="0" err="1">
                <a:solidFill>
                  <a:srgbClr val="FFFF00"/>
                </a:solidFill>
                <a:effectLst>
                  <a:outerShdw blurRad="50800" dist="88900" dir="5400000" algn="ctr" rotWithShape="0">
                    <a:srgbClr val="000000"/>
                  </a:outerShdw>
                </a:effectLst>
                <a:latin typeface="Century Gothic" charset="0"/>
                <a:ea typeface="Calibri" charset="0"/>
                <a:cs typeface="Times New Roman" charset="0"/>
              </a:rPr>
              <a:t>Vivre</a:t>
            </a:r>
            <a:r>
              <a:rPr lang="nl-NL" sz="6600" dirty="0">
                <a:solidFill>
                  <a:srgbClr val="FFFF00"/>
                </a:solidFill>
                <a:effectLst>
                  <a:outerShdw blurRad="50800" dist="88900" dir="5400000" algn="ctr" rotWithShape="0">
                    <a:srgbClr val="000000"/>
                  </a:outerShdw>
                </a:effectLst>
                <a:latin typeface="Century Gothic" charset="0"/>
                <a:ea typeface="Calibri" charset="0"/>
                <a:cs typeface="Times New Roman" charset="0"/>
              </a:rPr>
              <a:t> pour </a:t>
            </a:r>
            <a:r>
              <a:rPr lang="nl-NL" sz="6600" dirty="0" err="1">
                <a:solidFill>
                  <a:srgbClr val="FFFF00"/>
                </a:solidFill>
                <a:effectLst>
                  <a:outerShdw blurRad="50800" dist="88900" dir="5400000" algn="ctr" rotWithShape="0">
                    <a:srgbClr val="000000"/>
                  </a:outerShdw>
                </a:effectLst>
                <a:latin typeface="Century Gothic" charset="0"/>
                <a:ea typeface="Calibri" charset="0"/>
                <a:cs typeface="Times New Roman" charset="0"/>
              </a:rPr>
              <a:t>Dieu</a:t>
            </a:r>
            <a:endParaRPr lang="nl-NL" sz="6600" dirty="0">
              <a:solidFill>
                <a:srgbClr val="FFFF00"/>
              </a:solidFill>
              <a:effectLst>
                <a:outerShdw blurRad="50800" dist="88900" dir="5400000" algn="ctr" rotWithShape="0">
                  <a:srgbClr val="000000"/>
                </a:outerShdw>
              </a:effectLst>
              <a:latin typeface="Century Gothic" charset="0"/>
              <a:ea typeface="Calibri" charset="0"/>
              <a:cs typeface="Times New Roman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943599" y="5906852"/>
            <a:ext cx="5936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4000" dirty="0">
                <a:solidFill>
                  <a:schemeClr val="bg1"/>
                </a:solidFill>
                <a:effectLst>
                  <a:outerShdw blurRad="50800" dist="88900" dir="3600000" algn="tl" rotWithShape="0">
                    <a:prstClr val="black"/>
                  </a:outerShdw>
                </a:effectLst>
                <a:latin typeface="Century Gothic" charset="0"/>
                <a:ea typeface="Calibri" charset="0"/>
                <a:cs typeface="Times New Roman" charset="0"/>
              </a:rPr>
              <a:t>1 Pierre 3:8-12 et 4:1-11</a:t>
            </a:r>
            <a:r>
              <a:rPr lang="nl-NL" sz="4000" dirty="0">
                <a:solidFill>
                  <a:schemeClr val="bg1"/>
                </a:solidFill>
                <a:effectLst>
                  <a:outerShdw blurRad="50800" dist="88900" dir="3600000" algn="tl" rotWithShape="0">
                    <a:prstClr val="black"/>
                  </a:outerShdw>
                </a:effectLst>
              </a:rPr>
              <a:t>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-416244" y="2368890"/>
            <a:ext cx="7711124" cy="521253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51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994" y="431379"/>
            <a:ext cx="845488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marR="445135" algn="ctr">
              <a:spcBef>
                <a:spcPts val="600"/>
              </a:spcBef>
              <a:spcAft>
                <a:spcPts val="0"/>
              </a:spcAft>
            </a:pPr>
            <a:r>
              <a:rPr lang="fr-BE" sz="2800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« Tu aimeras le Seigneur, ton Dieu, </a:t>
            </a:r>
          </a:p>
          <a:p>
            <a:pPr marL="899160" marR="445135" algn="ctr">
              <a:spcBef>
                <a:spcPts val="600"/>
              </a:spcBef>
              <a:spcAft>
                <a:spcPts val="0"/>
              </a:spcAft>
            </a:pPr>
            <a:r>
              <a:rPr lang="fr-BE" sz="2800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 tout ton cœur,  de toute ton âme, </a:t>
            </a:r>
          </a:p>
          <a:p>
            <a:pPr marL="899160" marR="445135" algn="ctr">
              <a:spcBef>
                <a:spcPts val="600"/>
              </a:spcBef>
              <a:spcAft>
                <a:spcPts val="0"/>
              </a:spcAft>
            </a:pPr>
            <a:r>
              <a:rPr lang="fr-BE" sz="2800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et de toute ta pensée.                        C’est le premier et le plus grand commandement.                 </a:t>
            </a:r>
          </a:p>
          <a:p>
            <a:pPr marL="899160" marR="445135" algn="ctr">
              <a:spcBef>
                <a:spcPts val="600"/>
              </a:spcBef>
              <a:spcAft>
                <a:spcPts val="0"/>
              </a:spcAft>
            </a:pPr>
            <a:r>
              <a:rPr lang="fr-BE" sz="2800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Et voici le second, </a:t>
            </a:r>
            <a:endParaRPr lang="fr-BE" sz="2800" dirty="0" smtClean="0">
              <a:solidFill>
                <a:srgbClr val="FFFF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99160" marR="445135" algn="ctr">
              <a:spcBef>
                <a:spcPts val="600"/>
              </a:spcBef>
              <a:spcAft>
                <a:spcPts val="0"/>
              </a:spcAft>
            </a:pPr>
            <a:r>
              <a:rPr lang="fr-BE" sz="2800" i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qui </a:t>
            </a:r>
            <a:r>
              <a:rPr lang="fr-BE" sz="2800" i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lui est semblable</a:t>
            </a:r>
            <a:r>
              <a:rPr lang="fr-BE" sz="2800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 :                                      Tu aimeras ton prochain </a:t>
            </a:r>
          </a:p>
          <a:p>
            <a:pPr marL="899160" marR="445135" algn="ctr">
              <a:spcBef>
                <a:spcPts val="600"/>
              </a:spcBef>
              <a:spcAft>
                <a:spcPts val="0"/>
              </a:spcAft>
            </a:pPr>
            <a:r>
              <a:rPr lang="fr-BE" sz="2800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comme toi-même. »</a:t>
            </a:r>
            <a:endParaRPr lang="fr-BE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99160" marR="445135" algn="r">
              <a:spcBef>
                <a:spcPts val="600"/>
              </a:spcBef>
              <a:spcAft>
                <a:spcPts val="0"/>
              </a:spcAft>
            </a:pPr>
            <a:r>
              <a:rPr lang="fr-BE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Matthieu 22 :37-39</a:t>
            </a:r>
            <a:endParaRPr lang="fr-BE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99" b="98893" l="6777" r="91717">
                        <a14:foregroundMark x1="13404" y1="62915" x2="19277" y2="95203"/>
                        <a14:foregroundMark x1="43825" y1="64945" x2="45633" y2="77675"/>
                        <a14:foregroundMark x1="91717" y1="78413" x2="86898" y2="80443"/>
                        <a14:foregroundMark x1="21536" y1="97417" x2="35843" y2="98893"/>
                        <a14:foregroundMark x1="22289" y1="7749" x2="26807" y2="7749"/>
                        <a14:foregroundMark x1="27861" y1="2583" x2="27861" y2="2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0560" y="711200"/>
            <a:ext cx="7530397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1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134" y="903887"/>
            <a:ext cx="68804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BE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Ainsi donc, puisque le Christ a souffert dans la chair, vous aussi, armez-vous de la même pensée ; car celui qui a souffert dans la chair en a fini avec le péché,                </a:t>
            </a: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fr-BE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afin de vivre, non plus selon     des désirs humains, mais selon la volonté de Dieu pendant le temps qui lui reste à vivre dans              la chair.  </a:t>
            </a:r>
          </a:p>
          <a:p>
            <a:pPr algn="r"/>
            <a:r>
              <a:rPr lang="fr-BE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Pierre 4 :1-2</a:t>
            </a:r>
            <a:endParaRPr lang="fr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7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769" y="0"/>
            <a:ext cx="2302232" cy="14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3544" y="1306553"/>
            <a:ext cx="9120455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Si vous êtes passé par le </a:t>
            </a:r>
            <a:r>
              <a:rPr lang="fr-BE" sz="2800" b="1" dirty="0">
                <a:solidFill>
                  <a:schemeClr val="bg1"/>
                </a:solidFill>
              </a:rPr>
              <a:t>baptême</a:t>
            </a:r>
            <a:r>
              <a:rPr lang="fr-BE" sz="2800" dirty="0">
                <a:solidFill>
                  <a:schemeClr val="bg1"/>
                </a:solidFill>
              </a:rPr>
              <a:t>, quel souvenir en gardez-vous ? Que signifiait-il pour vous ? Que signifie-t-il aujourd’hui ? Vos attentes ont-elles été réalisées ?</a:t>
            </a:r>
          </a:p>
          <a:p>
            <a:pPr marL="514350" lvl="0" indent="-51435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Comment réagissez-vous à cette affirmation que le baptisé est </a:t>
            </a:r>
            <a:r>
              <a:rPr lang="fr-BE" sz="2800" b="1" dirty="0">
                <a:solidFill>
                  <a:schemeClr val="bg1"/>
                </a:solidFill>
              </a:rPr>
              <a:t>mort au péché </a:t>
            </a:r>
            <a:r>
              <a:rPr lang="fr-BE" sz="2800" dirty="0">
                <a:solidFill>
                  <a:schemeClr val="bg1"/>
                </a:solidFill>
              </a:rPr>
              <a:t>? Cela veut-il dire qu’il est devenu parfait ? ou sensé l’être ? Ou s’agit-il d’une orientation générale donnée à la vie (vivre pour…) ?</a:t>
            </a:r>
          </a:p>
          <a:p>
            <a:pPr marL="514350" lvl="0" indent="-51435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Dans le </a:t>
            </a:r>
            <a:r>
              <a:rPr lang="fr-BE" sz="2800" b="1" dirty="0">
                <a:solidFill>
                  <a:schemeClr val="bg1"/>
                </a:solidFill>
              </a:rPr>
              <a:t>symbolisme</a:t>
            </a:r>
            <a:r>
              <a:rPr lang="fr-BE" sz="2800" dirty="0">
                <a:solidFill>
                  <a:schemeClr val="bg1"/>
                </a:solidFill>
              </a:rPr>
              <a:t> du baptême, qu’est-ce qui vous semble le plus important : l’immersion (mort avec Christ) ou la sortie de l’eau (vie nouvelle avec Christ) ? Expliquez.</a:t>
            </a:r>
          </a:p>
          <a:p>
            <a:pPr marL="514350" lvl="0" indent="-51435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b="1" spc="-20" dirty="0">
                <a:solidFill>
                  <a:schemeClr val="bg1"/>
                </a:solidFill>
              </a:rPr>
              <a:t>Etre conséquent </a:t>
            </a:r>
            <a:r>
              <a:rPr lang="fr-BE" sz="2800" spc="-20" dirty="0">
                <a:solidFill>
                  <a:schemeClr val="bg1"/>
                </a:solidFill>
              </a:rPr>
              <a:t>avec sa foi et son baptême… Qu’est-ce que cela implique selon vous ? Est-ce toujours facile ? Ou y a-t-il des circonstances actuelles (à l’époque de Pierre, on peut penser aux persécutions) qui rendent la tâche ardue 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452" y="119950"/>
            <a:ext cx="45363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6600" b="1" cap="none" spc="0" dirty="0">
                <a:ln/>
                <a:solidFill>
                  <a:srgbClr val="FFFF00"/>
                </a:solidFill>
                <a:effectLst/>
              </a:rPr>
              <a:t>Parlons-en…</a:t>
            </a:r>
          </a:p>
        </p:txBody>
      </p:sp>
    </p:spTree>
    <p:extLst>
      <p:ext uri="{BB962C8B-B14F-4D97-AF65-F5344CB8AC3E}">
        <p14:creationId xmlns:p14="http://schemas.microsoft.com/office/powerpoint/2010/main" val="156364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210" y="453313"/>
            <a:ext cx="76354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BE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En effet, vous avez suffisamment accompli, dans le passé, la volonté des gens des nations, en vous livrant à la débauche, aux désirs, à l’ivrognerie, aux orgies, aux beuveries et à des idolâtries infâmes. </a:t>
            </a: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</a:t>
            </a:r>
            <a:r>
              <a:rPr lang="fr-BE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Ils sont surpris que vous ne couriez pas avec eux vers ce débordement de débauche, et ils calomnient : </a:t>
            </a: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  <a:r>
              <a:rPr lang="fr-BE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ils en rendront compte à celui qui est prêt à juger les vivants et les morts. </a:t>
            </a:r>
            <a:endParaRPr lang="fr-BE" sz="20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BE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Pierre 4 :1-2</a:t>
            </a:r>
            <a:endParaRPr lang="fr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769" y="0"/>
            <a:ext cx="2302232" cy="14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3544" y="1306553"/>
            <a:ext cx="9120455" cy="522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Constatez-vous ce genre de </a:t>
            </a:r>
            <a:r>
              <a:rPr lang="fr-BE" sz="2800" b="1" dirty="0">
                <a:solidFill>
                  <a:schemeClr val="bg1"/>
                </a:solidFill>
              </a:rPr>
              <a:t>débauche</a:t>
            </a:r>
            <a:r>
              <a:rPr lang="fr-BE" sz="2800" dirty="0">
                <a:solidFill>
                  <a:schemeClr val="bg1"/>
                </a:solidFill>
              </a:rPr>
              <a:t> dans la société actuelle ou dans votre environnement personnel ? Si oui, comment l’expliquez-vous ? </a:t>
            </a:r>
          </a:p>
          <a:p>
            <a:pPr marL="514350" lvl="0" indent="-51435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Y avez-vous participé à certains moments de votre vie ? Est-ce quelque chose qui vous tente parfois aujourd’hui ? Ne fût-ce que pour être ou pour </a:t>
            </a:r>
            <a:r>
              <a:rPr lang="fr-BE" sz="2800" b="1" dirty="0">
                <a:solidFill>
                  <a:schemeClr val="bg1"/>
                </a:solidFill>
              </a:rPr>
              <a:t>faire comme tout-le-monde</a:t>
            </a:r>
            <a:r>
              <a:rPr lang="fr-BE" sz="2800" dirty="0">
                <a:solidFill>
                  <a:schemeClr val="bg1"/>
                </a:solidFill>
              </a:rPr>
              <a:t> ?</a:t>
            </a:r>
          </a:p>
          <a:p>
            <a:pPr marL="514350" lvl="0" indent="-51435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b="1" spc="-40" dirty="0">
                <a:solidFill>
                  <a:schemeClr val="bg1"/>
                </a:solidFill>
              </a:rPr>
              <a:t>Comment expliquer</a:t>
            </a:r>
            <a:r>
              <a:rPr lang="fr-BE" sz="2800" spc="-40" dirty="0">
                <a:solidFill>
                  <a:schemeClr val="bg1"/>
                </a:solidFill>
              </a:rPr>
              <a:t>iez-vous à quelqu’un qui vit de cette façon, que vous n’avez pas/plus envie de cela, que vous n’en avez pas/plus besoin ? Que répondriez-vous à l’objection « Mais alors, quel plaisir trouvez-vous à la vie ? » ?</a:t>
            </a:r>
          </a:p>
          <a:p>
            <a:pPr marL="514350" lvl="0" indent="-51435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Quel sens donnez-vous à votre vie, en quoi consiste votre </a:t>
            </a:r>
            <a:r>
              <a:rPr lang="fr-BE" sz="2800" b="1" dirty="0">
                <a:solidFill>
                  <a:schemeClr val="bg1"/>
                </a:solidFill>
              </a:rPr>
              <a:t>bonheur de vivre </a:t>
            </a:r>
            <a:r>
              <a:rPr lang="fr-BE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452" y="119950"/>
            <a:ext cx="45363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6600" b="1" cap="none" spc="0" dirty="0">
                <a:ln/>
                <a:solidFill>
                  <a:srgbClr val="FFFF00"/>
                </a:solidFill>
                <a:effectLst/>
              </a:rPr>
              <a:t>Parlons-en…</a:t>
            </a:r>
          </a:p>
        </p:txBody>
      </p:sp>
    </p:spTree>
    <p:extLst>
      <p:ext uri="{BB962C8B-B14F-4D97-AF65-F5344CB8AC3E}">
        <p14:creationId xmlns:p14="http://schemas.microsoft.com/office/powerpoint/2010/main" val="143337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La fin de tout s’est approchée ; soyez donc pondérés et sobres en vue de la prière.</a:t>
            </a:r>
          </a:p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 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Avant tout, ayez les uns pour les autres un amour fervent, car l’amour couvre une multitude de péchés. </a:t>
            </a:r>
          </a:p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 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Exercez l’hospitalité les uns envers les autres, sans maugréer.</a:t>
            </a:r>
          </a:p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10 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chacun mette au service des autres le don qu’il a reçu de la grâce ; vous serez ainsi de bons intendants de la grâce si diverse de Dieu.</a:t>
            </a:r>
          </a:p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11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Si quelqu’un parle, qu’il parle de façon à communiquer les paroles de Dieu ; si quelqu’un sert, qu’il serve par la force que Dieu lui accorde, afin qu’en tout Dieu soit glorifié par Jésus-Christ, à qui sont la gloire et le pouvoir à tout jamais. Amen !</a:t>
            </a:r>
          </a:p>
          <a:p>
            <a:pPr algn="r">
              <a:lnSpc>
                <a:spcPts val="3300"/>
              </a:lnSpc>
            </a:pP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Pierre 4 : 7-11</a:t>
            </a:r>
            <a:endParaRPr lang="fr-B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5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4039" y="0"/>
            <a:ext cx="2069961" cy="13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3544" y="1055353"/>
            <a:ext cx="9120455" cy="5900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ts val="26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Pensez-vous vivre à </a:t>
            </a:r>
            <a:r>
              <a:rPr lang="fr-BE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la fin des temps </a:t>
            </a:r>
            <a:r>
              <a:rPr lang="fr-BE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Si oui, qu’est-ce qui vous amène à cette conviction ? Comment vivez-vous cette attente ?</a:t>
            </a:r>
          </a:p>
          <a:p>
            <a:pPr marL="514350" lvl="0" indent="-514350">
              <a:lnSpc>
                <a:spcPts val="26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L’idée de la fin des temps mène-t-elle toujours à </a:t>
            </a:r>
            <a:r>
              <a:rPr lang="fr-BE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une vie équilibrée </a:t>
            </a:r>
            <a:r>
              <a:rPr lang="fr-BE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Avez-vous déjà vécu personnellement ou constaté des </a:t>
            </a:r>
            <a:r>
              <a:rPr lang="fr-BE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réactions extrémistes </a:t>
            </a:r>
            <a:r>
              <a:rPr lang="fr-BE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qui dépassent le cadre d’une vie équilibrée ? Racontez. En quoi ces réactions vous paraissent-elles malsaines ? Comment définiriez-vous une vie chrétienne équilibrée ?</a:t>
            </a:r>
          </a:p>
          <a:p>
            <a:pPr marL="514350" lvl="0" indent="-514350">
              <a:lnSpc>
                <a:spcPts val="26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Quelle importance a </a:t>
            </a:r>
            <a:r>
              <a:rPr lang="fr-BE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la prière </a:t>
            </a:r>
            <a:r>
              <a:rPr lang="fr-BE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dans l’optique de la fin des temps ?</a:t>
            </a:r>
          </a:p>
          <a:p>
            <a:pPr marL="514350" lvl="0" indent="-514350">
              <a:lnSpc>
                <a:spcPts val="26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Selon Pierre, un chrétien équilibré est non seulement tourné vers Dieu (la prière), mais surtout </a:t>
            </a:r>
            <a:r>
              <a:rPr lang="fr-BE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tournée vers le prochain</a:t>
            </a:r>
            <a:r>
              <a:rPr lang="fr-BE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: amour fervent, pardon, hospitalité et accueil, entraide et service… Qu’en est-il de votre vie ? De votre église 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452" y="119950"/>
            <a:ext cx="45363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6600" b="1" cap="none" spc="0" dirty="0">
                <a:ln/>
                <a:solidFill>
                  <a:srgbClr val="FFFF00"/>
                </a:solidFill>
                <a:effectLst/>
              </a:rPr>
              <a:t>Parlons-en…</a:t>
            </a:r>
          </a:p>
        </p:txBody>
      </p:sp>
    </p:spTree>
    <p:extLst>
      <p:ext uri="{BB962C8B-B14F-4D97-AF65-F5344CB8AC3E}">
        <p14:creationId xmlns:p14="http://schemas.microsoft.com/office/powerpoint/2010/main" val="296768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1258"/>
            <a:ext cx="9144000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Enfin, soyez tous en parfait accord, sensibles aux autres, pleins d’affection fraternelle, d’une tendre bienveillance, d’humilité.</a:t>
            </a:r>
          </a:p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Ne rendez pas mal pour mal, ni insulte pour insulte ; au contraire, bénissez, car c’est à cela que vous avez été appelés, afin d’hériter une bénédiction.</a:t>
            </a:r>
          </a:p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10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Si, en effet, quelqu’un veut aimer la vie et voir des jours heureux, qu’il préserve sa langue du mal et ses lèvres de la ruse ; </a:t>
            </a:r>
          </a:p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11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qu’il s’éloigne du mal et fasse le bien, qu’il cherche la paix et la poursuive ;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</a:t>
            </a:r>
            <a:endParaRPr lang="fr-BE" sz="28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fr-BE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13</a:t>
            </a: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Qui donc pourra vous faire du mal, si vous vous passionnez pour le bien ?</a:t>
            </a:r>
          </a:p>
          <a:p>
            <a:pPr algn="r">
              <a:lnSpc>
                <a:spcPts val="3300"/>
              </a:lnSpc>
            </a:pP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Pierre 3 : 8-13</a:t>
            </a:r>
            <a:endParaRPr lang="fr-B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769" y="0"/>
            <a:ext cx="2302232" cy="14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3544" y="1396985"/>
            <a:ext cx="91204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Selon vous, la vie chrétienne doit-elle être principalement axée sur le combat contre le mal ou sur la </a:t>
            </a:r>
            <a:r>
              <a:rPr lang="fr-BE" sz="2800" b="1" dirty="0">
                <a:solidFill>
                  <a:schemeClr val="bg1"/>
                </a:solidFill>
              </a:rPr>
              <a:t>passion pour le bien </a:t>
            </a:r>
            <a:r>
              <a:rPr lang="fr-BE" sz="2800" dirty="0">
                <a:solidFill>
                  <a:schemeClr val="bg1"/>
                </a:solidFill>
              </a:rPr>
              <a:t>? Quelle différence cela </a:t>
            </a:r>
            <a:r>
              <a:rPr lang="fr-BE" sz="2800" dirty="0" err="1">
                <a:solidFill>
                  <a:schemeClr val="bg1"/>
                </a:solidFill>
              </a:rPr>
              <a:t>fait-il</a:t>
            </a:r>
            <a:r>
              <a:rPr lang="fr-BE" sz="2800" dirty="0">
                <a:solidFill>
                  <a:schemeClr val="bg1"/>
                </a:solidFill>
              </a:rPr>
              <a:t> 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Se passionner pour le bien ne se fait pas en restant dans son relax… Quelles </a:t>
            </a:r>
            <a:r>
              <a:rPr lang="fr-BE" sz="2800" b="1" dirty="0">
                <a:solidFill>
                  <a:schemeClr val="bg1"/>
                </a:solidFill>
              </a:rPr>
              <a:t>attitudes et actions </a:t>
            </a:r>
            <a:r>
              <a:rPr lang="fr-BE" sz="2800" dirty="0">
                <a:solidFill>
                  <a:schemeClr val="bg1"/>
                </a:solidFill>
              </a:rPr>
              <a:t>citées par Pierre (3 :8-11) vous parlent plus particulièrement ? Avec lesquelles avez-vous plus de mal ? Lesquelles voudriez-vous ajouter à cette liste 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Etes-vous d’accord avec la conclusion : </a:t>
            </a:r>
            <a:r>
              <a:rPr lang="fr-BE" sz="2800" b="1" dirty="0">
                <a:solidFill>
                  <a:schemeClr val="bg1"/>
                </a:solidFill>
              </a:rPr>
              <a:t>vivre pour Dieu se fait concrètement en vivant pour le prochain </a:t>
            </a:r>
            <a:r>
              <a:rPr lang="fr-BE" sz="2800" dirty="0">
                <a:solidFill>
                  <a:schemeClr val="bg1"/>
                </a:solidFill>
              </a:rPr>
              <a:t>? Expliquez.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452" y="119950"/>
            <a:ext cx="45363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6600" b="1" cap="none" spc="0" dirty="0">
                <a:ln/>
                <a:solidFill>
                  <a:srgbClr val="FFFF00"/>
                </a:solidFill>
                <a:effectLst/>
              </a:rPr>
              <a:t>Parlons-en…</a:t>
            </a:r>
          </a:p>
        </p:txBody>
      </p:sp>
    </p:spTree>
    <p:extLst>
      <p:ext uri="{BB962C8B-B14F-4D97-AF65-F5344CB8AC3E}">
        <p14:creationId xmlns:p14="http://schemas.microsoft.com/office/powerpoint/2010/main" val="16546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646</Words>
  <Application>Microsoft Macintosh PowerPoint</Application>
  <PresentationFormat>Diavoorstelling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Century Gothic</vt:lpstr>
      <vt:lpstr>Times New Roman</vt:lpstr>
      <vt:lpstr>Arial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Delameillieure</dc:creator>
  <cp:lastModifiedBy>Johan Delameillieure</cp:lastModifiedBy>
  <cp:revision>24</cp:revision>
  <dcterms:created xsi:type="dcterms:W3CDTF">2017-04-11T09:09:27Z</dcterms:created>
  <dcterms:modified xsi:type="dcterms:W3CDTF">2017-04-24T07:11:16Z</dcterms:modified>
</cp:coreProperties>
</file>