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1" r:id="rId6"/>
    <p:sldId id="265" r:id="rId7"/>
    <p:sldId id="263" r:id="rId8"/>
    <p:sldId id="264" r:id="rId9"/>
    <p:sldId id="266" r:id="rId10"/>
    <p:sldId id="270" r:id="rId11"/>
    <p:sldId id="269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5" autoAdjust="0"/>
    <p:restoredTop sz="94660"/>
  </p:normalViewPr>
  <p:slideViewPr>
    <p:cSldViewPr snapToGrid="0">
      <p:cViewPr>
        <p:scale>
          <a:sx n="114" d="100"/>
          <a:sy n="114" d="100"/>
        </p:scale>
        <p:origin x="96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BD4A-D0BC-CE4E-996F-6285CCC6DFEB}" type="datetimeFigureOut">
              <a:rPr lang="nl-NL" smtClean="0"/>
              <a:t>28-05-17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852D7-3420-3D49-88F7-4BEF1B2059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83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05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393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056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67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55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3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951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975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245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854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163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8B93-E827-4402-B3E2-F78E480E4620}" type="datetimeFigureOut">
              <a:rPr lang="fr-BE" smtClean="0"/>
              <a:t>28/05/17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E1E6-BBB9-4373-88A6-4658F987140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03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1" y="1639229"/>
            <a:ext cx="7839356" cy="5218771"/>
          </a:xfrm>
          <a:prstGeom prst="rect">
            <a:avLst/>
          </a:prstGeom>
        </p:spPr>
      </p:pic>
      <p:pic>
        <p:nvPicPr>
          <p:cNvPr id="5" name="Picture 1" descr="Simon+2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" b="100000" l="1299" r="100000">
                        <a14:foregroundMark x1="11833" y1="4094" x2="7792" y2="42989"/>
                        <a14:foregroundMark x1="81530" y1="5425" x2="81385" y2="11975"/>
                        <a14:foregroundMark x1="74026" y1="15558" x2="84993" y2="27431"/>
                        <a14:foregroundMark x1="86580" y1="21187" x2="88889" y2="39202"/>
                        <a14:foregroundMark x1="89033" y1="43398" x2="83694" y2="51894"/>
                        <a14:foregroundMark x1="75469" y1="56909" x2="75469" y2="56909"/>
                        <a14:foregroundMark x1="37951" y1="5937" x2="57143" y2="21597"/>
                        <a14:foregroundMark x1="88167" y1="20880" x2="89033" y2="28762"/>
                        <a14:backgroundMark x1="88600" y1="57421" x2="89755" y2="91607"/>
                        <a14:backgroundMark x1="95382" y1="10235" x2="96104" y2="2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917"/>
            <a:ext cx="4607496" cy="64970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5437" y="-549877"/>
            <a:ext cx="7772400" cy="2387600"/>
          </a:xfrm>
        </p:spPr>
        <p:txBody>
          <a:bodyPr anchor="ctr"/>
          <a:lstStyle/>
          <a:p>
            <a:r>
              <a:rPr lang="fr-B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Prophétie et Ecritures</a:t>
            </a:r>
            <a:endParaRPr lang="fr-BE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03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102113"/>
            <a:ext cx="87760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400" dirty="0">
                <a:solidFill>
                  <a:schemeClr val="bg1"/>
                </a:solidFill>
              </a:rPr>
              <a:t>La connaissance des prophéties…  En rapport avec cela, </a:t>
            </a:r>
            <a:r>
              <a:rPr lang="fr-BE" sz="2400" dirty="0" smtClean="0">
                <a:solidFill>
                  <a:schemeClr val="bg1"/>
                </a:solidFill>
              </a:rPr>
              <a:t>	    réagissez </a:t>
            </a:r>
            <a:r>
              <a:rPr lang="fr-BE" sz="2400" dirty="0">
                <a:solidFill>
                  <a:schemeClr val="bg1"/>
                </a:solidFill>
              </a:rPr>
              <a:t>à l'illustration ci-dessus ?  Quelle sorte de </a:t>
            </a:r>
            <a:r>
              <a:rPr lang="fr-BE" sz="2400" b="1" dirty="0">
                <a:solidFill>
                  <a:schemeClr val="bg1"/>
                </a:solidFill>
              </a:rPr>
              <a:t>lumière </a:t>
            </a:r>
            <a:r>
              <a:rPr lang="fr-BE" sz="2400" b="1" dirty="0">
                <a:solidFill>
                  <a:schemeClr val="bg1"/>
                </a:solidFill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</a:rPr>
              <a:t>        </a:t>
            </a:r>
            <a:r>
              <a:rPr lang="fr-BE" sz="2400" dirty="0" smtClean="0">
                <a:solidFill>
                  <a:schemeClr val="bg1"/>
                </a:solidFill>
              </a:rPr>
              <a:t>avez-vous </a:t>
            </a:r>
            <a:r>
              <a:rPr lang="fr-BE" sz="2400" dirty="0">
                <a:solidFill>
                  <a:schemeClr val="bg1"/>
                </a:solidFill>
              </a:rPr>
              <a:t>le plus besoin : une lumière lointaine, une lumière </a:t>
            </a:r>
            <a:r>
              <a:rPr lang="fr-BE" sz="2400" dirty="0" smtClean="0">
                <a:solidFill>
                  <a:schemeClr val="bg1"/>
                </a:solidFill>
              </a:rPr>
              <a:t>    proche </a:t>
            </a:r>
            <a:r>
              <a:rPr lang="fr-BE" sz="2400" dirty="0">
                <a:solidFill>
                  <a:schemeClr val="bg1"/>
                </a:solidFill>
              </a:rPr>
              <a:t>?  Ou les deux ?  Parlez-en entre vous (dans le respect des sensibilités </a:t>
            </a:r>
            <a:endParaRPr lang="fr-BE" sz="2400" dirty="0">
              <a:solidFill>
                <a:schemeClr val="bg1"/>
              </a:solidFill>
            </a:endParaRPr>
          </a:p>
          <a:p>
            <a:pPr lvl="0"/>
            <a:r>
              <a:rPr lang="fr-BE" sz="2400" dirty="0" smtClean="0">
                <a:solidFill>
                  <a:schemeClr val="bg1"/>
                </a:solidFill>
              </a:rPr>
              <a:t>éventuellement </a:t>
            </a:r>
          </a:p>
          <a:p>
            <a:pPr lvl="0"/>
            <a:r>
              <a:rPr lang="fr-BE" sz="2400" dirty="0" smtClean="0">
                <a:solidFill>
                  <a:schemeClr val="bg1"/>
                </a:solidFill>
              </a:rPr>
              <a:t>différentes </a:t>
            </a:r>
            <a:r>
              <a:rPr lang="fr-BE" sz="2400" dirty="0">
                <a:solidFill>
                  <a:schemeClr val="bg1"/>
                </a:solidFill>
              </a:rPr>
              <a:t>!)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7" name="Afbeelding 6" descr="vlakbij"/>
          <p:cNvPicPr/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 r="1221"/>
          <a:stretch>
            <a:fillRect/>
          </a:stretch>
        </p:blipFill>
        <p:spPr bwMode="auto">
          <a:xfrm>
            <a:off x="2506500" y="1888907"/>
            <a:ext cx="6269510" cy="46122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8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89570" y="2037950"/>
            <a:ext cx="8497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800" dirty="0">
                <a:solidFill>
                  <a:schemeClr val="bg1"/>
                </a:solidFill>
              </a:rPr>
              <a:t>"Et que l'étoile du matin se lève dans vos cœurs" (v. 19).  Pierre parle-t-il ici du retour du Christ (pourquoi alors 'dans vos cœurs' et pas 'sur ce monde' ?) ?  Ou </a:t>
            </a:r>
            <a:r>
              <a:rPr lang="fr-BE" sz="2800" dirty="0" err="1">
                <a:solidFill>
                  <a:schemeClr val="bg1"/>
                </a:solidFill>
              </a:rPr>
              <a:t>veut-il</a:t>
            </a:r>
            <a:r>
              <a:rPr lang="fr-BE" sz="2800" dirty="0">
                <a:solidFill>
                  <a:schemeClr val="bg1"/>
                </a:solidFill>
              </a:rPr>
              <a:t> parler de l'espoir et de la confiance que l'on peut recevoir ?  Ou de quelque chose d'autre ?  Avez-vous déjà ressenti une étoile du matin se lever dans votre cœur ou dans votre vie ?  Si oui, pouvez-vous en témoigner (comment cela s'est-il produit ?  Comment vous êtes-vous senti ?  Qu'est-ce que cela a signifié pour vous ?)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Rechthoek 1"/>
          <p:cNvSpPr/>
          <p:nvPr/>
        </p:nvSpPr>
        <p:spPr>
          <a:xfrm>
            <a:off x="133815" y="111513"/>
            <a:ext cx="8686800" cy="267765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nl-NL" sz="2400" spc="-1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9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“</a:t>
            </a:r>
            <a:r>
              <a:rPr lang="nl-NL" sz="2400" dirty="0" err="1">
                <a:solidFill>
                  <a:schemeClr val="bg1"/>
                </a:solidFill>
              </a:rPr>
              <a:t>Vous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savez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avant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tout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qu'aucun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message</a:t>
            </a:r>
            <a:r>
              <a:rPr lang="nl-NL" sz="2400" dirty="0">
                <a:solidFill>
                  <a:schemeClr val="bg1"/>
                </a:solidFill>
              </a:rPr>
              <a:t> de </a:t>
            </a:r>
            <a:r>
              <a:rPr lang="nl-NL" sz="2400" dirty="0" err="1">
                <a:solidFill>
                  <a:schemeClr val="bg1"/>
                </a:solidFill>
              </a:rPr>
              <a:t>prophète</a:t>
            </a:r>
            <a:r>
              <a:rPr lang="nl-NL" sz="2400" dirty="0">
                <a:solidFill>
                  <a:schemeClr val="bg1"/>
                </a:solidFill>
              </a:rPr>
              <a:t>, dans </a:t>
            </a:r>
            <a:r>
              <a:rPr lang="nl-NL" sz="2400" dirty="0" err="1">
                <a:solidFill>
                  <a:schemeClr val="bg1"/>
                </a:solidFill>
              </a:rPr>
              <a:t>l'Ecriture</a:t>
            </a:r>
            <a:r>
              <a:rPr lang="nl-NL" sz="2400" dirty="0">
                <a:solidFill>
                  <a:schemeClr val="bg1"/>
                </a:solidFill>
              </a:rPr>
              <a:t>, ne </a:t>
            </a:r>
            <a:r>
              <a:rPr lang="nl-NL" sz="2400" dirty="0" err="1">
                <a:solidFill>
                  <a:schemeClr val="bg1"/>
                </a:solidFill>
              </a:rPr>
              <a:t>relève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d'une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interprétation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particulière</a:t>
            </a:r>
            <a:r>
              <a:rPr lang="nl-NL" sz="2400" dirty="0">
                <a:solidFill>
                  <a:schemeClr val="bg1"/>
                </a:solidFill>
              </a:rPr>
              <a:t>. 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En </a:t>
            </a:r>
            <a:r>
              <a:rPr lang="nl-NL" sz="2400" dirty="0" err="1">
                <a:solidFill>
                  <a:schemeClr val="bg1"/>
                </a:solidFill>
              </a:rPr>
              <a:t>effet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aucun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message</a:t>
            </a:r>
            <a:r>
              <a:rPr lang="nl-NL" sz="2400" dirty="0">
                <a:solidFill>
                  <a:schemeClr val="bg1"/>
                </a:solidFill>
              </a:rPr>
              <a:t> de </a:t>
            </a:r>
            <a:r>
              <a:rPr lang="nl-NL" sz="2400" dirty="0" err="1">
                <a:solidFill>
                  <a:schemeClr val="bg1"/>
                </a:solidFill>
              </a:rPr>
              <a:t>prophète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n'a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jamais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été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apporté</a:t>
            </a:r>
            <a:r>
              <a:rPr lang="nl-NL" sz="2400" dirty="0">
                <a:solidFill>
                  <a:schemeClr val="bg1"/>
                </a:solidFill>
              </a:rPr>
              <a:t> par </a:t>
            </a:r>
            <a:r>
              <a:rPr lang="nl-NL" sz="2400" dirty="0" err="1">
                <a:solidFill>
                  <a:schemeClr val="bg1"/>
                </a:solidFill>
              </a:rPr>
              <a:t>une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volonté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humaine</a:t>
            </a:r>
            <a:r>
              <a:rPr lang="nl-NL" sz="2400" dirty="0">
                <a:solidFill>
                  <a:schemeClr val="bg1"/>
                </a:solidFill>
              </a:rPr>
              <a:t> : </a:t>
            </a:r>
            <a:r>
              <a:rPr lang="nl-NL" sz="2400" dirty="0" err="1">
                <a:solidFill>
                  <a:schemeClr val="bg1"/>
                </a:solidFill>
              </a:rPr>
              <a:t>c'est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portés</a:t>
            </a:r>
            <a:r>
              <a:rPr lang="nl-NL" sz="2400" dirty="0">
                <a:solidFill>
                  <a:srgbClr val="FFFF00"/>
                </a:solidFill>
              </a:rPr>
              <a:t> par </a:t>
            </a:r>
            <a:r>
              <a:rPr lang="nl-NL" sz="2400" dirty="0" err="1">
                <a:solidFill>
                  <a:srgbClr val="FFFF00"/>
                </a:solidFill>
              </a:rPr>
              <a:t>l'Esprit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saint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que des </a:t>
            </a:r>
            <a:r>
              <a:rPr lang="nl-NL" sz="2400" dirty="0" err="1">
                <a:solidFill>
                  <a:schemeClr val="bg1"/>
                </a:solidFill>
              </a:rPr>
              <a:t>humains</a:t>
            </a:r>
            <a:r>
              <a:rPr lang="nl-NL" sz="2400" dirty="0">
                <a:solidFill>
                  <a:schemeClr val="bg1"/>
                </a:solidFill>
              </a:rPr>
              <a:t> ont </a:t>
            </a:r>
            <a:r>
              <a:rPr lang="nl-NL" sz="2400" dirty="0" err="1">
                <a:solidFill>
                  <a:srgbClr val="FFFF00"/>
                </a:solidFill>
              </a:rPr>
              <a:t>parlé</a:t>
            </a:r>
            <a:r>
              <a:rPr lang="nl-NL" sz="2400" dirty="0">
                <a:solidFill>
                  <a:srgbClr val="FFFF00"/>
                </a:solidFill>
              </a:rPr>
              <a:t> de la part de </a:t>
            </a:r>
            <a:r>
              <a:rPr lang="nl-NL" sz="2400" dirty="0" err="1">
                <a:solidFill>
                  <a:srgbClr val="FFFF00"/>
                </a:solidFill>
              </a:rPr>
              <a:t>Dieu</a:t>
            </a:r>
            <a:r>
              <a:rPr lang="nl-NL" sz="2400" dirty="0" smtClean="0">
                <a:solidFill>
                  <a:schemeClr val="bg1"/>
                </a:solidFill>
              </a:rPr>
              <a:t>.”</a:t>
            </a:r>
            <a:r>
              <a:rPr lang="nl-NL" sz="2400" dirty="0">
                <a:solidFill>
                  <a:schemeClr val="bg1"/>
                </a:solidFill>
              </a:rPr>
              <a:t> </a:t>
            </a:r>
          </a:p>
          <a:p>
            <a:r>
              <a:rPr lang="nl-NL" sz="2400" dirty="0">
                <a:solidFill>
                  <a:schemeClr val="bg1"/>
                </a:solidFill>
              </a:rPr>
              <a:t/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spc="-1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9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– </a:t>
            </a:r>
            <a:r>
              <a:rPr lang="nl-NL" sz="2400" spc="-10" dirty="0">
                <a:solidFill>
                  <a:schemeClr val="bg1"/>
                </a:solidFill>
                <a:effectLst>
                  <a:glow rad="63500">
                    <a:schemeClr val="tx1">
                      <a:alpha val="59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2 </a:t>
            </a:r>
            <a:r>
              <a:rPr lang="nl-NL" sz="2400" spc="-1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9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Pierre1:20,21</a:t>
            </a:r>
            <a:endParaRPr lang="nl-NL" sz="2400" dirty="0">
              <a:solidFill>
                <a:schemeClr val="bg1"/>
              </a:solidFill>
              <a:effectLst>
                <a:glow rad="63500">
                  <a:schemeClr val="tx1">
                    <a:alpha val="59000"/>
                  </a:schemeClr>
                </a:glow>
              </a:effectLst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1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3385" y="903249"/>
            <a:ext cx="78393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"Les prophètes </a:t>
            </a:r>
            <a:r>
              <a:rPr lang="fr-BE" sz="2800" b="1" dirty="0">
                <a:solidFill>
                  <a:schemeClr val="bg1"/>
                </a:solidFill>
              </a:rPr>
              <a:t>étaient </a:t>
            </a:r>
            <a:r>
              <a:rPr lang="fr-BE" sz="2800" dirty="0">
                <a:solidFill>
                  <a:schemeClr val="bg1"/>
                </a:solidFill>
              </a:rPr>
              <a:t>des porte-paroles de Dieu…"  Verbe au passé… ou peut-on aussi affirmer que les prophètes </a:t>
            </a:r>
            <a:r>
              <a:rPr lang="fr-BE" sz="2800" b="1" dirty="0">
                <a:solidFill>
                  <a:schemeClr val="bg1"/>
                </a:solidFill>
              </a:rPr>
              <a:t>sont </a:t>
            </a:r>
            <a:r>
              <a:rPr lang="fr-BE" sz="2800" dirty="0">
                <a:solidFill>
                  <a:schemeClr val="bg1"/>
                </a:solidFill>
              </a:rPr>
              <a:t>des porte-paroles ?  Et si oui, qui pourraient-ils être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Des êtres humains </a:t>
            </a:r>
            <a:r>
              <a:rPr lang="fr-BE" sz="2800" b="1" dirty="0">
                <a:solidFill>
                  <a:schemeClr val="bg1"/>
                </a:solidFill>
              </a:rPr>
              <a:t>poussés par l'Esprit</a:t>
            </a:r>
            <a:r>
              <a:rPr lang="fr-BE" sz="2800" dirty="0">
                <a:solidFill>
                  <a:schemeClr val="bg1"/>
                </a:solidFill>
              </a:rPr>
              <a:t>, pas de mots dictés... Pourquoi cette nuance est-elle importante 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b="1" dirty="0">
                <a:solidFill>
                  <a:schemeClr val="bg1"/>
                </a:solidFill>
              </a:rPr>
              <a:t>Expliquer, interpréter… délier…</a:t>
            </a:r>
            <a:r>
              <a:rPr lang="fr-BE" sz="2800" dirty="0">
                <a:solidFill>
                  <a:schemeClr val="bg1"/>
                </a:solidFill>
              </a:rPr>
              <a:t> Le message biblique doit-il être 'délié' ?  Une explication est-elle  nécessaire ?  Pourquoi / Pourquoi pas 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0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78420" y="959004"/>
            <a:ext cx="854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fr-BE" sz="2400" b="1" dirty="0">
                <a:solidFill>
                  <a:schemeClr val="bg1"/>
                </a:solidFill>
              </a:rPr>
              <a:t>Pas d'explication arbitraire…</a:t>
            </a:r>
            <a:r>
              <a:rPr lang="fr-BE" sz="2400" dirty="0">
                <a:solidFill>
                  <a:schemeClr val="bg1"/>
                </a:solidFill>
              </a:rPr>
              <a:t>  Il n'est donc pas permis de réfléchir par soi-même sur la Parole, de faire des recherches, de creuser des pistes de réflexion ou de contrôler certains aspects ?  Ou si ?  Pouvez-vous lister quelques mesures de précautions dont il faudrait tenir compte </a:t>
            </a:r>
            <a:r>
              <a:rPr lang="fr-BE" sz="2400" dirty="0" smtClean="0">
                <a:solidFill>
                  <a:schemeClr val="bg1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 startAt="4"/>
            </a:pPr>
            <a:endParaRPr lang="nl-NL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fr-BE" sz="2400" dirty="0">
                <a:solidFill>
                  <a:schemeClr val="bg1"/>
                </a:solidFill>
              </a:rPr>
              <a:t>'Pas arbitrairement' est souvent expliqué comme si nos idées sur la Bible devraient toujours parfaitement coller avec les </a:t>
            </a:r>
            <a:r>
              <a:rPr lang="fr-BE" sz="2400" b="1" dirty="0">
                <a:solidFill>
                  <a:schemeClr val="bg1"/>
                </a:solidFill>
              </a:rPr>
              <a:t>idées générales (et même parfois spécifiques) de l'Eglise</a:t>
            </a:r>
            <a:r>
              <a:rPr lang="fr-BE" sz="2400" dirty="0">
                <a:solidFill>
                  <a:schemeClr val="bg1"/>
                </a:solidFill>
              </a:rPr>
              <a:t> (de la Conférence Générale / du questionnaire de l'</a:t>
            </a:r>
            <a:r>
              <a:rPr lang="fr-BE" sz="2400" dirty="0" err="1">
                <a:solidFill>
                  <a:schemeClr val="bg1"/>
                </a:solidFill>
              </a:rPr>
              <a:t>Eds</a:t>
            </a:r>
            <a:r>
              <a:rPr lang="fr-BE" sz="2400" dirty="0">
                <a:solidFill>
                  <a:schemeClr val="bg1"/>
                </a:solidFill>
              </a:rPr>
              <a:t> / de 'notre' interprétation et vision...).  N'y </a:t>
            </a:r>
            <a:r>
              <a:rPr lang="fr-BE" sz="2400" dirty="0" err="1">
                <a:solidFill>
                  <a:schemeClr val="bg1"/>
                </a:solidFill>
              </a:rPr>
              <a:t>a-t-il</a:t>
            </a:r>
            <a:r>
              <a:rPr lang="fr-BE" sz="2400" dirty="0">
                <a:solidFill>
                  <a:schemeClr val="bg1"/>
                </a:solidFill>
              </a:rPr>
              <a:t> pas là un danger ?  Et que fait-on alors du principe rabbinique qu'il existe beaucoup d'approches différentes mais complémentaires des textes et histoires bibliques (étant donné que la langue hébraïque ouvre par définition plusieurs pistes de réflexion !) ?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8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44966" y="179803"/>
            <a:ext cx="63227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Que 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la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grâce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et la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paix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vous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viennent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en abondance par 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la </a:t>
            </a:r>
            <a:r>
              <a:rPr lang="nl-NL" sz="2800" dirty="0" err="1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connaissance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de </a:t>
            </a:r>
            <a:r>
              <a:rPr lang="nl-NL" sz="2800" dirty="0" err="1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Dieu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et de </a:t>
            </a:r>
            <a:r>
              <a:rPr lang="nl-NL" sz="2800" dirty="0" err="1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Jésus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notre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Seigneur.</a:t>
            </a:r>
          </a:p>
          <a:p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En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effet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, la puissance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divine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nous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a fait don de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tout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ce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qui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est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nécessaire à la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vie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et à la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piété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en </a:t>
            </a:r>
            <a:r>
              <a:rPr lang="nl-NL" sz="2800" dirty="0" err="1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nous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faisant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connaître</a:t>
            </a:r>
            <a:r>
              <a:rPr lang="nl-NL" sz="2800" dirty="0">
                <a:solidFill>
                  <a:srgbClr val="FFFF00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celui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qui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nous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 a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appelés</a:t>
            </a:r>
            <a:r>
              <a:rPr lang="mr-IN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</a:rPr>
              <a:t>…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74000"/>
                  </a:schemeClr>
                </a:glow>
              </a:effectLst>
            </a:endParaRPr>
          </a:p>
          <a:p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4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2 P 1:2,3)</a:t>
            </a:r>
            <a:endParaRPr lang="nl-NL" sz="2800" i="0" dirty="0">
              <a:solidFill>
                <a:schemeClr val="bg1"/>
              </a:solidFill>
              <a:effectLst>
                <a:glow rad="63500">
                  <a:schemeClr val="tx1">
                    <a:alpha val="74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56478" y="5665060"/>
            <a:ext cx="8028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Connaissance</a:t>
            </a:r>
            <a:r>
              <a:rPr lang="mr-IN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 maîtrise de soi</a:t>
            </a:r>
            <a:r>
              <a:rPr lang="mr-IN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 tenacité</a:t>
            </a:r>
            <a:r>
              <a:rPr lang="mr-IN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 piété</a:t>
            </a:r>
            <a:r>
              <a:rPr lang="mr-IN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 amour! </a:t>
            </a:r>
            <a:r>
              <a:rPr lang="nl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6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(2 P 1:5-8)</a:t>
            </a:r>
            <a:endParaRPr lang="nl-NL" sz="2800" i="0" dirty="0">
              <a:solidFill>
                <a:schemeClr val="bg1"/>
              </a:solidFill>
              <a:effectLst>
                <a:glow rad="63500">
                  <a:schemeClr val="tx1">
                    <a:alpha val="56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6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3746" y="959006"/>
            <a:ext cx="71813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3200" dirty="0">
                <a:solidFill>
                  <a:schemeClr val="bg1"/>
                </a:solidFill>
              </a:rPr>
              <a:t>Imaginez que vous deviez rédiger un testament spirituel, quel serait votre message le plus important </a:t>
            </a:r>
            <a:r>
              <a:rPr lang="fr-BE" sz="32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3200" dirty="0">
                <a:solidFill>
                  <a:schemeClr val="bg1"/>
                </a:solidFill>
              </a:rPr>
              <a:t>La connaissance qui reste stérile et inutile…  Avez-vous déjà éprouvé ce sentiment ?  De quelle connaissance s'agissait-il ?  La connaissance biblique peut-elle également être stérile et inutile ?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52751" cy="675763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45327" y="3378818"/>
            <a:ext cx="8820614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entury Gothic" charset="0"/>
                <a:ea typeface="Calibri" charset="0"/>
              </a:rPr>
              <a:t>“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Ce n’est pas, en effet, en suivant des </a:t>
            </a:r>
            <a:r>
              <a:rPr lang="fr-BE" sz="2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fables habilement conçues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que nous vous avons fait connaître la puissance et l’avènement de notre Seigneur Jésus-Christ, mais parce que </a:t>
            </a:r>
            <a:r>
              <a:rPr lang="fr-BE" sz="2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nous avons été témoins oculaires de sa grandeur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; </a:t>
            </a:r>
            <a:r>
              <a:rPr lang="fr-BE" sz="2400" baseline="300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17  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car il a reçu honneur et gloire de Dieu, le Père, quand la voix vint à lui de la gloire magnifique : « Mon Fils bien-aimé, c’est lui ; c’est en lui que, moi, j’ai pris plaisir. »  </a:t>
            </a:r>
            <a:r>
              <a:rPr lang="fr-BE" sz="2400" baseline="300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18  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Nous avons nous-mêmes entendu cette voix venue du ciel lorsque nous étions avec lui sur la montagne sacrée</a:t>
            </a:r>
            <a:r>
              <a:rPr lang="nl-NL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</a:t>
            </a:r>
            <a:endParaRPr lang="nl-NL" sz="2400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Century Gothic" charset="0"/>
              <a:ea typeface="Calibri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entury Gothic" charset="0"/>
                <a:ea typeface="Calibri" charset="0"/>
              </a:rPr>
              <a:t>- </a:t>
            </a:r>
            <a:r>
              <a:rPr lang="nl-NL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entury Gothic" charset="0"/>
                <a:ea typeface="Calibri" charset="0"/>
              </a:rPr>
              <a:t>2 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entury Gothic" charset="0"/>
                <a:ea typeface="Calibri" charset="0"/>
              </a:rPr>
              <a:t>Pierre1:16-18</a:t>
            </a:r>
            <a:r>
              <a:rPr lang="nl-NL" sz="2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entury Gothic" charset="0"/>
                <a:ea typeface="Calibri" charset="0"/>
              </a:rPr>
              <a:t> </a:t>
            </a:r>
            <a:endParaRPr lang="nl-NL" sz="2400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5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115717"/>
            <a:ext cx="906594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BE" sz="2600" dirty="0">
                <a:solidFill>
                  <a:schemeClr val="bg1"/>
                </a:solidFill>
              </a:rPr>
              <a:t>Aucun d'entre nous n'a </a:t>
            </a:r>
            <a:r>
              <a:rPr lang="fr-BE" sz="2600" b="1" dirty="0">
                <a:solidFill>
                  <a:schemeClr val="bg1"/>
                </a:solidFill>
              </a:rPr>
              <a:t>vu ou entendu Jésus de ses </a:t>
            </a:r>
            <a:r>
              <a:rPr lang="fr-BE" sz="2600" b="1" dirty="0" smtClean="0">
                <a:solidFill>
                  <a:schemeClr val="bg1"/>
                </a:solidFill>
              </a:rPr>
              <a:t>       propres </a:t>
            </a:r>
            <a:r>
              <a:rPr lang="fr-BE" sz="2600" b="1" dirty="0">
                <a:solidFill>
                  <a:schemeClr val="bg1"/>
                </a:solidFill>
              </a:rPr>
              <a:t>yeux ou oreilles.  </a:t>
            </a:r>
            <a:r>
              <a:rPr lang="fr-BE" sz="2600" dirty="0">
                <a:solidFill>
                  <a:schemeClr val="bg1"/>
                </a:solidFill>
              </a:rPr>
              <a:t> Alors, comment faire ?  </a:t>
            </a:r>
            <a:r>
              <a:rPr lang="fr-BE" sz="2600" dirty="0" smtClean="0">
                <a:solidFill>
                  <a:schemeClr val="bg1"/>
                </a:solidFill>
              </a:rPr>
              <a:t>           Quelle </a:t>
            </a:r>
            <a:r>
              <a:rPr lang="fr-BE" sz="2600" dirty="0">
                <a:solidFill>
                  <a:schemeClr val="bg1"/>
                </a:solidFill>
              </a:rPr>
              <a:t>doit/peut être une base solide pour apprendre à le connaître ?</a:t>
            </a:r>
            <a:endParaRPr lang="nl-NL" sz="26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600" dirty="0">
                <a:solidFill>
                  <a:schemeClr val="bg1"/>
                </a:solidFill>
              </a:rPr>
              <a:t>Le rapport des témoins dont nous disposons a presque 2000 ans…  Doit-on tenir compte du décalage ?  Si pas : pourquoi pas ?  Et si oui, de quelle manière ?</a:t>
            </a:r>
            <a:endParaRPr lang="nl-NL" sz="26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600" dirty="0">
                <a:solidFill>
                  <a:schemeClr val="bg1"/>
                </a:solidFill>
              </a:rPr>
              <a:t>La </a:t>
            </a:r>
            <a:r>
              <a:rPr lang="fr-BE" sz="2600" b="1" dirty="0">
                <a:solidFill>
                  <a:schemeClr val="bg1"/>
                </a:solidFill>
              </a:rPr>
              <a:t>transfiguration sur la montagne</a:t>
            </a:r>
            <a:r>
              <a:rPr lang="fr-BE" sz="2600" dirty="0">
                <a:solidFill>
                  <a:schemeClr val="bg1"/>
                </a:solidFill>
              </a:rPr>
              <a:t> semble avoir grandement impressionné Pierre.  Qu'est-ce qui vous parle le plus dans l'histoire de Matthieu 17 ?  Est-ce la 'gloire' de Jésus ?  Le fait qu'il soit appelé 'Fils bien aimé de Dieu' ?  Pour certains, c'est le fait qu'il était prêt après ce moment de gloire intense de redescendre par solidarité au milieu d'une humanité en souffrance…  Partagez votre ressenti.</a:t>
            </a:r>
            <a:endParaRPr lang="nl-NL" sz="26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600" dirty="0">
                <a:solidFill>
                  <a:schemeClr val="bg1"/>
                </a:solidFill>
              </a:rPr>
              <a:t>Passes-tu parfois par des moments difficiles où la notion ‘glorieux’ te pose problème ?</a:t>
            </a:r>
            <a:endParaRPr lang="nl-NL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3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11551" y="214538"/>
            <a:ext cx="575402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nl-NL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“</a:t>
            </a:r>
            <a:r>
              <a:rPr lang="fr-BE" sz="2400" dirty="0">
                <a:solidFill>
                  <a:schemeClr val="bg1"/>
                </a:solidFill>
              </a:rPr>
              <a:t>Et nous </a:t>
            </a:r>
            <a:r>
              <a:rPr lang="fr-BE" sz="2400" b="1" dirty="0">
                <a:solidFill>
                  <a:schemeClr val="bg1"/>
                </a:solidFill>
              </a:rPr>
              <a:t>estimons d’autant plus ferme la parole prophétique</a:t>
            </a:r>
            <a:r>
              <a:rPr lang="fr-BE" sz="2400" dirty="0">
                <a:solidFill>
                  <a:schemeClr val="bg1"/>
                </a:solidFill>
              </a:rPr>
              <a:t>, à laquelle vous faites bien de prêter attention comme à une lampe qui brille dans un lieu obscur, jusqu’à ce que le jour commence à poindre et que l’étoile du matin se lève dans votre cœur.” </a:t>
            </a:r>
            <a:endParaRPr lang="fr-BE" sz="2400" dirty="0" smtClean="0">
              <a:solidFill>
                <a:schemeClr val="bg1"/>
              </a:solidFill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nl-NL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2 </a:t>
            </a:r>
            <a:r>
              <a:rPr lang="nl-NL" sz="240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Pierre 1:19</a:t>
            </a:r>
            <a:endParaRPr lang="nl-NL" sz="24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6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849" y="237961"/>
            <a:ext cx="3774948" cy="23345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100000" l="0" r="100000">
                        <a14:foregroundMark x1="51079" y1="6548" x2="42266" y2="16270"/>
                        <a14:foregroundMark x1="38309" y1="78175" x2="33094" y2="96032"/>
                        <a14:foregroundMark x1="24640" y1="94841" x2="24640" y2="94841"/>
                        <a14:foregroundMark x1="52698" y1="96032" x2="91727" y2="93452"/>
                        <a14:foregroundMark x1="90288" y1="63889" x2="93165" y2="89881"/>
                        <a14:foregroundMark x1="89029" y1="58135" x2="96763" y2="65873"/>
                        <a14:foregroundMark x1="21223" y1="96825" x2="21223" y2="96825"/>
                        <a14:foregroundMark x1="95683" y1="80952" x2="95683" y2="80952"/>
                        <a14:foregroundMark x1="98381" y1="66667" x2="99820" y2="6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376" y="1519995"/>
            <a:ext cx="3041624" cy="27610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845" y1="10714" x2="79152" y2="36508"/>
                        <a14:foregroundMark x1="21362" y1="7292" x2="16080" y2="8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474"/>
          <a:stretch/>
        </p:blipFill>
        <p:spPr>
          <a:xfrm flipH="1">
            <a:off x="7295555" y="4314635"/>
            <a:ext cx="1848445" cy="25433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1084" y="3639607"/>
            <a:ext cx="5452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Prophète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celui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qui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parle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au nom de (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Dieu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)</a:t>
            </a:r>
            <a:endParaRPr lang="nl-NL" sz="2800" dirty="0" smtClean="0">
              <a:solidFill>
                <a:schemeClr val="bg1"/>
              </a:solidFill>
              <a:effectLst>
                <a:glow rad="63500">
                  <a:schemeClr val="tx1">
                    <a:alpha val="94000"/>
                  </a:schemeClr>
                </a:glow>
              </a:effectLst>
            </a:endParaRPr>
          </a:p>
          <a:p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94000"/>
                  </a:schemeClr>
                </a:glow>
              </a:effectLst>
            </a:endParaRPr>
          </a:p>
          <a:p>
            <a:r>
              <a:rPr lang="nl-NL" sz="2800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NABI’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celui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qui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est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appelé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et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qui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appelle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à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son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tour</a:t>
            </a:r>
            <a:endParaRPr lang="nl-NL" sz="2800" dirty="0" smtClean="0">
              <a:solidFill>
                <a:schemeClr val="bg1"/>
              </a:solidFill>
              <a:effectLst>
                <a:glow rad="63500">
                  <a:schemeClr val="tx1">
                    <a:alpha val="94000"/>
                  </a:schemeClr>
                </a:glow>
              </a:effectLst>
            </a:endParaRPr>
          </a:p>
          <a:p>
            <a:endParaRPr lang="nl-NL" sz="2800" u="sng" dirty="0">
              <a:solidFill>
                <a:schemeClr val="bg1"/>
              </a:solidFill>
              <a:effectLst>
                <a:glow rad="63500">
                  <a:schemeClr val="tx1">
                    <a:alpha val="94000"/>
                  </a:schemeClr>
                </a:glow>
              </a:effectLst>
            </a:endParaRPr>
          </a:p>
          <a:p>
            <a:r>
              <a:rPr lang="nl-NL" sz="2800" u="sng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Ro’é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celui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qui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voit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qui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 a de la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94000"/>
                    </a:schemeClr>
                  </a:glow>
                </a:effectLst>
              </a:rPr>
              <a:t>vision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94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8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535" y="0"/>
            <a:ext cx="7014117" cy="394544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117" y="2687444"/>
            <a:ext cx="6252945" cy="417066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8057" y="375568"/>
            <a:ext cx="4237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spc="-1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“</a:t>
            </a:r>
            <a:r>
              <a:rPr lang="fr-BE" sz="2800" dirty="0">
                <a:solidFill>
                  <a:schemeClr val="bg1"/>
                </a:solidFill>
              </a:rPr>
              <a:t>Le peuple qui marche dans les ténèbres </a:t>
            </a:r>
            <a:r>
              <a:rPr lang="fr-BE" sz="2800" u="sng" dirty="0">
                <a:solidFill>
                  <a:schemeClr val="bg1"/>
                </a:solidFill>
              </a:rPr>
              <a:t>a vu une grande lumière</a:t>
            </a:r>
            <a:r>
              <a:rPr lang="fr-BE" sz="2800" dirty="0">
                <a:solidFill>
                  <a:schemeClr val="bg1"/>
                </a:solidFill>
              </a:rPr>
              <a:t>; sur ceux qui habitent le pays de l’ombre de mort </a:t>
            </a:r>
            <a:r>
              <a:rPr lang="fr-BE" sz="2800" u="sng" dirty="0">
                <a:solidFill>
                  <a:schemeClr val="bg1"/>
                </a:solidFill>
              </a:rPr>
              <a:t>une lumière a brillé</a:t>
            </a:r>
            <a:r>
              <a:rPr lang="fr-BE" sz="2800" dirty="0">
                <a:solidFill>
                  <a:schemeClr val="bg1"/>
                </a:solidFill>
              </a:rPr>
              <a:t>.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810828" y="431287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sz="3200" spc="-1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“</a:t>
            </a:r>
            <a:r>
              <a:rPr lang="fr-BE" sz="3200" dirty="0">
                <a:solidFill>
                  <a:schemeClr val="bg1"/>
                </a:solidFill>
              </a:rPr>
              <a:t>Ta parole est une lampe à mes pieds, une lumière sur mon sentier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spc="-1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” </a:t>
            </a:r>
            <a:endParaRPr lang="nl-NL" sz="3200" spc="-10" dirty="0" smtClean="0">
              <a:solidFill>
                <a:schemeClr val="bg1"/>
              </a:solidFill>
              <a:latin typeface="Century Gothic" charset="0"/>
              <a:ea typeface="Calibri" charset="0"/>
              <a:cs typeface="Times New Roman" charset="0"/>
            </a:endParaRPr>
          </a:p>
          <a:p>
            <a:pPr algn="r"/>
            <a:r>
              <a:rPr lang="nl-NL" sz="3200" spc="-10" dirty="0" err="1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Ps</a:t>
            </a:r>
            <a:r>
              <a:rPr lang="nl-NL" sz="3200" spc="-1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 119:105 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9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0359" y="231453"/>
            <a:ext cx="8831767" cy="752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Des promesses accomplies dans passé, bases de confiance pour l'avenir...  A quelles promesses </a:t>
            </a:r>
            <a:r>
              <a:rPr lang="fr-BE" sz="2800" dirty="0" smtClean="0">
                <a:solidFill>
                  <a:schemeClr val="bg1"/>
                </a:solidFill>
              </a:rPr>
              <a:t>		  du </a:t>
            </a:r>
            <a:r>
              <a:rPr lang="fr-BE" sz="2800" dirty="0">
                <a:solidFill>
                  <a:schemeClr val="bg1"/>
                </a:solidFill>
              </a:rPr>
              <a:t>passé et/ou pour le futur pensez-vous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Pierre ordonne de </a:t>
            </a:r>
            <a:r>
              <a:rPr lang="fr-BE" sz="2800" b="1" dirty="0">
                <a:solidFill>
                  <a:schemeClr val="bg1"/>
                </a:solidFill>
              </a:rPr>
              <a:t>prêter attention</a:t>
            </a:r>
            <a:r>
              <a:rPr lang="fr-BE" sz="2800" dirty="0">
                <a:solidFill>
                  <a:schemeClr val="bg1"/>
                </a:solidFill>
              </a:rPr>
              <a:t> au message des prophètes…  Qu'est-ce que cela signifie concrètement aujourd'hui ?  Et comment le faire ?  Et être attentif à quoi en particulier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L’attention prêté aux messages des prophètes avait conduit Pierre et ses contemporains à croire que le retour du Christ était proche… Aujourd’hui près de 2000 ans ont passé… Qu’est-ce que cela nous apprend concernant une attitude saine par rapport aux prophéties et les Ecritures en général ?</a:t>
            </a:r>
            <a:endParaRPr lang="nl-NL" sz="28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800" dirty="0" smtClean="0">
              <a:solidFill>
                <a:schemeClr val="bg1"/>
              </a:solidFill>
              <a:latin typeface="Century Gothic" charset="0"/>
              <a:ea typeface="Calibri" charset="0"/>
              <a:cs typeface="Times New Roman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3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708</Words>
  <Application>Microsoft Macintosh PowerPoint</Application>
  <PresentationFormat>Diavoorstelling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Century Gothic</vt:lpstr>
      <vt:lpstr>Mangal</vt:lpstr>
      <vt:lpstr>Times New Roman</vt:lpstr>
      <vt:lpstr>Arial</vt:lpstr>
      <vt:lpstr>Thème Office</vt:lpstr>
      <vt:lpstr>Prophétie et Ecritures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</dc:creator>
  <cp:lastModifiedBy>Johan Delameillieure</cp:lastModifiedBy>
  <cp:revision>33</cp:revision>
  <dcterms:created xsi:type="dcterms:W3CDTF">2017-05-08T12:06:04Z</dcterms:created>
  <dcterms:modified xsi:type="dcterms:W3CDTF">2017-05-28T12:29:22Z</dcterms:modified>
</cp:coreProperties>
</file>