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4"/>
  </p:notesMasterIdLst>
  <p:sldIdLst>
    <p:sldId id="272" r:id="rId2"/>
    <p:sldId id="257" r:id="rId3"/>
    <p:sldId id="258" r:id="rId4"/>
    <p:sldId id="273" r:id="rId5"/>
    <p:sldId id="274" r:id="rId6"/>
    <p:sldId id="260" r:id="rId7"/>
    <p:sldId id="275" r:id="rId8"/>
    <p:sldId id="276" r:id="rId9"/>
    <p:sldId id="263" r:id="rId10"/>
    <p:sldId id="277" r:id="rId11"/>
    <p:sldId id="268" r:id="rId12"/>
    <p:sldId id="27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/>
    <p:restoredTop sz="94698"/>
  </p:normalViewPr>
  <p:slideViewPr>
    <p:cSldViewPr snapToGrid="0" snapToObjects="1"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B128-C1B5-A948-AC17-8A5770F58D24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45BB0-D7CB-DF42-863C-18198313CCB1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18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45BB0-D7CB-DF42-863C-18198313CCB1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DA6F-53ED-AC40-A220-46E1444FAE01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7A62-C423-AE44-87C9-E1246F4A66D3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7479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ouffrance et joi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8690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14350" y="666750"/>
            <a:ext cx="728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b="1" dirty="0" smtClean="0">
                <a:latin typeface="Century Gothic" pitchFamily="34" charset="0"/>
              </a:rPr>
              <a:t>6</a:t>
            </a:r>
            <a:r>
              <a:rPr lang="fr-BE" sz="4400" dirty="0" smtClean="0">
                <a:latin typeface="Century Gothic" pitchFamily="34" charset="0"/>
              </a:rPr>
              <a:t>. </a:t>
            </a:r>
            <a:r>
              <a:rPr lang="fr-BE" sz="4400" b="1" dirty="0" smtClean="0">
                <a:latin typeface="Century Gothic" pitchFamily="34" charset="0"/>
              </a:rPr>
              <a:t>Souffrir avec Christ </a:t>
            </a:r>
            <a:endParaRPr lang="fr-FR" sz="4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Résultat de recherche d'images pour &quot;faire le bien sans rien attendre en retou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436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657600" y="944880"/>
            <a:ext cx="524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« Si tout en faisant le bien, vous supportez la souffrance, c’est une grâce de Dieu. C’est à cela en effet que vous avez été appelés, parce que Christ lui aussi a souffert pour vous et vous a laissé un exemple » Pi : 2.21</a:t>
            </a:r>
            <a:endParaRPr kumimoji="0" lang="fr-BE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9624" y="1163231"/>
            <a:ext cx="879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800" dirty="0" smtClean="0">
                <a:solidFill>
                  <a:schemeClr val="bg1"/>
                </a:solidFill>
              </a:rPr>
              <a:t>1. Dieu </a:t>
            </a:r>
            <a:r>
              <a:rPr lang="fr-BE" sz="2800" dirty="0" smtClean="0">
                <a:solidFill>
                  <a:schemeClr val="bg1"/>
                </a:solidFill>
              </a:rPr>
              <a:t>a-t-il besoin de nos souffrances pour nous aimer ? Avait-il besoin des souffrances de Jésus pour nous pardonner ? </a:t>
            </a:r>
            <a:endParaRPr lang="fr-FR" sz="2800" dirty="0" smtClean="0">
              <a:solidFill>
                <a:schemeClr val="bg1"/>
              </a:solidFill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</a:rPr>
              <a:t>2. L'épreuve </a:t>
            </a:r>
            <a:r>
              <a:rPr lang="fr-BE" sz="2800" dirty="0" smtClean="0">
                <a:solidFill>
                  <a:schemeClr val="bg1"/>
                </a:solidFill>
              </a:rPr>
              <a:t>de la croix vient-elle de Dieu ou des hommes ? Qu'est-ce qui lui donne sa valeur; la souffrance d'un innocent à la place du pécheur ou la persévérance dans l'épreuve et la foi inébranlable que Jésus continue à manifester envers son Père ? Qu'est-ce que cela nous apprend sur l'attitude à avoir face à nos propres souffrances ?</a:t>
            </a:r>
            <a:endParaRPr lang="fr-FR" sz="2800" dirty="0" smtClean="0">
              <a:solidFill>
                <a:schemeClr val="bg1"/>
              </a:solidFill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</a:rPr>
              <a:t>3. Comment </a:t>
            </a:r>
            <a:r>
              <a:rPr lang="fr-BE" sz="2800" dirty="0" smtClean="0">
                <a:solidFill>
                  <a:schemeClr val="bg1"/>
                </a:solidFill>
              </a:rPr>
              <a:t>peut-on accompagner concrètement ceux qui souffrent pour leur foi ? 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7358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74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474720" y="487680"/>
            <a:ext cx="52273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rois hommes travaillaient dur dans une carrière de pierres. Quand on leur demandait ce qu’ils faisaient, le premier répondait en râlant : « Je m’éreinte à bosser pour un salaire de misère;</a:t>
            </a:r>
            <a:r>
              <a:rPr kumimoji="0" lang="fr-BE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’est une vraie galère ».</a:t>
            </a:r>
            <a:r>
              <a:rPr kumimoji="0" lang="fr-BE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 deuxième répondait avec beaucoup de dignité : « Je travaille dur pour nourrir ma famille;</a:t>
            </a:r>
            <a:r>
              <a:rPr kumimoji="0" lang="fr-BE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</a:t>
            </a:r>
            <a:r>
              <a:rPr kumimoji="0" lang="fr-BE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our moi, c’est cela qui compte ! » Le troisième répondait avec des yeux pétillants de lumière : « Vous savez…je participe à la construction d’une cathédrale ! ».</a:t>
            </a:r>
            <a:endParaRPr kumimoji="0" lang="fr-BE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7" name="Picture 9" descr="Résultat de recherche d'images pour &quot; cathédrale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255" y="297180"/>
            <a:ext cx="2495550" cy="5996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7565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9120" y="533400"/>
            <a:ext cx="83515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C'est là ce qui fait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votre joie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quoique maintenant, puisqu'il le faut, vous soyez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attristés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pour un peu de temps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diverses épreuves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" 1Pi 1 :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"D'ailleurs, quand vous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souffririe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z pour la justice, vous seriez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heureux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." 1Pi 3 :14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"Bien-aimés, ne soyez pas surpris, comme d'une chose étrange qui vous arrive, de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fournaise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qui est au milieu de vous pour vous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éprouver.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Réjouissez-vous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au contraire, de la part que vous avez aux souffrances de Christ, afin que vous soyez aussi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joie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et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l'allégresse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lorsque sa gloire apparaîtra. Si vous êtes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outragés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pour le nom de Christ, vous êtes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heureux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parce que l'Esprit de gloire, l'Esprit de Dieu, repose sur vous." 1Pi 4 : 12 à 14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14945" y="1788874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800" dirty="0" smtClean="0">
                <a:solidFill>
                  <a:schemeClr val="bg1"/>
                </a:solidFill>
              </a:rPr>
              <a:t>1. N'est-ce pas scandaleux d'associer la joie, l'allégresse, le bonheur à la notion de souffrance, d'épreuve, d'outrage ?</a:t>
            </a:r>
            <a:endParaRPr lang="fr-FR" sz="2800" dirty="0" smtClean="0">
              <a:solidFill>
                <a:schemeClr val="bg1"/>
              </a:solidFill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</a:rPr>
              <a:t>2. Oseriez-vous consoler quelqu'un qui est dans l'épreuve en lui tenant de tel propos ? </a:t>
            </a:r>
            <a:endParaRPr lang="fr-FR" sz="2800" dirty="0" smtClean="0">
              <a:solidFill>
                <a:schemeClr val="bg1"/>
              </a:solidFill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</a:rPr>
              <a:t>3. Ne retrouve-t-on pas ici le paradoxe du sermon sur la montagne de Jésus quand il annonce "bienheureux ceux qui pleurent, qui sont persécutés, qui sont outragés ... " ?</a:t>
            </a:r>
            <a:r>
              <a:rPr lang="fr-BE" sz="2800" b="1" u="sng" dirty="0" smtClean="0">
                <a:solidFill>
                  <a:schemeClr val="bg1"/>
                </a:solidFill>
              </a:rPr>
              <a:t> </a:t>
            </a:r>
            <a:endParaRPr lang="fr-FR" sz="2800" dirty="0" smtClean="0">
              <a:solidFill>
                <a:schemeClr val="bg1"/>
              </a:solidFill>
            </a:endParaRPr>
          </a:p>
          <a:p>
            <a:pPr lvl="0"/>
            <a:endParaRPr lang="fr-B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6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Image associée"/>
          <p:cNvPicPr>
            <a:picLocks noChangeAspect="1" noChangeArrowheads="1"/>
          </p:cNvPicPr>
          <p:nvPr/>
        </p:nvPicPr>
        <p:blipFill>
          <a:blip r:embed="rId2"/>
          <a:srcRect t="21357" b="18757"/>
          <a:stretch>
            <a:fillRect/>
          </a:stretch>
        </p:blipFill>
        <p:spPr bwMode="auto">
          <a:xfrm>
            <a:off x="609600" y="2875776"/>
            <a:ext cx="8275320" cy="24135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19812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/>
                </a:solidFill>
              </a:rPr>
              <a:t>Réjouissez-vous plutôt et soyez à toujours dans l'allégresse, A cause de ce que je vais créer; Car je vais créer Jérusalem pour l'allégresse, Et son peuple pour la joie. </a:t>
            </a:r>
            <a:r>
              <a:rPr lang="fr-BE" sz="2800" dirty="0" smtClean="0">
                <a:solidFill>
                  <a:schemeClr val="bg1"/>
                </a:solidFill>
              </a:rPr>
              <a:t>Je </a:t>
            </a:r>
            <a:r>
              <a:rPr lang="fr-BE" sz="2800" dirty="0" smtClean="0">
                <a:solidFill>
                  <a:schemeClr val="bg1"/>
                </a:solidFill>
              </a:rPr>
              <a:t>ferai de Jérusalem mon allégresse, Et de mon peuple ma joie; On n'y entendra plus Le bruit des pleurs et le bruit des cris</a:t>
            </a:r>
            <a:r>
              <a:rPr lang="fr-BE" sz="2800" dirty="0" smtClean="0">
                <a:solidFill>
                  <a:schemeClr val="bg1"/>
                </a:solidFill>
              </a:rPr>
              <a:t>.… Es 65 : 18-19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" y="5289375"/>
            <a:ext cx="8641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/>
                </a:solidFill>
              </a:rPr>
              <a:t>Il </a:t>
            </a:r>
            <a:r>
              <a:rPr lang="fr-BE" sz="2800" dirty="0" smtClean="0">
                <a:solidFill>
                  <a:schemeClr val="bg1"/>
                </a:solidFill>
              </a:rPr>
              <a:t>essuiera toute larme de leurs yeux, et la mort ne sera plus, et il n'y aura plus ni deuil, ni cri, ni douleur, car les premières choses ont disparu</a:t>
            </a:r>
            <a:r>
              <a:rPr lang="fr-BE" sz="2800" dirty="0" smtClean="0">
                <a:solidFill>
                  <a:schemeClr val="bg1"/>
                </a:solidFill>
              </a:rPr>
              <a:t>. </a:t>
            </a:r>
            <a:r>
              <a:rPr lang="fr-BE" sz="2800" dirty="0" err="1" smtClean="0">
                <a:solidFill>
                  <a:schemeClr val="bg1"/>
                </a:solidFill>
              </a:rPr>
              <a:t>Ap</a:t>
            </a:r>
            <a:r>
              <a:rPr lang="fr-BE" sz="2800" dirty="0" smtClean="0">
                <a:solidFill>
                  <a:schemeClr val="bg1"/>
                </a:solidFill>
              </a:rPr>
              <a:t> 21 : 4</a:t>
            </a: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ésultat de recherche d'images pour &quot;souffrance à la croix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3508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46760" y="2413338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 smtClean="0"/>
              <a:t>C'est lui qui, dans les jours de sa chair, ayant présenté avec de grands cris et avec larmes des prières et des </a:t>
            </a:r>
            <a:r>
              <a:rPr lang="fr-BE" sz="2800" dirty="0" smtClean="0"/>
              <a:t>supplications … a </a:t>
            </a:r>
            <a:r>
              <a:rPr lang="fr-BE" sz="2800" dirty="0" smtClean="0"/>
              <a:t>appris, bien qu'il fût Fils, l'obéissance par les choses qu'il a </a:t>
            </a:r>
            <a:r>
              <a:rPr lang="fr-BE" sz="2800" dirty="0" smtClean="0"/>
              <a:t>souffertes. </a:t>
            </a:r>
            <a:r>
              <a:rPr lang="fr-BE" sz="2800" dirty="0" err="1" smtClean="0"/>
              <a:t>Heb</a:t>
            </a:r>
            <a:r>
              <a:rPr lang="fr-BE" sz="2800" dirty="0" smtClean="0"/>
              <a:t> 5 : 7 - 8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74320" y="1508760"/>
            <a:ext cx="8619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fr-BE" sz="2800" dirty="0" smtClean="0">
                <a:solidFill>
                  <a:schemeClr val="bg1"/>
                </a:solidFill>
              </a:rPr>
              <a:t>La </a:t>
            </a:r>
            <a:r>
              <a:rPr lang="fr-BE" sz="2800" dirty="0" smtClean="0">
                <a:solidFill>
                  <a:schemeClr val="bg1"/>
                </a:solidFill>
              </a:rPr>
              <a:t>souffrance physique est parfois difficile à supporter, mais la souffrance morale de se sentir rejeté est plus pénible encore. D'accord ? Pas d'accord ? Partagez des exemples vécus</a:t>
            </a:r>
            <a:r>
              <a:rPr lang="fr-BE" sz="2800" dirty="0" smtClean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AutoNum type="arabicPeriod"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 startAt="2"/>
            </a:pPr>
            <a:r>
              <a:rPr lang="fr-BE" sz="2800" dirty="0" smtClean="0">
                <a:solidFill>
                  <a:schemeClr val="bg1"/>
                </a:solidFill>
              </a:rPr>
              <a:t>Quand </a:t>
            </a:r>
            <a:r>
              <a:rPr lang="fr-BE" sz="2800" dirty="0" smtClean="0">
                <a:solidFill>
                  <a:schemeClr val="bg1"/>
                </a:solidFill>
              </a:rPr>
              <a:t>on regarde la vie de Jésus, à quel genre de </a:t>
            </a:r>
            <a:endParaRPr lang="fr-BE" sz="2800" dirty="0" smtClean="0">
              <a:solidFill>
                <a:schemeClr val="bg1"/>
              </a:solidFill>
            </a:endParaRPr>
          </a:p>
          <a:p>
            <a:pPr marL="514350" lvl="0" indent="-514350"/>
            <a:r>
              <a:rPr lang="fr-BE" sz="2800" dirty="0" smtClean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     souffrance </a:t>
            </a:r>
            <a:r>
              <a:rPr lang="fr-BE" sz="2800" dirty="0" smtClean="0">
                <a:solidFill>
                  <a:schemeClr val="bg1"/>
                </a:solidFill>
              </a:rPr>
              <a:t>a-t-il été le plus souvent confronté ? Donnez des exemples</a:t>
            </a:r>
            <a:r>
              <a:rPr lang="fr-BE" sz="2800" dirty="0" smtClean="0">
                <a:solidFill>
                  <a:schemeClr val="bg1"/>
                </a:solidFill>
              </a:rPr>
              <a:t>.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3229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Résultat de recherche d'images pour &quot;bougi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95" y="0"/>
            <a:ext cx="8715706" cy="655421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41960" y="1722120"/>
            <a:ext cx="83972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Faire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es diverses épreuves que nous vivons des occasions de grandir dans la foi (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l'épreuve de votre foi plus précieuse que l'or ...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), des moyens de témoigner de notre attachement à Christ (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soyez prêts à vous défendre avec douceur et respect devant quiconque vous demande raison de l'espérance qui est en vous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), et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des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appels à participer à la souffrance de Christ pour la réalisation de la Bonne Nouvelle (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Réjouissez-vous de la part que vous avez aux souffrances de Christ ...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4040" cy="7994732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 flipH="1">
            <a:off x="1021080" y="2011680"/>
            <a:ext cx="8122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Ainsi donc, Christ ayant souffert dans la chair, vous aussi armez-vous de la même pensée. Car celui qui a souffert dans la chair en a fini avec le péché, afin de vivre, non plus selon les convoitises des hommes, mais selon la volonté de Dieu, pendant le temps qui lui reste à vivre dans la chair. 1Pi 4 : 1-2</a:t>
            </a:r>
            <a:endParaRPr kumimoji="0" lang="fr-B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7358" y="0"/>
            <a:ext cx="1800771" cy="11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304800" y="807720"/>
            <a:ext cx="86240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fr-BE" sz="2800" dirty="0" smtClean="0">
                <a:solidFill>
                  <a:schemeClr val="bg1"/>
                </a:solidFill>
              </a:rPr>
              <a:t>Quelles </a:t>
            </a:r>
            <a:r>
              <a:rPr lang="fr-BE" sz="2800" dirty="0" smtClean="0">
                <a:solidFill>
                  <a:schemeClr val="bg1"/>
                </a:solidFill>
              </a:rPr>
              <a:t>sont les difficultés que j'ai rencontrées à cause de ma foi ? En quoi ont-elles été pour moi une occasion de grandir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 startAt="2"/>
            </a:pPr>
            <a:r>
              <a:rPr lang="fr-BE" sz="2800" dirty="0" smtClean="0">
                <a:solidFill>
                  <a:schemeClr val="bg1"/>
                </a:solidFill>
              </a:rPr>
              <a:t>M'est-il arrivé d'être critiqué ou rejeté à cause de ma foi ? Ma réaction a-t-elle été un témoignage de mon attachement à Dieu?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 startAt="3"/>
            </a:pPr>
            <a:r>
              <a:rPr lang="fr-BE" sz="2800" dirty="0" smtClean="0">
                <a:solidFill>
                  <a:schemeClr val="bg1"/>
                </a:solidFill>
              </a:rPr>
              <a:t>Comment </a:t>
            </a:r>
            <a:r>
              <a:rPr lang="fr-BE" sz="2800" dirty="0" smtClean="0">
                <a:solidFill>
                  <a:schemeClr val="bg1"/>
                </a:solidFill>
              </a:rPr>
              <a:t>se défendre avec douceur et respect face </a:t>
            </a:r>
            <a:endParaRPr lang="fr-BE" sz="2800" dirty="0" smtClean="0">
              <a:solidFill>
                <a:schemeClr val="bg1"/>
              </a:solidFill>
            </a:endParaRPr>
          </a:p>
          <a:p>
            <a:pPr marL="514350" lvl="0" indent="-514350"/>
            <a:r>
              <a:rPr lang="fr-BE" sz="2800" dirty="0" smtClean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      aux </a:t>
            </a:r>
            <a:r>
              <a:rPr lang="fr-BE" sz="2800" dirty="0" smtClean="0">
                <a:solidFill>
                  <a:schemeClr val="bg1"/>
                </a:solidFill>
              </a:rPr>
              <a:t>interrogations de ceux qui nous entourent ?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 startAt="4"/>
            </a:pPr>
            <a:r>
              <a:rPr lang="fr-BE" sz="2800" dirty="0" smtClean="0">
                <a:solidFill>
                  <a:schemeClr val="bg1"/>
                </a:solidFill>
              </a:rPr>
              <a:t>En </a:t>
            </a:r>
            <a:r>
              <a:rPr lang="fr-BE" sz="2800" dirty="0" smtClean="0">
                <a:solidFill>
                  <a:schemeClr val="bg1"/>
                </a:solidFill>
              </a:rPr>
              <a:t>quoi les difficultés propres à notre alliance avec </a:t>
            </a:r>
            <a:endParaRPr lang="fr-BE" sz="2800" dirty="0" smtClean="0">
              <a:solidFill>
                <a:schemeClr val="bg1"/>
              </a:solidFill>
            </a:endParaRPr>
          </a:p>
          <a:p>
            <a:pPr marL="514350" lvl="0" indent="-514350"/>
            <a:r>
              <a:rPr lang="fr-BE" sz="2800" dirty="0" smtClean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      Dieu </a:t>
            </a:r>
            <a:r>
              <a:rPr lang="fr-BE" sz="2800" dirty="0" smtClean="0">
                <a:solidFill>
                  <a:schemeClr val="bg1"/>
                </a:solidFill>
              </a:rPr>
              <a:t>peuvent-elles aider à la réalisation de la bonne nouvelle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 startAt="5"/>
            </a:pPr>
            <a:r>
              <a:rPr lang="fr-BE" sz="2800" dirty="0" smtClean="0">
                <a:solidFill>
                  <a:schemeClr val="bg1"/>
                </a:solidFill>
              </a:rPr>
              <a:t>Comment </a:t>
            </a:r>
            <a:r>
              <a:rPr lang="fr-BE" sz="2800" dirty="0" smtClean="0">
                <a:solidFill>
                  <a:schemeClr val="bg1"/>
                </a:solidFill>
              </a:rPr>
              <a:t>comprendre cette affirmation : "</a:t>
            </a:r>
            <a:r>
              <a:rPr lang="fr-BE" sz="2800" dirty="0" smtClean="0">
                <a:solidFill>
                  <a:schemeClr val="bg1"/>
                </a:solidFill>
              </a:rPr>
              <a:t>réjouissez-</a:t>
            </a:r>
          </a:p>
          <a:p>
            <a:pPr marL="514350" lvl="0" indent="-514350"/>
            <a:r>
              <a:rPr lang="fr-BE" sz="2800" dirty="0" smtClean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      vous </a:t>
            </a:r>
            <a:r>
              <a:rPr lang="fr-BE" sz="2800" dirty="0" smtClean="0">
                <a:solidFill>
                  <a:schemeClr val="bg1"/>
                </a:solidFill>
              </a:rPr>
              <a:t>d'avoir part aux souffrances de Christ"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851</Words>
  <Application>Microsoft Macintosh PowerPoint</Application>
  <PresentationFormat>Affichage à l'écran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Office-thema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Delameillieure</dc:creator>
  <cp:lastModifiedBy>pc-francine</cp:lastModifiedBy>
  <cp:revision>17</cp:revision>
  <dcterms:created xsi:type="dcterms:W3CDTF">2017-04-11T09:09:27Z</dcterms:created>
  <dcterms:modified xsi:type="dcterms:W3CDTF">2017-04-18T19:49:39Z</dcterms:modified>
</cp:coreProperties>
</file>