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1"/>
  </p:sldMasterIdLst>
  <p:notesMasterIdLst>
    <p:notesMasterId r:id="rId16"/>
  </p:notesMasterIdLst>
  <p:sldIdLst>
    <p:sldId id="272" r:id="rId2"/>
    <p:sldId id="279" r:id="rId3"/>
    <p:sldId id="280" r:id="rId4"/>
    <p:sldId id="258" r:id="rId5"/>
    <p:sldId id="282" r:id="rId6"/>
    <p:sldId id="283" r:id="rId7"/>
    <p:sldId id="260" r:id="rId8"/>
    <p:sldId id="284" r:id="rId9"/>
    <p:sldId id="263" r:id="rId10"/>
    <p:sldId id="285" r:id="rId11"/>
    <p:sldId id="287" r:id="rId12"/>
    <p:sldId id="286" r:id="rId13"/>
    <p:sldId id="268" r:id="rId14"/>
    <p:sldId id="288"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4"/>
    <p:restoredTop sz="94698"/>
  </p:normalViewPr>
  <p:slideViewPr>
    <p:cSldViewPr snapToGrid="0" snapToObjects="1">
      <p:cViewPr>
        <p:scale>
          <a:sx n="50" d="100"/>
          <a:sy n="50" d="100"/>
        </p:scale>
        <p:origin x="-1253"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3B128-C1B5-A948-AC17-8A5770F58D24}" type="datetimeFigureOut">
              <a:rPr lang="nl-NL" smtClean="0"/>
              <a:pPr/>
              <a:t>20-5-2017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45BB0-D7CB-DF42-863C-18198313CCB1}" type="slidenum">
              <a:rPr lang="nl-NL" smtClean="0"/>
              <a:pPr/>
              <a:t>‹N°›</a:t>
            </a:fld>
            <a:endParaRPr lang="nl-NL"/>
          </a:p>
        </p:txBody>
      </p:sp>
    </p:spTree>
    <p:extLst>
      <p:ext uri="{BB962C8B-B14F-4D97-AF65-F5344CB8AC3E}">
        <p14:creationId xmlns:p14="http://schemas.microsoft.com/office/powerpoint/2010/main" xmlns="" val="110186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4145BB0-D7CB-DF42-863C-18198313CCB1}"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4145BB0-D7CB-DF42-863C-18198313CCB1}" type="slidenum">
              <a:rPr lang="nl-NL" smtClean="0"/>
              <a:pPr/>
              <a:t>5</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smtClean="0"/>
              <a:t>Titelstijl van model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51BDA6F-53ED-AC40-A220-46E1444FAE01}" type="datetimeFigureOut">
              <a:rPr lang="nl-NL" smtClean="0"/>
              <a:pPr/>
              <a:t>20-5-2017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51BDA6F-53ED-AC40-A220-46E1444FAE01}" type="datetimeFigureOut">
              <a:rPr lang="nl-NL" smtClean="0"/>
              <a:pPr/>
              <a:t>20-5-2017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51BDA6F-53ED-AC40-A220-46E1444FAE01}" type="datetimeFigureOut">
              <a:rPr lang="nl-NL" smtClean="0"/>
              <a:pPr/>
              <a:t>20-5-2017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51BDA6F-53ED-AC40-A220-46E1444FAE01}" type="datetimeFigureOut">
              <a:rPr lang="nl-NL" smtClean="0"/>
              <a:pPr/>
              <a:t>20-5-2017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Titelstijl van model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051BDA6F-53ED-AC40-A220-46E1444FAE01}" type="datetimeFigureOut">
              <a:rPr lang="nl-NL" smtClean="0"/>
              <a:pPr/>
              <a:t>20-5-2017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1BDA6F-53ED-AC40-A220-46E1444FAE01}" type="datetimeFigureOut">
              <a:rPr lang="nl-NL" smtClean="0"/>
              <a:pPr/>
              <a:t>20-5-2017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Titelstijl van model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51BDA6F-53ED-AC40-A220-46E1444FAE01}" type="datetimeFigureOut">
              <a:rPr lang="nl-NL" smtClean="0"/>
              <a:pPr/>
              <a:t>20-5-2017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051BDA6F-53ED-AC40-A220-46E1444FAE01}" type="datetimeFigureOut">
              <a:rPr lang="nl-NL" smtClean="0"/>
              <a:pPr/>
              <a:t>20-5-2017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BDA6F-53ED-AC40-A220-46E1444FAE01}" type="datetimeFigureOut">
              <a:rPr lang="nl-NL" smtClean="0"/>
              <a:pPr/>
              <a:t>20-5-2017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Titelstijl van model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051BDA6F-53ED-AC40-A220-46E1444FAE01}" type="datetimeFigureOut">
              <a:rPr lang="nl-NL" smtClean="0"/>
              <a:pPr/>
              <a:t>20-5-2017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051BDA6F-53ED-AC40-A220-46E1444FAE01}" type="datetimeFigureOut">
              <a:rPr lang="nl-NL" smtClean="0"/>
              <a:pPr/>
              <a:t>20-5-2017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76D7A62-C423-AE44-87C9-E1246F4A66D3}" type="slidenum">
              <a:rPr lang="nl-NL" smtClean="0"/>
              <a:pPr/>
              <a:t>‹N°›</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Titelstijl van model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DA6F-53ED-AC40-A220-46E1444FAE01}" type="datetimeFigureOut">
              <a:rPr lang="nl-NL" smtClean="0"/>
              <a:pPr/>
              <a:t>20-5-2017</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D7A62-C423-AE44-87C9-E1246F4A66D3}" type="slidenum">
              <a:rPr lang="nl-NL" smtClean="0"/>
              <a:pPr/>
              <a:t>‹N°›</a:t>
            </a:fld>
            <a:endParaRPr lang="nl-NL"/>
          </a:p>
        </p:txBody>
      </p:sp>
    </p:spTree>
    <p:extLst>
      <p:ext uri="{BB962C8B-B14F-4D97-AF65-F5344CB8AC3E}">
        <p14:creationId xmlns:p14="http://schemas.microsoft.com/office/powerpoint/2010/main" xmlns="" val="1974795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souffrance et joie&quot;"/>
          <p:cNvPicPr>
            <a:picLocks noChangeAspect="1" noChangeArrowheads="1"/>
          </p:cNvPicPr>
          <p:nvPr/>
        </p:nvPicPr>
        <p:blipFill>
          <a:blip r:embed="rId3"/>
          <a:srcRect/>
          <a:stretch>
            <a:fillRect/>
          </a:stretch>
        </p:blipFill>
        <p:spPr bwMode="auto">
          <a:xfrm>
            <a:off x="0" y="0"/>
            <a:ext cx="9486900" cy="6858000"/>
          </a:xfrm>
          <a:prstGeom prst="rect">
            <a:avLst/>
          </a:prstGeom>
          <a:noFill/>
        </p:spPr>
      </p:pic>
      <p:sp>
        <p:nvSpPr>
          <p:cNvPr id="3" name="ZoneTexte 2"/>
          <p:cNvSpPr txBox="1"/>
          <p:nvPr/>
        </p:nvSpPr>
        <p:spPr>
          <a:xfrm>
            <a:off x="758190" y="282029"/>
            <a:ext cx="7286625" cy="769441"/>
          </a:xfrm>
          <a:prstGeom prst="rect">
            <a:avLst/>
          </a:prstGeom>
          <a:noFill/>
        </p:spPr>
        <p:txBody>
          <a:bodyPr wrap="square" rtlCol="0">
            <a:spAutoFit/>
          </a:bodyPr>
          <a:lstStyle/>
          <a:p>
            <a:r>
              <a:rPr lang="fr-BE" sz="4400" b="1" dirty="0" smtClean="0">
                <a:latin typeface="Century Gothic" pitchFamily="34" charset="0"/>
              </a:rPr>
              <a:t>11</a:t>
            </a:r>
            <a:r>
              <a:rPr lang="fr-BE" sz="4400" dirty="0" smtClean="0">
                <a:latin typeface="Century Gothic" pitchFamily="34" charset="0"/>
              </a:rPr>
              <a:t>. </a:t>
            </a:r>
            <a:r>
              <a:rPr lang="fr-BE" sz="4400" b="1" dirty="0" smtClean="0">
                <a:latin typeface="Century Gothic" pitchFamily="34" charset="0"/>
              </a:rPr>
              <a:t>les faux docteurs </a:t>
            </a:r>
            <a:endParaRPr lang="fr-FR" sz="4400" b="1" dirty="0">
              <a:latin typeface="Century Gothic" pitchFamily="34" charset="0"/>
            </a:endParaRPr>
          </a:p>
        </p:txBody>
      </p:sp>
      <p:pic>
        <p:nvPicPr>
          <p:cNvPr id="13314" name="Picture 2" descr="Résultat de recherche d'images pour &quot;mensonge&quot;"/>
          <p:cNvPicPr>
            <a:picLocks noChangeAspect="1" noChangeArrowheads="1"/>
          </p:cNvPicPr>
          <p:nvPr/>
        </p:nvPicPr>
        <p:blipFill>
          <a:blip r:embed="rId4"/>
          <a:srcRect l="10296"/>
          <a:stretch>
            <a:fillRect/>
          </a:stretch>
        </p:blipFill>
        <p:spPr bwMode="auto">
          <a:xfrm>
            <a:off x="0" y="0"/>
            <a:ext cx="9486900" cy="7071360"/>
          </a:xfrm>
          <a:prstGeom prst="rect">
            <a:avLst/>
          </a:prstGeom>
          <a:noFill/>
        </p:spPr>
      </p:pic>
      <p:sp>
        <p:nvSpPr>
          <p:cNvPr id="5" name="ZoneTexte 4"/>
          <p:cNvSpPr txBox="1"/>
          <p:nvPr/>
        </p:nvSpPr>
        <p:spPr>
          <a:xfrm>
            <a:off x="5852160" y="624840"/>
            <a:ext cx="3946026" cy="2123658"/>
          </a:xfrm>
          <a:prstGeom prst="rect">
            <a:avLst/>
          </a:prstGeom>
          <a:noFill/>
        </p:spPr>
        <p:txBody>
          <a:bodyPr wrap="square" rtlCol="0">
            <a:spAutoFit/>
          </a:bodyPr>
          <a:lstStyle/>
          <a:p>
            <a:r>
              <a:rPr lang="fr-BE" sz="4400" b="1" dirty="0" smtClean="0">
                <a:latin typeface="Century Gothic" pitchFamily="34" charset="0"/>
              </a:rPr>
              <a:t>11. Les faux</a:t>
            </a:r>
          </a:p>
          <a:p>
            <a:r>
              <a:rPr lang="fr-BE" sz="4400" b="1" dirty="0" smtClean="0">
                <a:latin typeface="Century Gothic" pitchFamily="34" charset="0"/>
              </a:rPr>
              <a:t>   docteurs   </a:t>
            </a:r>
          </a:p>
          <a:p>
            <a:r>
              <a:rPr lang="fr-BE" sz="4400" b="1" dirty="0" smtClean="0">
                <a:latin typeface="Century Gothic" pitchFamily="34" charset="0"/>
              </a:rPr>
              <a:t>  </a:t>
            </a:r>
            <a:endParaRPr lang="fr-FR" sz="4400" b="1" dirty="0">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associée"/>
          <p:cNvPicPr>
            <a:picLocks noChangeAspect="1" noChangeArrowheads="1"/>
          </p:cNvPicPr>
          <p:nvPr/>
        </p:nvPicPr>
        <p:blipFill>
          <a:blip r:embed="rId2"/>
          <a:srcRect l="12095" r="16091"/>
          <a:stretch>
            <a:fillRect/>
          </a:stretch>
        </p:blipFill>
        <p:spPr bwMode="auto">
          <a:xfrm>
            <a:off x="-716280" y="0"/>
            <a:ext cx="10134600" cy="7056120"/>
          </a:xfrm>
          <a:prstGeom prst="rect">
            <a:avLst/>
          </a:prstGeom>
          <a:noFill/>
        </p:spPr>
      </p:pic>
      <p:sp>
        <p:nvSpPr>
          <p:cNvPr id="35843" name="Rectangle 3"/>
          <p:cNvSpPr>
            <a:spLocks noChangeArrowheads="1"/>
          </p:cNvSpPr>
          <p:nvPr/>
        </p:nvSpPr>
        <p:spPr bwMode="auto">
          <a:xfrm>
            <a:off x="-289560" y="4949786"/>
            <a:ext cx="9433560" cy="954107"/>
          </a:xfrm>
          <a:prstGeom prst="rect">
            <a:avLst/>
          </a:prstGeom>
          <a:solidFill>
            <a:schemeClr val="bg2">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2800" b="1" i="0" u="none" strike="noStrike" cap="none" normalizeH="0" baseline="0" dirty="0" smtClean="0">
                <a:ln>
                  <a:noFill/>
                </a:ln>
                <a:effectLst/>
                <a:latin typeface="Century Gothic" pitchFamily="34" charset="0"/>
                <a:ea typeface="Calibri" pitchFamily="34" charset="0"/>
                <a:cs typeface="Arial" pitchFamily="34" charset="0"/>
              </a:rPr>
              <a:t>  " </a:t>
            </a:r>
            <a:r>
              <a:rPr kumimoji="0" lang="fr-BE" sz="2800" b="1" i="1" u="none" strike="noStrike" cap="none" normalizeH="0" baseline="0" dirty="0" smtClean="0">
                <a:ln>
                  <a:noFill/>
                </a:ln>
                <a:effectLst/>
                <a:latin typeface="Century Gothic" pitchFamily="34" charset="0"/>
                <a:ea typeface="Calibri" pitchFamily="34" charset="0"/>
                <a:cs typeface="Arial" pitchFamily="34" charset="0"/>
              </a:rPr>
              <a:t>la foule était frappée par sa doctrine</a:t>
            </a:r>
            <a:r>
              <a:rPr kumimoji="0" lang="fr-BE" sz="2800" b="1" i="0" u="none" strike="noStrike" cap="none" normalizeH="0" baseline="0" dirty="0" smtClean="0">
                <a:ln>
                  <a:noFill/>
                </a:ln>
                <a:effectLst/>
                <a:latin typeface="Century Gothic" pitchFamily="34" charset="0"/>
                <a:ea typeface="Calibri" pitchFamily="34" charset="0"/>
                <a:cs typeface="Arial" pitchFamily="34" charset="0"/>
              </a:rPr>
              <a:t>." Mc 11:18</a:t>
            </a:r>
            <a:endParaRPr kumimoji="0" lang="fr-FR" sz="2800" b="1" i="0" u="none" strike="noStrike" cap="none" normalizeH="0" baseline="0" dirty="0" smtClean="0">
              <a:ln>
                <a:noFill/>
              </a:ln>
              <a:effectLst/>
              <a:latin typeface="Century Gothic" pitchFamily="34" charset="0"/>
              <a:cs typeface="Arial" pitchFamily="34" charset="0"/>
            </a:endParaRPr>
          </a:p>
          <a:p>
            <a:pPr lvl="0" eaLnBrk="0" fontAlgn="base" hangingPunct="0">
              <a:spcBef>
                <a:spcPct val="0"/>
              </a:spcBef>
              <a:spcAft>
                <a:spcPct val="0"/>
              </a:spcAft>
            </a:pPr>
            <a:r>
              <a:rPr kumimoji="0" lang="fr-BE" sz="2800" b="1" i="1" u="none" strike="noStrike" cap="none" normalizeH="0" baseline="0" dirty="0" smtClean="0">
                <a:ln>
                  <a:noFill/>
                </a:ln>
                <a:effectLst/>
                <a:latin typeface="Century Gothic" pitchFamily="34" charset="0"/>
                <a:ea typeface="Calibri" pitchFamily="34" charset="0"/>
                <a:cs typeface="Arial" pitchFamily="34" charset="0"/>
              </a:rPr>
              <a:t>  " Une grande foule l’écoutait avec plaisir.</a:t>
            </a:r>
            <a:r>
              <a:rPr lang="fr-BE" sz="2800" b="1" dirty="0" smtClean="0">
                <a:latin typeface="Century Gothic" pitchFamily="34" charset="0"/>
                <a:ea typeface="Calibri" pitchFamily="34" charset="0"/>
                <a:cs typeface="Arial" pitchFamily="34" charset="0"/>
              </a:rPr>
              <a:t> "</a:t>
            </a:r>
            <a:r>
              <a:rPr lang="fr-BE" sz="2800" b="1" i="1" dirty="0" smtClean="0">
                <a:latin typeface="Century Gothic" pitchFamily="34" charset="0"/>
                <a:ea typeface="Calibri" pitchFamily="34" charset="0"/>
                <a:cs typeface="Arial" pitchFamily="34" charset="0"/>
              </a:rPr>
              <a:t> </a:t>
            </a:r>
            <a:r>
              <a:rPr kumimoji="0" lang="fr-BE" sz="2800" b="1" i="1" u="none" strike="noStrike" cap="none" normalizeH="0" baseline="0" dirty="0" smtClean="0">
                <a:ln>
                  <a:noFill/>
                </a:ln>
                <a:effectLst/>
                <a:latin typeface="Century Gothic" pitchFamily="34" charset="0"/>
                <a:ea typeface="Calibri" pitchFamily="34" charset="0"/>
                <a:cs typeface="Arial" pitchFamily="34" charset="0"/>
              </a:rPr>
              <a:t> </a:t>
            </a:r>
            <a:r>
              <a:rPr kumimoji="0" lang="fr-BE" sz="2800" b="1" i="0" u="none" strike="noStrike" cap="none" normalizeH="0" baseline="0" dirty="0" smtClean="0">
                <a:ln>
                  <a:noFill/>
                </a:ln>
                <a:effectLst/>
                <a:latin typeface="Century Gothic" pitchFamily="34" charset="0"/>
                <a:ea typeface="Calibri" pitchFamily="34" charset="0"/>
                <a:cs typeface="Arial" pitchFamily="34" charset="0"/>
              </a:rPr>
              <a:t>Mc12:37</a:t>
            </a:r>
            <a:endParaRPr kumimoji="0" lang="fr-BE" sz="2800" b="1" i="0" u="none" strike="noStrike" cap="none" normalizeH="0" baseline="0" dirty="0" smtClean="0">
              <a:ln>
                <a:noFill/>
              </a:ln>
              <a:effectLst/>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ésultat de recherche d'images pour &quot;jésus enseigne&quot;"/>
          <p:cNvPicPr>
            <a:picLocks noChangeAspect="1" noChangeArrowheads="1"/>
          </p:cNvPicPr>
          <p:nvPr/>
        </p:nvPicPr>
        <p:blipFill>
          <a:blip r:embed="rId2"/>
          <a:srcRect/>
          <a:stretch>
            <a:fillRect/>
          </a:stretch>
        </p:blipFill>
        <p:spPr bwMode="auto">
          <a:xfrm>
            <a:off x="1021080" y="286410"/>
            <a:ext cx="7422622" cy="3797909"/>
          </a:xfrm>
          <a:prstGeom prst="rect">
            <a:avLst/>
          </a:prstGeom>
          <a:noFill/>
        </p:spPr>
      </p:pic>
      <p:sp>
        <p:nvSpPr>
          <p:cNvPr id="36867" name="Rectangle 3"/>
          <p:cNvSpPr>
            <a:spLocks noChangeArrowheads="1"/>
          </p:cNvSpPr>
          <p:nvPr/>
        </p:nvSpPr>
        <p:spPr bwMode="auto">
          <a:xfrm>
            <a:off x="426720" y="4180344"/>
            <a:ext cx="845894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2400" b="0" i="0" u="none" strike="noStrike" cap="none" normalizeH="0" baseline="0" dirty="0" smtClean="0">
                <a:ln>
                  <a:noFill/>
                </a:ln>
                <a:solidFill>
                  <a:schemeClr val="bg1"/>
                </a:solidFill>
                <a:effectLst/>
                <a:latin typeface="Century Gothic" pitchFamily="34" charset="0"/>
                <a:ea typeface="Calibri" pitchFamily="34" charset="0"/>
                <a:cs typeface="Arial" pitchFamily="34" charset="0"/>
              </a:rPr>
              <a:t> </a:t>
            </a:r>
            <a:r>
              <a:rPr kumimoji="0" lang="fr-BE" sz="2400" b="1" i="1" u="none" strike="noStrike" cap="none" normalizeH="0" baseline="0" dirty="0" smtClean="0">
                <a:ln>
                  <a:noFill/>
                </a:ln>
                <a:solidFill>
                  <a:schemeClr val="bg1"/>
                </a:solidFill>
                <a:effectLst/>
                <a:latin typeface="Century Gothic" pitchFamily="34" charset="0"/>
                <a:ea typeface="Calibri" pitchFamily="34" charset="0"/>
                <a:cs typeface="Arial" pitchFamily="34" charset="0"/>
              </a:rPr>
              <a:t>« L’Esprit du Seigneur est sur moi, parce qu’il m’a oint pour guérir ceux qui ont le cœur brisé ; pour annoncer la bonne nouvelle aux pauvres ; il m’a envoyé pour proclamer aux captifs la délivrance, et aux aveugles le recouvrement de la vue, pour renvoyer libres les opprimés, pour proclamer une année de grâce du Seigneur ».                                                         </a:t>
            </a:r>
            <a:r>
              <a:rPr kumimoji="0" lang="fr-BE" sz="2400" b="1" i="0" u="none" strike="noStrike" cap="none" normalizeH="0" baseline="0" dirty="0" smtClean="0">
                <a:ln>
                  <a:noFill/>
                </a:ln>
                <a:solidFill>
                  <a:schemeClr val="bg1"/>
                </a:solidFill>
                <a:effectLst/>
                <a:latin typeface="Century Gothic" pitchFamily="34" charset="0"/>
                <a:ea typeface="Calibri" pitchFamily="34" charset="0"/>
                <a:cs typeface="Arial" pitchFamily="34" charset="0"/>
              </a:rPr>
              <a:t> </a:t>
            </a:r>
            <a:r>
              <a:rPr kumimoji="0" lang="fr-BE" sz="2400" b="0" i="0" u="none" strike="noStrike" cap="none" normalizeH="0" baseline="0" dirty="0" smtClean="0">
                <a:ln>
                  <a:noFill/>
                </a:ln>
                <a:solidFill>
                  <a:schemeClr val="bg1"/>
                </a:solidFill>
                <a:effectLst/>
                <a:latin typeface="Century Gothic" pitchFamily="34" charset="0"/>
                <a:ea typeface="Calibri" pitchFamily="34" charset="0"/>
                <a:cs typeface="Arial" pitchFamily="34" charset="0"/>
              </a:rPr>
              <a:t>Luc </a:t>
            </a:r>
            <a:r>
              <a:rPr kumimoji="0" lang="fr-BE" sz="2000" b="0" i="0" u="none" strike="noStrike" cap="none" normalizeH="0" baseline="0" dirty="0" smtClean="0">
                <a:ln>
                  <a:noFill/>
                </a:ln>
                <a:solidFill>
                  <a:schemeClr val="bg1"/>
                </a:solidFill>
                <a:effectLst/>
                <a:latin typeface="Century Gothic" pitchFamily="34" charset="0"/>
                <a:ea typeface="Calibri" pitchFamily="34" charset="0"/>
                <a:cs typeface="Arial" pitchFamily="34" charset="0"/>
              </a:rPr>
              <a:t>4 :18-19</a:t>
            </a:r>
            <a:endParaRPr kumimoji="0" lang="fr-BE"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ésultat de recherche d'images pour &quot;jésus enseigne&quot;"/>
          <p:cNvPicPr>
            <a:picLocks noChangeAspect="1" noChangeArrowheads="1"/>
          </p:cNvPicPr>
          <p:nvPr/>
        </p:nvPicPr>
        <p:blipFill>
          <a:blip r:embed="rId2"/>
          <a:srcRect/>
          <a:stretch>
            <a:fillRect/>
          </a:stretch>
        </p:blipFill>
        <p:spPr bwMode="auto">
          <a:xfrm>
            <a:off x="-284480" y="-213362"/>
            <a:ext cx="9428480" cy="7071362"/>
          </a:xfrm>
          <a:prstGeom prst="rect">
            <a:avLst/>
          </a:prstGeom>
          <a:noFill/>
        </p:spPr>
      </p:pic>
      <p:sp>
        <p:nvSpPr>
          <p:cNvPr id="34819" name="Rectangle 3"/>
          <p:cNvSpPr>
            <a:spLocks noChangeArrowheads="1"/>
          </p:cNvSpPr>
          <p:nvPr/>
        </p:nvSpPr>
        <p:spPr bwMode="auto">
          <a:xfrm>
            <a:off x="0" y="4236720"/>
            <a:ext cx="4678680" cy="2308324"/>
          </a:xfrm>
          <a:prstGeom prst="rect">
            <a:avLst/>
          </a:prstGeom>
          <a:solidFill>
            <a:schemeClr val="tx1">
              <a:lumMod val="65000"/>
              <a:lumOff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BE" sz="2400" b="1" i="1" dirty="0" smtClean="0">
                <a:solidFill>
                  <a:schemeClr val="bg1"/>
                </a:solidFill>
                <a:latin typeface="Century Gothic" pitchFamily="34" charset="0"/>
                <a:ea typeface="Calibri" pitchFamily="34" charset="0"/>
                <a:cs typeface="Times New Roman" pitchFamily="18" charset="0"/>
              </a:rPr>
              <a:t>C</a:t>
            </a:r>
            <a:r>
              <a:rPr kumimoji="0" lang="fr-BE" sz="2400" b="1"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elui </a:t>
            </a:r>
            <a:r>
              <a:rPr kumimoji="0" lang="fr-BE" sz="2400" b="1"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qui boira de l'eau que je lui donnerai n'aura jamais soif, et l'eau que je lui donnerai deviendra en lui une source d'eau qui jaillira jusque dans la vie éternelle</a:t>
            </a:r>
            <a:r>
              <a:rPr kumimoji="0" lang="fr-BE" sz="2400" b="1" i="0"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a:t>
            </a:r>
            <a:r>
              <a:rPr kumimoji="0" lang="fr-BE" sz="2400" b="1" i="0" u="none" strike="noStrike" cap="none" normalizeH="0" baseline="0" dirty="0" err="1" smtClean="0">
                <a:ln>
                  <a:noFill/>
                </a:ln>
                <a:solidFill>
                  <a:schemeClr val="bg1"/>
                </a:solidFill>
                <a:effectLst/>
                <a:latin typeface="Century Gothic" pitchFamily="34" charset="0"/>
                <a:ea typeface="Calibri" pitchFamily="34" charset="0"/>
                <a:cs typeface="Times New Roman" pitchFamily="18" charset="0"/>
              </a:rPr>
              <a:t>Jn</a:t>
            </a:r>
            <a:r>
              <a:rPr kumimoji="0" lang="fr-BE" sz="2400" b="1" i="0"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4 14.</a:t>
            </a:r>
            <a:endParaRPr kumimoji="0" lang="fr-BE" sz="2400" b="1" i="0" u="none" strike="noStrike" cap="none" normalizeH="0" baseline="0" dirty="0" smtClean="0">
              <a:ln>
                <a:noFill/>
              </a:ln>
              <a:solidFill>
                <a:schemeClr val="bg1"/>
              </a:solidFill>
              <a:effectLst/>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9624" y="1711871"/>
            <a:ext cx="8794376" cy="5262979"/>
          </a:xfrm>
          <a:prstGeom prst="rect">
            <a:avLst/>
          </a:prstGeom>
        </p:spPr>
        <p:txBody>
          <a:bodyPr wrap="square">
            <a:spAutoFit/>
          </a:bodyPr>
          <a:lstStyle/>
          <a:p>
            <a:pPr marL="514350" lvl="0" indent="-514350">
              <a:buAutoNum type="arabicPeriod"/>
            </a:pPr>
            <a:r>
              <a:rPr lang="fr-BE" sz="2800" dirty="0" smtClean="0">
                <a:solidFill>
                  <a:schemeClr val="bg1"/>
                </a:solidFill>
              </a:rPr>
              <a:t>Quel est l'aspect qui me parle le plus dans la prédication de Jésus ? </a:t>
            </a:r>
          </a:p>
          <a:p>
            <a:pPr marL="514350" lvl="0" indent="-514350">
              <a:buAutoNum type="arabicPeriod"/>
            </a:pPr>
            <a:endParaRPr lang="fr-BE" sz="2800" dirty="0" smtClean="0">
              <a:solidFill>
                <a:schemeClr val="bg1"/>
              </a:solidFill>
            </a:endParaRPr>
          </a:p>
          <a:p>
            <a:pPr marL="514350" indent="-514350">
              <a:buFontTx/>
              <a:buAutoNum type="arabicPeriod"/>
            </a:pPr>
            <a:r>
              <a:rPr lang="fr-BE" sz="2800" dirty="0" smtClean="0">
                <a:solidFill>
                  <a:schemeClr val="bg1"/>
                </a:solidFill>
              </a:rPr>
              <a:t>Comment puis-je par ma vie être un prédicateur qui libère, qui annonce une bonne nouvelle aux pauvres, qui proclame la délivrance ... ?</a:t>
            </a:r>
          </a:p>
          <a:p>
            <a:pPr marL="514350" indent="-514350">
              <a:buFontTx/>
              <a:buAutoNum type="arabicPeriod"/>
            </a:pPr>
            <a:endParaRPr lang="fr-BE" sz="2800" dirty="0" smtClean="0">
              <a:solidFill>
                <a:schemeClr val="bg1"/>
              </a:solidFill>
            </a:endParaRPr>
          </a:p>
          <a:p>
            <a:pPr marL="514350" lvl="0" indent="-514350">
              <a:buFontTx/>
              <a:buAutoNum type="arabicPeriod"/>
            </a:pPr>
            <a:r>
              <a:rPr lang="fr-BE" sz="2800" dirty="0" smtClean="0">
                <a:solidFill>
                  <a:schemeClr val="bg1"/>
                </a:solidFill>
              </a:rPr>
              <a:t>"La vérité vous rendra libre". Que signifie pour moi cette affirmation de Jésus ?</a:t>
            </a:r>
            <a:endParaRPr lang="fr-FR" sz="2800" dirty="0" smtClean="0">
              <a:solidFill>
                <a:schemeClr val="bg1"/>
              </a:solidFill>
            </a:endParaRPr>
          </a:p>
          <a:p>
            <a:pPr marL="514350" indent="-514350">
              <a:buFontTx/>
              <a:buAutoNum type="arabicPeriod"/>
            </a:pPr>
            <a:endParaRPr lang="fr-FR" sz="2800" dirty="0" smtClean="0">
              <a:solidFill>
                <a:schemeClr val="bg1"/>
              </a:solidFill>
            </a:endParaRPr>
          </a:p>
          <a:p>
            <a:pPr marL="514350" lvl="0" indent="-514350"/>
            <a:endParaRPr lang="fr-FR" sz="2800" dirty="0" smtClean="0">
              <a:solidFill>
                <a:schemeClr val="bg1"/>
              </a:solidFill>
            </a:endParaRPr>
          </a:p>
          <a:p>
            <a:r>
              <a:rPr lang="fr-BE" sz="2800" dirty="0" smtClean="0"/>
              <a:t> </a:t>
            </a:r>
            <a:endParaRPr lang="fr-FR" sz="2800" dirty="0" smtClean="0"/>
          </a:p>
        </p:txBody>
      </p:sp>
      <p:pic>
        <p:nvPicPr>
          <p:cNvPr id="3" name="Imag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437358" y="0"/>
            <a:ext cx="1800771" cy="116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737486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ésultat de recherche d'images pour &quot;aimer la vie&quot;"/>
          <p:cNvPicPr>
            <a:picLocks noChangeAspect="1" noChangeArrowheads="1"/>
          </p:cNvPicPr>
          <p:nvPr/>
        </p:nvPicPr>
        <p:blipFill>
          <a:blip r:embed="rId2"/>
          <a:srcRect/>
          <a:stretch>
            <a:fillRect/>
          </a:stretch>
        </p:blipFill>
        <p:spPr bwMode="auto">
          <a:xfrm>
            <a:off x="-198120" y="-190500"/>
            <a:ext cx="9616440" cy="7048500"/>
          </a:xfrm>
          <a:prstGeom prst="rect">
            <a:avLst/>
          </a:prstGeom>
          <a:noFill/>
        </p:spPr>
      </p:pic>
      <p:sp>
        <p:nvSpPr>
          <p:cNvPr id="37891" name="Rectangle 3"/>
          <p:cNvSpPr>
            <a:spLocks noChangeArrowheads="1"/>
          </p:cNvSpPr>
          <p:nvPr/>
        </p:nvSpPr>
        <p:spPr bwMode="auto">
          <a:xfrm>
            <a:off x="274320" y="2590800"/>
            <a:ext cx="886968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3200" b="0" i="0" u="none" strike="noStrike" cap="none" normalizeH="0" baseline="0" dirty="0" smtClean="0">
                <a:ln>
                  <a:noFill/>
                </a:ln>
                <a:effectLst/>
                <a:latin typeface="AR BERKLEY" pitchFamily="2" charset="0"/>
                <a:ea typeface="Calibri" pitchFamily="34" charset="0"/>
                <a:cs typeface="Times New Roman" pitchFamily="18" charset="0"/>
              </a:rPr>
              <a:t>Je vous donne un commandement nouveau: Aimez-vous les uns les autres; comme je vous ai aimés, vous aussi, aimez-vous les uns les autres. A ceci tous connaîtront que vous êtes mes disciples, si vous avez de l'amour les uns pour les autres.  </a:t>
            </a:r>
            <a:endParaRPr kumimoji="0" lang="fr-BE" sz="3200" b="0" i="0" u="none" strike="noStrike" cap="none" normalizeH="0" baseline="0" smtClean="0">
              <a:ln>
                <a:noFill/>
              </a:ln>
              <a:effectLst/>
              <a:latin typeface="AR BERKLEY" pitchFamily="2"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BE" sz="3200" b="0" i="0" u="none" strike="noStrike" cap="none" normalizeH="0" baseline="0" smtClean="0">
                <a:ln>
                  <a:noFill/>
                </a:ln>
                <a:effectLst/>
                <a:latin typeface="AR BERKLEY" pitchFamily="2" charset="0"/>
                <a:ea typeface="Calibri" pitchFamily="34" charset="0"/>
                <a:cs typeface="Times New Roman" pitchFamily="18" charset="0"/>
              </a:rPr>
              <a:t>                                      </a:t>
            </a:r>
            <a:r>
              <a:rPr kumimoji="0" lang="fr-BE" sz="3200" b="1" i="0" u="none" strike="noStrike" cap="none" normalizeH="0" baseline="0" smtClean="0">
                <a:ln>
                  <a:noFill/>
                </a:ln>
                <a:effectLst/>
                <a:latin typeface="AR BERKLEY" pitchFamily="2" charset="0"/>
                <a:ea typeface="Calibri" pitchFamily="34" charset="0"/>
                <a:cs typeface="Times New Roman" pitchFamily="18" charset="0"/>
              </a:rPr>
              <a:t>      </a:t>
            </a:r>
            <a:endParaRPr kumimoji="0" lang="fr-BE" sz="3200" b="1" i="0" u="none" strike="noStrike" cap="none" normalizeH="0" baseline="0" dirty="0" smtClean="0">
              <a:ln>
                <a:noFill/>
              </a:ln>
              <a:effectLst/>
              <a:latin typeface="AR BERKLEY" pitchFamily="2"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fr-BE" sz="3200" b="1" dirty="0" smtClean="0">
                <a:latin typeface="AR BERKLEY" pitchFamily="2" charset="0"/>
                <a:ea typeface="Calibri" pitchFamily="34" charset="0"/>
                <a:cs typeface="Times New Roman" pitchFamily="18" charset="0"/>
              </a:rPr>
              <a:t>              </a:t>
            </a:r>
            <a:r>
              <a:rPr kumimoji="0" lang="fr-BE" sz="3200" b="0" i="0" u="none" strike="noStrike" cap="none" normalizeH="0" baseline="0" dirty="0" smtClean="0">
                <a:ln>
                  <a:noFill/>
                </a:ln>
                <a:effectLst/>
                <a:latin typeface="AR BERKLEY" pitchFamily="2" charset="0"/>
                <a:ea typeface="Calibri" pitchFamily="34" charset="0"/>
                <a:cs typeface="Times New Roman" pitchFamily="18" charset="0"/>
              </a:rPr>
              <a:t>Jean 13 : 34-35</a:t>
            </a:r>
            <a:endParaRPr kumimoji="0" lang="fr-BE" sz="32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5360" y="1325880"/>
            <a:ext cx="3886200" cy="4832092"/>
          </a:xfrm>
          <a:prstGeom prst="rect">
            <a:avLst/>
          </a:prstGeom>
          <a:solidFill>
            <a:schemeClr val="accent1">
              <a:lumMod val="60000"/>
              <a:lumOff val="40000"/>
            </a:schemeClr>
          </a:solidFill>
        </p:spPr>
        <p:txBody>
          <a:bodyPr wrap="square" rtlCol="0">
            <a:spAutoFit/>
          </a:bodyPr>
          <a:lstStyle/>
          <a:p>
            <a:r>
              <a:rPr lang="fr-BE" sz="2800" b="1" dirty="0" smtClean="0"/>
              <a:t>     DOCTEUR DE LA LOI</a:t>
            </a:r>
          </a:p>
          <a:p>
            <a:pPr>
              <a:buFontTx/>
              <a:buChar char="-"/>
            </a:pPr>
            <a:r>
              <a:rPr lang="fr-BE" sz="2800" b="1" dirty="0" smtClean="0"/>
              <a:t> personne qui enseigne et interprète la loi chez les juifs.</a:t>
            </a:r>
            <a:r>
              <a:rPr lang="fr-BE" sz="2800" dirty="0" smtClean="0"/>
              <a:t> </a:t>
            </a:r>
          </a:p>
          <a:p>
            <a:pPr>
              <a:buFontTx/>
              <a:buChar char="-"/>
            </a:pPr>
            <a:r>
              <a:rPr lang="fr-BE" sz="2800" b="1" dirty="0" smtClean="0"/>
              <a:t> un savant, spécialise de la loi religieuse</a:t>
            </a:r>
            <a:r>
              <a:rPr lang="fr-BE" sz="2800" dirty="0" smtClean="0"/>
              <a:t> .</a:t>
            </a:r>
          </a:p>
          <a:p>
            <a:pPr>
              <a:buFontTx/>
              <a:buChar char="-"/>
            </a:pPr>
            <a:r>
              <a:rPr lang="fr-BE" sz="2800" b="1" dirty="0" smtClean="0"/>
              <a:t> enseigner la Torah aux autres.</a:t>
            </a:r>
          </a:p>
          <a:p>
            <a:pPr>
              <a:buFontTx/>
              <a:buChar char="-"/>
            </a:pPr>
            <a:r>
              <a:rPr lang="fr-BE" sz="2800" dirty="0" smtClean="0"/>
              <a:t> </a:t>
            </a:r>
            <a:r>
              <a:rPr lang="fr-BE" sz="2800" b="1" dirty="0" smtClean="0"/>
              <a:t>instructeurs juifs</a:t>
            </a:r>
            <a:r>
              <a:rPr lang="fr-BE" sz="2800" dirty="0" smtClean="0"/>
              <a:t>, </a:t>
            </a:r>
            <a:r>
              <a:rPr lang="fr-BE" sz="2800" b="1" dirty="0" smtClean="0"/>
              <a:t>ordinairement des </a:t>
            </a:r>
            <a:r>
              <a:rPr lang="fr-BE" sz="2800" b="1" dirty="0" smtClean="0"/>
              <a:t>scribes.</a:t>
            </a:r>
            <a:endParaRPr lang="fr-FR" sz="2800" b="1" dirty="0"/>
          </a:p>
        </p:txBody>
      </p:sp>
      <p:sp>
        <p:nvSpPr>
          <p:cNvPr id="27649" name="Rectangle 1"/>
          <p:cNvSpPr>
            <a:spLocks noChangeArrowheads="1"/>
          </p:cNvSpPr>
          <p:nvPr/>
        </p:nvSpPr>
        <p:spPr bwMode="auto">
          <a:xfrm>
            <a:off x="0" y="0"/>
            <a:ext cx="184731" cy="9079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100" b="0" i="1" u="none" strike="noStrike" cap="none" normalizeH="0" baseline="0" dirty="0" smtClean="0">
              <a:ln>
                <a:noFill/>
              </a:ln>
              <a:solidFill>
                <a:srgbClr val="2E74B5"/>
              </a:solidFill>
              <a:effectLst/>
              <a:latin typeface="Century Gothic"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fr-B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fr-B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fr-B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fr-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18473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fr-B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fr-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3" name="AutoShape 5" descr="Résultat de recherche d'images pour &quot;docteur de la loi juive au temps de Jés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5" name="AutoShape 7" descr="Résultat de recherche d'images pour &quot;docteur de la loi juive au temps de Jés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7657" name="Picture 9" descr="Image associée"/>
          <p:cNvPicPr>
            <a:picLocks noChangeAspect="1" noChangeArrowheads="1"/>
          </p:cNvPicPr>
          <p:nvPr/>
        </p:nvPicPr>
        <p:blipFill>
          <a:blip r:embed="rId2"/>
          <a:srcRect/>
          <a:stretch>
            <a:fillRect/>
          </a:stretch>
        </p:blipFill>
        <p:spPr bwMode="auto">
          <a:xfrm>
            <a:off x="184731" y="160338"/>
            <a:ext cx="4152900" cy="32099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28343"/>
            <a:ext cx="8564880" cy="4893647"/>
          </a:xfrm>
          <a:prstGeom prst="rect">
            <a:avLst/>
          </a:prstGeom>
        </p:spPr>
        <p:txBody>
          <a:bodyPr wrap="square">
            <a:spAutoFit/>
          </a:bodyPr>
          <a:lstStyle/>
          <a:p>
            <a:r>
              <a:rPr lang="fr-BE" sz="2400" i="1" dirty="0" smtClean="0">
                <a:latin typeface="Century Gothic" pitchFamily="34" charset="0"/>
              </a:rPr>
              <a:t> </a:t>
            </a:r>
            <a:r>
              <a:rPr lang="fr-BE" sz="2400" b="1" i="1" dirty="0" smtClean="0">
                <a:solidFill>
                  <a:schemeClr val="bg1"/>
                </a:solidFill>
                <a:latin typeface="Century Gothic" pitchFamily="34" charset="0"/>
              </a:rPr>
              <a:t>Malheur à vous parce que vous êtes comme les sépulcres qui ne paraissent pas, et sur lesquels on marche sans le savoir. Un des docteurs de la loi prit la parole, et lui dit: Maître, en parlant de la sorte, c'est aussi nous que tu outrages. Et Jésus répondit: Malheur à vous aussi, docteurs de la loi parce que vous chargez les hommes de fardeaux difficiles à porter, et que vous ne les touchez pas vous-mêmes de l'un de vos doigts.…</a:t>
            </a:r>
          </a:p>
          <a:p>
            <a:r>
              <a:rPr lang="fr-BE" sz="2400" b="1" dirty="0" smtClean="0">
                <a:solidFill>
                  <a:schemeClr val="bg1"/>
                </a:solidFill>
                <a:latin typeface="Century Gothic" pitchFamily="34" charset="0"/>
              </a:rPr>
              <a:t> </a:t>
            </a:r>
            <a:r>
              <a:rPr lang="fr-BE" sz="2400" b="1" dirty="0" smtClean="0">
                <a:solidFill>
                  <a:schemeClr val="bg1"/>
                </a:solidFill>
                <a:latin typeface="Century Gothic" pitchFamily="34" charset="0"/>
              </a:rPr>
              <a:t>Luc </a:t>
            </a:r>
            <a:r>
              <a:rPr lang="fr-BE" sz="2400" b="1" dirty="0" smtClean="0">
                <a:solidFill>
                  <a:schemeClr val="bg1"/>
                </a:solidFill>
                <a:latin typeface="Century Gothic" pitchFamily="34" charset="0"/>
              </a:rPr>
              <a:t>11:45,52</a:t>
            </a:r>
            <a:br>
              <a:rPr lang="fr-BE" sz="2400" b="1" dirty="0" smtClean="0">
                <a:solidFill>
                  <a:schemeClr val="bg1"/>
                </a:solidFill>
                <a:latin typeface="Century Gothic" pitchFamily="34" charset="0"/>
              </a:rPr>
            </a:br>
            <a:r>
              <a:rPr lang="fr-BE" sz="2400" b="1" i="1" dirty="0" smtClean="0">
                <a:solidFill>
                  <a:schemeClr val="bg1"/>
                </a:solidFill>
                <a:latin typeface="Century Gothic" pitchFamily="34" charset="0"/>
              </a:rPr>
              <a:t>Malheur à vous, docteurs de la loi hypocrites, parce que vous fermez aux hommes le royaume des cieux; vous n'y entrerez pas vous-mêmes, et vous n'y laissez pas entrer ceux qui </a:t>
            </a:r>
            <a:r>
              <a:rPr lang="fr-BE" sz="2400" b="1" i="1" dirty="0" smtClean="0">
                <a:solidFill>
                  <a:schemeClr val="bg1"/>
                </a:solidFill>
                <a:latin typeface="Century Gothic" pitchFamily="34" charset="0"/>
              </a:rPr>
              <a:t>veulent en faire partie. </a:t>
            </a:r>
            <a:r>
              <a:rPr lang="fr-BE" sz="2400" b="1" dirty="0" smtClean="0">
                <a:solidFill>
                  <a:schemeClr val="bg1"/>
                </a:solidFill>
                <a:latin typeface="Century Gothic" pitchFamily="34" charset="0"/>
              </a:rPr>
              <a:t>Mat 3:13</a:t>
            </a:r>
            <a:endParaRPr lang="fr-FR" sz="2400" b="1" dirty="0" smtClean="0">
              <a:solidFill>
                <a:schemeClr val="bg1"/>
              </a:solidFill>
              <a:latin typeface="Century Gothic"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343229" y="0"/>
            <a:ext cx="1800771" cy="116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hthoek 4"/>
          <p:cNvSpPr/>
          <p:nvPr/>
        </p:nvSpPr>
        <p:spPr>
          <a:xfrm>
            <a:off x="314945" y="1788874"/>
            <a:ext cx="8458200" cy="4832092"/>
          </a:xfrm>
          <a:prstGeom prst="rect">
            <a:avLst/>
          </a:prstGeom>
        </p:spPr>
        <p:txBody>
          <a:bodyPr wrap="square">
            <a:spAutoFit/>
          </a:bodyPr>
          <a:lstStyle/>
          <a:p>
            <a:pPr lvl="0"/>
            <a:r>
              <a:rPr lang="fr-BE" sz="2800" dirty="0" smtClean="0">
                <a:solidFill>
                  <a:schemeClr val="bg1"/>
                </a:solidFill>
              </a:rPr>
              <a:t>1. Qui sont les "docteurs" dans nos église aujourd'hui ? Quelles qualités doivent-ils avoir pour être à la hauteur de leur mission ?</a:t>
            </a:r>
            <a:endParaRPr lang="fr-FR" sz="2800" dirty="0" smtClean="0">
              <a:solidFill>
                <a:schemeClr val="bg1"/>
              </a:solidFill>
            </a:endParaRPr>
          </a:p>
          <a:p>
            <a:pPr lvl="0"/>
            <a:r>
              <a:rPr lang="fr-BE" sz="2800" dirty="0" smtClean="0">
                <a:solidFill>
                  <a:schemeClr val="bg1"/>
                </a:solidFill>
              </a:rPr>
              <a:t>2.Les prédicateurs d'aujourd'hui sont-ils tentés d'être comme les docteurs de la loi, des gens durs, implacables, absolus et orgueilleux ? Pourquoi ? </a:t>
            </a:r>
            <a:endParaRPr lang="fr-FR" sz="2800" dirty="0" smtClean="0">
              <a:solidFill>
                <a:schemeClr val="bg1"/>
              </a:solidFill>
            </a:endParaRPr>
          </a:p>
          <a:p>
            <a:pPr lvl="0"/>
            <a:r>
              <a:rPr lang="fr-BE" sz="2800" dirty="0" smtClean="0">
                <a:solidFill>
                  <a:schemeClr val="bg1"/>
                </a:solidFill>
              </a:rPr>
              <a:t>3.Quel est le plus grand reproche que Jésus fait à ces prédicateurs hypocrites ? Que pensez-vous de cette responsabilité d'ouvrir les portes du royaume plutôt que de les fermer ?</a:t>
            </a:r>
            <a:endParaRPr lang="fr-FR" sz="2800" dirty="0" smtClean="0">
              <a:solidFill>
                <a:schemeClr val="bg1"/>
              </a:solidFill>
            </a:endParaRPr>
          </a:p>
          <a:p>
            <a:pPr lvl="0"/>
            <a:r>
              <a:rPr lang="fr-BE" sz="2800" dirty="0" smtClean="0">
                <a:solidFill>
                  <a:schemeClr val="bg1"/>
                </a:solidFill>
              </a:rPr>
              <a:t> </a:t>
            </a:r>
          </a:p>
        </p:txBody>
      </p:sp>
    </p:spTree>
    <p:extLst>
      <p:ext uri="{BB962C8B-B14F-4D97-AF65-F5344CB8AC3E}">
        <p14:creationId xmlns:p14="http://schemas.microsoft.com/office/powerpoint/2010/main" xmlns="" val="1563642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ésultat de recherche d'images pour &quot;apôtre paul&quot;"/>
          <p:cNvPicPr>
            <a:picLocks noChangeAspect="1" noChangeArrowheads="1"/>
          </p:cNvPicPr>
          <p:nvPr/>
        </p:nvPicPr>
        <p:blipFill>
          <a:blip r:embed="rId3"/>
          <a:srcRect t="30331" b="12265"/>
          <a:stretch>
            <a:fillRect/>
          </a:stretch>
        </p:blipFill>
        <p:spPr bwMode="auto">
          <a:xfrm>
            <a:off x="670559" y="3366282"/>
            <a:ext cx="3183633" cy="2741327"/>
          </a:xfrm>
          <a:prstGeom prst="rect">
            <a:avLst/>
          </a:prstGeom>
          <a:noFill/>
        </p:spPr>
      </p:pic>
      <p:sp>
        <p:nvSpPr>
          <p:cNvPr id="29699" name="Rectangle 3"/>
          <p:cNvSpPr>
            <a:spLocks noChangeArrowheads="1"/>
          </p:cNvSpPr>
          <p:nvPr/>
        </p:nvSpPr>
        <p:spPr bwMode="auto">
          <a:xfrm>
            <a:off x="4511040" y="3840480"/>
            <a:ext cx="40233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BE" sz="2400" b="0"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j'ai été établi </a:t>
            </a:r>
            <a:r>
              <a:rPr kumimoji="0" lang="fr-BE" sz="2400" b="1"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docteur</a:t>
            </a:r>
            <a:r>
              <a:rPr kumimoji="0" lang="fr-BE" sz="2400" b="0"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et apôtre, </a:t>
            </a:r>
            <a:r>
              <a:rPr kumimoji="0" lang="fr-BE" sz="2400" b="1"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chargé d'instruire</a:t>
            </a:r>
            <a:r>
              <a:rPr kumimoji="0" lang="fr-BE" sz="2400" b="0"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les païens dans la foi et la vérité.                     </a:t>
            </a:r>
            <a:r>
              <a:rPr lang="fr-BE" sz="2400" dirty="0" smtClean="0">
                <a:solidFill>
                  <a:schemeClr val="bg1"/>
                </a:solidFill>
                <a:latin typeface="Century Gothic" pitchFamily="34" charset="0"/>
                <a:ea typeface="Calibri" pitchFamily="34" charset="0"/>
                <a:cs typeface="Times New Roman" pitchFamily="18" charset="0"/>
              </a:rPr>
              <a:t>1Ti 2:7</a:t>
            </a:r>
            <a:r>
              <a:rPr kumimoji="0" lang="fr-BE" sz="2400" b="0"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fr-BE" sz="2400" i="1" dirty="0" smtClean="0">
                <a:solidFill>
                  <a:schemeClr val="bg1"/>
                </a:solidFill>
                <a:latin typeface="Century Gothic" pitchFamily="34" charset="0"/>
                <a:ea typeface="Calibri" pitchFamily="34" charset="0"/>
                <a:cs typeface="Times New Roman" pitchFamily="18" charset="0"/>
              </a:rPr>
              <a:t>                                                   </a:t>
            </a:r>
            <a:endParaRPr kumimoji="0" lang="fr-BE"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9700" name="Rectangle 4"/>
          <p:cNvSpPr>
            <a:spLocks noChangeArrowheads="1"/>
          </p:cNvSpPr>
          <p:nvPr/>
        </p:nvSpPr>
        <p:spPr bwMode="auto">
          <a:xfrm>
            <a:off x="396240" y="579120"/>
            <a:ext cx="4114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BE" sz="2400" b="0"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Et Dieu a établi dans l'Eglise premièrement des apôtres, secondement des prophètes, troisièmement des </a:t>
            </a:r>
            <a:r>
              <a:rPr kumimoji="0" lang="fr-BE" sz="2400" b="1"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docteurs          </a:t>
            </a:r>
            <a:r>
              <a:rPr lang="fr-BE" sz="2400" dirty="0" smtClean="0">
                <a:solidFill>
                  <a:schemeClr val="bg1"/>
                </a:solidFill>
                <a:latin typeface="Century Gothic" pitchFamily="34" charset="0"/>
                <a:ea typeface="Calibri" pitchFamily="34" charset="0"/>
                <a:cs typeface="Times New Roman" pitchFamily="18" charset="0"/>
              </a:rPr>
              <a:t>1Co 12:28</a:t>
            </a:r>
            <a:endParaRPr kumimoji="0" lang="fr-BE"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9702" name="Picture 6" descr="Résultat de recherche d'images pour &quot;les premiers chrétiens&quot;"/>
          <p:cNvPicPr>
            <a:picLocks noChangeAspect="1" noChangeArrowheads="1"/>
          </p:cNvPicPr>
          <p:nvPr/>
        </p:nvPicPr>
        <p:blipFill>
          <a:blip r:embed="rId4"/>
          <a:srcRect l="12948" t="25543" r="11406" b="5653"/>
          <a:stretch>
            <a:fillRect/>
          </a:stretch>
        </p:blipFill>
        <p:spPr bwMode="auto">
          <a:xfrm>
            <a:off x="5632400" y="579120"/>
            <a:ext cx="2292399" cy="27871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28600" y="304800"/>
            <a:ext cx="856488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2800" b="0"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Quelques-uns, s'étant détournés de ces choses, se sont égarés dans de vains discours; ils veulent être </a:t>
            </a:r>
            <a:r>
              <a:rPr kumimoji="0" lang="fr-BE" sz="2800" b="1"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docteurs, mais</a:t>
            </a:r>
            <a:r>
              <a:rPr kumimoji="0" lang="fr-BE" sz="2800" b="0"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a:t>
            </a:r>
            <a:r>
              <a:rPr kumimoji="0" lang="fr-BE" sz="2800" b="1"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ils ne comprennent ni ce qu'ils disent, ni ce qu'ils affirment.</a:t>
            </a:r>
            <a:r>
              <a:rPr kumimoji="0" lang="fr-BE" sz="2800" b="0" i="0"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1Ti 1: 6-7</a:t>
            </a:r>
            <a:endParaRPr kumimoji="0" lang="fr-FR" sz="2800" b="0" i="0" u="none" strike="noStrike" cap="none" normalizeH="0" baseline="0" dirty="0" smtClean="0">
              <a:ln>
                <a:noFill/>
              </a:ln>
              <a:solidFill>
                <a:schemeClr val="bg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sz="2800" b="0" i="1" u="none" strike="noStrike" cap="none" normalizeH="0" baseline="0" dirty="0" smtClean="0">
                <a:ln>
                  <a:noFill/>
                </a:ln>
                <a:solidFill>
                  <a:schemeClr val="bg1"/>
                </a:solidFill>
                <a:effectLst/>
                <a:latin typeface="Century Gothic" pitchFamily="34" charset="0"/>
                <a:ea typeface="Times New Roman" pitchFamily="18" charset="0"/>
                <a:cs typeface="Times New Roman" pitchFamily="18" charset="0"/>
              </a:rPr>
              <a:t>- Car il viendra un temps où les hommes ne supporteront pas la saine doctrine; mais, ayant la démangeaison d'entendre des choses agréables, ils se donneront une foule de </a:t>
            </a:r>
            <a:r>
              <a:rPr kumimoji="0" lang="fr-BE" sz="2800" b="1" i="1" u="none" strike="noStrike" cap="none" normalizeH="0" baseline="0" dirty="0" smtClean="0">
                <a:ln>
                  <a:noFill/>
                </a:ln>
                <a:solidFill>
                  <a:schemeClr val="bg1"/>
                </a:solidFill>
                <a:effectLst/>
                <a:latin typeface="Century Gothic" pitchFamily="34" charset="0"/>
                <a:ea typeface="Times New Roman" pitchFamily="18" charset="0"/>
                <a:cs typeface="Times New Roman" pitchFamily="18" charset="0"/>
              </a:rPr>
              <a:t>docteurs selon leurs propres désirs</a:t>
            </a:r>
            <a:r>
              <a:rPr kumimoji="0" lang="fr-BE" sz="2800" b="0" i="1" u="none" strike="noStrike" cap="none" normalizeH="0" baseline="0" dirty="0" smtClean="0">
                <a:ln>
                  <a:noFill/>
                </a:ln>
                <a:solidFill>
                  <a:schemeClr val="bg1"/>
                </a:solidFill>
                <a:effectLst/>
                <a:latin typeface="Century Gothic" pitchFamily="34" charset="0"/>
                <a:ea typeface="Times New Roman" pitchFamily="18" charset="0"/>
                <a:cs typeface="Times New Roman" pitchFamily="18" charset="0"/>
              </a:rPr>
              <a:t> </a:t>
            </a:r>
            <a:r>
              <a:rPr kumimoji="0" lang="fr-BE" sz="2800" b="0" i="0"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2Ti 4:3</a:t>
            </a:r>
            <a:endParaRPr kumimoji="0" lang="fr-FR" sz="2800" b="0" i="0" u="none" strike="noStrike" cap="none" normalizeH="0" baseline="0" dirty="0" smtClean="0">
              <a:ln>
                <a:noFill/>
              </a:ln>
              <a:solidFill>
                <a:schemeClr val="bg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sz="2800" b="0"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Il y a eu parmi le peuple de faux prophètes, et il y aura de même parmi vous de </a:t>
            </a:r>
            <a:r>
              <a:rPr kumimoji="0" lang="fr-BE" sz="2800" b="1"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faux docteurs</a:t>
            </a:r>
            <a:r>
              <a:rPr kumimoji="0" lang="fr-BE" sz="2800" b="0"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qui introduiront </a:t>
            </a:r>
            <a:r>
              <a:rPr kumimoji="0" lang="fr-BE" sz="2800" b="1"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des sectes pernicieuses</a:t>
            </a:r>
            <a:r>
              <a:rPr kumimoji="0" lang="fr-BE" sz="2800" b="0" i="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et qui, reniant le maître qui les a rachetés, attireront sur eux une ruine soudaine.</a:t>
            </a:r>
            <a:r>
              <a:rPr kumimoji="0" lang="fr-BE" sz="2800" b="0" i="0"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2Pi 2 : 1</a:t>
            </a:r>
            <a:endParaRPr kumimoji="0" lang="fr-BE" sz="2800" b="0" i="0" u="none" strike="noStrike" cap="none" normalizeH="0" baseline="0" dirty="0" smtClean="0">
              <a:ln>
                <a:noFill/>
              </a:ln>
              <a:solidFill>
                <a:schemeClr val="bg1"/>
              </a:solidFill>
              <a:effectLst/>
              <a:latin typeface="Century Gothic"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74320" y="1508760"/>
            <a:ext cx="8619565" cy="5693866"/>
          </a:xfrm>
          <a:prstGeom prst="rect">
            <a:avLst/>
          </a:prstGeom>
        </p:spPr>
        <p:txBody>
          <a:bodyPr wrap="square">
            <a:spAutoFit/>
          </a:bodyPr>
          <a:lstStyle/>
          <a:p>
            <a:endParaRPr lang="fr-FR" sz="2800" dirty="0" smtClean="0">
              <a:solidFill>
                <a:schemeClr val="bg1"/>
              </a:solidFill>
            </a:endParaRPr>
          </a:p>
          <a:p>
            <a:pPr marL="514350" lvl="0" indent="-514350">
              <a:buAutoNum type="arabicPeriod"/>
            </a:pPr>
            <a:r>
              <a:rPr lang="fr-BE" sz="2800" dirty="0" smtClean="0">
                <a:solidFill>
                  <a:schemeClr val="bg1"/>
                </a:solidFill>
              </a:rPr>
              <a:t>Quelle différence voyez-vous entre un mauvais docteur (prédicateur) et un faux ? Quel est le plus dangereux pour la communauté ? Donner des exemples précis de ces deux tendances.</a:t>
            </a:r>
          </a:p>
          <a:p>
            <a:pPr marL="514350" lvl="0" indent="-514350">
              <a:buAutoNum type="arabicPeriod"/>
            </a:pPr>
            <a:endParaRPr lang="fr-BE" sz="2800" dirty="0" smtClean="0">
              <a:solidFill>
                <a:schemeClr val="bg1"/>
              </a:solidFill>
            </a:endParaRPr>
          </a:p>
          <a:p>
            <a:pPr marL="514350" lvl="0" indent="-514350">
              <a:buAutoNum type="arabicPeriod"/>
            </a:pPr>
            <a:r>
              <a:rPr lang="fr-BE" sz="2800" dirty="0" smtClean="0">
                <a:solidFill>
                  <a:schemeClr val="bg1"/>
                </a:solidFill>
              </a:rPr>
              <a:t>Que </a:t>
            </a:r>
            <a:r>
              <a:rPr lang="fr-BE" sz="2800" dirty="0" smtClean="0">
                <a:solidFill>
                  <a:schemeClr val="bg1"/>
                </a:solidFill>
              </a:rPr>
              <a:t>pensez de la responsabilité de ceux qui écoutent? Y a-t-il aussi de "mauvais élèves" qui incitent l'enseignant à prêcher de fausses doctrines plus agréables à entendre ? Exemples concrets.</a:t>
            </a:r>
          </a:p>
          <a:p>
            <a:pPr lvl="0"/>
            <a:endParaRPr lang="fr-FR" sz="2800" dirty="0" smtClean="0">
              <a:solidFill>
                <a:schemeClr val="bg1"/>
              </a:solidFill>
            </a:endParaRPr>
          </a:p>
          <a:p>
            <a:pPr lvl="0"/>
            <a:endParaRPr lang="fr-FR" sz="2800" dirty="0" smtClean="0">
              <a:solidFill>
                <a:schemeClr val="bg1"/>
              </a:solidFill>
            </a:endParaRPr>
          </a:p>
          <a:p>
            <a:pPr marL="514350" lvl="0" indent="-514350">
              <a:buAutoNum type="arabicPeriod"/>
            </a:pPr>
            <a:endParaRPr lang="fr-FR" sz="2800" dirty="0" smtClean="0">
              <a:solidFill>
                <a:schemeClr val="bg1"/>
              </a:solidFill>
            </a:endParaRPr>
          </a:p>
        </p:txBody>
      </p:sp>
      <p:pic>
        <p:nvPicPr>
          <p:cNvPr id="5" name="Imag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343229" y="0"/>
            <a:ext cx="1800771" cy="116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213794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ésultat de recherche d'images pour &quot;paysage désertique&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3795" name="Rectangle 3"/>
          <p:cNvSpPr>
            <a:spLocks noChangeArrowheads="1"/>
          </p:cNvSpPr>
          <p:nvPr/>
        </p:nvSpPr>
        <p:spPr bwMode="auto">
          <a:xfrm>
            <a:off x="243840" y="198120"/>
            <a:ext cx="839724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800" b="1" dirty="0" smtClean="0">
                <a:latin typeface="Century Gothic" pitchFamily="34" charset="0"/>
                <a:ea typeface="Times New Roman" pitchFamily="18" charset="0"/>
                <a:cs typeface="Times New Roman" pitchFamily="18" charset="0"/>
              </a:rPr>
              <a:t>Ils</a:t>
            </a:r>
            <a:r>
              <a:rPr kumimoji="0" lang="fr-FR" sz="2800" b="1" i="0" u="none" strike="noStrike" cap="none" normalizeH="0" baseline="0" dirty="0" smtClean="0">
                <a:ln>
                  <a:noFill/>
                </a:ln>
                <a:effectLst/>
                <a:latin typeface="Century Gothic" pitchFamily="34" charset="0"/>
                <a:ea typeface="Times New Roman" pitchFamily="18" charset="0"/>
                <a:cs typeface="Times New Roman" pitchFamily="18" charset="0"/>
              </a:rPr>
              <a:t> </a:t>
            </a:r>
            <a:r>
              <a:rPr kumimoji="0" lang="fr-FR" sz="2800" b="1" i="1" u="none" strike="noStrike" cap="none" normalizeH="0" baseline="0" dirty="0" smtClean="0">
                <a:ln>
                  <a:noFill/>
                </a:ln>
                <a:effectLst/>
                <a:latin typeface="Century Gothic" pitchFamily="34" charset="0"/>
                <a:ea typeface="Times New Roman" pitchFamily="18" charset="0"/>
                <a:cs typeface="Times New Roman" pitchFamily="18" charset="0"/>
              </a:rPr>
              <a:t>"s'abandonnaient  à leur penchants naturels, se délectaient dans leur tromperies, aimaient le salaire de l'iniquité, avaient les yeux pleins d'adultères, étaient arrogants et parlaient d'une manière injurieuse ..." </a:t>
            </a:r>
            <a:r>
              <a:rPr kumimoji="0" lang="fr-FR" sz="2800" b="1" i="1" u="none" strike="noStrike" cap="none" normalizeH="0" baseline="0" dirty="0" smtClean="0">
                <a:ln>
                  <a:noFill/>
                </a:ln>
                <a:effectLst/>
                <a:latin typeface="Century Gothic" pitchFamily="34" charset="0"/>
                <a:ea typeface="Times New Roman" pitchFamily="18" charset="0"/>
                <a:cs typeface="Times New Roman" pitchFamily="18" charset="0"/>
              </a:rPr>
              <a:t>2Pi 2</a:t>
            </a:r>
            <a:endParaRPr kumimoji="0" lang="fr-FR" sz="2800" b="1" i="0" u="none" strike="noStrike" cap="none" normalizeH="0" baseline="0" dirty="0" smtClean="0">
              <a:ln>
                <a:noFill/>
              </a:ln>
              <a:effectLst/>
              <a:latin typeface="Century Gothic" pitchFamily="34" charset="0"/>
              <a:cs typeface="Arial" pitchFamily="34" charset="0"/>
            </a:endParaRPr>
          </a:p>
        </p:txBody>
      </p:sp>
      <p:sp>
        <p:nvSpPr>
          <p:cNvPr id="33796" name="Rectangle 4"/>
          <p:cNvSpPr>
            <a:spLocks noChangeArrowheads="1"/>
          </p:cNvSpPr>
          <p:nvPr/>
        </p:nvSpPr>
        <p:spPr bwMode="auto">
          <a:xfrm>
            <a:off x="990600" y="4670137"/>
            <a:ext cx="7239000" cy="1384995"/>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smtClean="0">
                <a:ln>
                  <a:noFill/>
                </a:ln>
                <a:solidFill>
                  <a:schemeClr val="bg1"/>
                </a:solidFill>
                <a:effectLst/>
                <a:latin typeface="Century Gothic" pitchFamily="34" charset="0"/>
                <a:ea typeface="Times New Roman" pitchFamily="18" charset="0"/>
                <a:cs typeface="Times New Roman" pitchFamily="18" charset="0"/>
              </a:rPr>
              <a:t>"ces gens-là sont des fontaines sans eau" "ils promettent la liberté, alors qu'ils sont eux-mêmes </a:t>
            </a:r>
            <a:r>
              <a:rPr kumimoji="0" lang="fr-FR" sz="2800" b="1" i="1" u="none" strike="noStrike" cap="none" normalizeH="0" baseline="0" dirty="0" smtClean="0">
                <a:ln>
                  <a:noFill/>
                </a:ln>
                <a:solidFill>
                  <a:schemeClr val="bg1"/>
                </a:solidFill>
                <a:effectLst/>
                <a:latin typeface="Century Gothic" pitchFamily="34" charset="0"/>
                <a:ea typeface="Times New Roman" pitchFamily="18" charset="0"/>
                <a:cs typeface="Times New Roman" pitchFamily="18" charset="0"/>
              </a:rPr>
              <a:t>esclaves »</a:t>
            </a:r>
            <a:r>
              <a:rPr kumimoji="0" lang="fr-FR" sz="2800" b="1" i="1" u="none" strike="noStrike" cap="none" normalizeH="0" dirty="0" smtClean="0">
                <a:ln>
                  <a:noFill/>
                </a:ln>
                <a:solidFill>
                  <a:schemeClr val="bg1"/>
                </a:solidFill>
                <a:effectLst/>
                <a:latin typeface="Century Gothic" pitchFamily="34" charset="0"/>
                <a:ea typeface="Times New Roman" pitchFamily="18" charset="0"/>
                <a:cs typeface="Times New Roman" pitchFamily="18" charset="0"/>
              </a:rPr>
              <a:t> 2Pi 2</a:t>
            </a:r>
            <a:r>
              <a:rPr lang="fr-FR" sz="1100" i="1" dirty="0" smtClean="0">
                <a:solidFill>
                  <a:schemeClr val="bg1"/>
                </a:solidFill>
                <a:latin typeface="Century Gothic" pitchFamily="34" charset="0"/>
                <a:ea typeface="Times New Roman" pitchFamily="18" charset="0"/>
                <a:cs typeface="Times New Roman" pitchFamily="18" charset="0"/>
              </a:rPr>
              <a:t> </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437358" y="0"/>
            <a:ext cx="1800771" cy="116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hthoek 2"/>
          <p:cNvSpPr/>
          <p:nvPr/>
        </p:nvSpPr>
        <p:spPr>
          <a:xfrm>
            <a:off x="304800" y="807720"/>
            <a:ext cx="8624046" cy="5262979"/>
          </a:xfrm>
          <a:prstGeom prst="rect">
            <a:avLst/>
          </a:prstGeom>
        </p:spPr>
        <p:txBody>
          <a:bodyPr wrap="square">
            <a:spAutoFit/>
          </a:bodyPr>
          <a:lstStyle/>
          <a:p>
            <a:pPr lvl="0"/>
            <a:r>
              <a:rPr lang="fr-BE" sz="2800" dirty="0" smtClean="0">
                <a:solidFill>
                  <a:schemeClr val="bg1"/>
                </a:solidFill>
              </a:rPr>
              <a:t>1. Sommes-nous conscients que nous sommes tous des "docteurs" à la fois pour les autres membres de nos communautés et pour ceux qui nous rencontrent en dehors de l'église ?</a:t>
            </a:r>
            <a:endParaRPr lang="fr-FR" sz="2800" dirty="0" smtClean="0">
              <a:solidFill>
                <a:schemeClr val="bg1"/>
              </a:solidFill>
            </a:endParaRPr>
          </a:p>
          <a:p>
            <a:pPr lvl="0"/>
            <a:r>
              <a:rPr lang="fr-BE" sz="2800" dirty="0" smtClean="0">
                <a:solidFill>
                  <a:schemeClr val="bg1"/>
                </a:solidFill>
              </a:rPr>
              <a:t>2. Comment être des sources de vie pour ceux qui nous entourent ? exemples concrets. </a:t>
            </a:r>
            <a:endParaRPr lang="fr-FR" sz="2800" dirty="0" smtClean="0">
              <a:solidFill>
                <a:schemeClr val="bg1"/>
              </a:solidFill>
            </a:endParaRPr>
          </a:p>
          <a:p>
            <a:pPr lvl="0"/>
            <a:r>
              <a:rPr lang="fr-BE" sz="2800" dirty="0" smtClean="0">
                <a:solidFill>
                  <a:schemeClr val="bg1"/>
                </a:solidFill>
              </a:rPr>
              <a:t>3. Ai-je déjà expérimenté des rencontres insipides qui me laissent sur ma faim (ou ma soif) parce que j'entends de la théorie, de belles paroles, mais peu de compréhension et de miséricorde ?</a:t>
            </a:r>
            <a:endParaRPr lang="fr-FR" sz="2800" dirty="0" smtClean="0">
              <a:solidFill>
                <a:schemeClr val="bg1"/>
              </a:solidFill>
            </a:endParaRPr>
          </a:p>
          <a:p>
            <a:pPr lvl="0"/>
            <a:r>
              <a:rPr lang="fr-BE" sz="2800" dirty="0" smtClean="0">
                <a:solidFill>
                  <a:schemeClr val="bg1"/>
                </a:solidFill>
              </a:rPr>
              <a:t>4. M'arrive-t-il d'être une fontaine sans eau qui n'apporte pas le réconfort à ceux qui en ont besoin ?</a:t>
            </a:r>
            <a:endParaRPr lang="fr-FR" sz="2800" dirty="0" smtClean="0">
              <a:solidFill>
                <a:schemeClr val="bg1"/>
              </a:solidFill>
            </a:endParaRPr>
          </a:p>
        </p:txBody>
      </p:sp>
    </p:spTree>
    <p:extLst>
      <p:ext uri="{BB962C8B-B14F-4D97-AF65-F5344CB8AC3E}">
        <p14:creationId xmlns:p14="http://schemas.microsoft.com/office/powerpoint/2010/main" xmlns="" val="1230048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847</Words>
  <Application>Microsoft Macintosh PowerPoint</Application>
  <PresentationFormat>Affichage à l'écran (4:3)</PresentationFormat>
  <Paragraphs>52</Paragraphs>
  <Slides>14</Slides>
  <Notes>2</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Office-thema</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Johan Delameillieure</dc:creator>
  <cp:lastModifiedBy>pc-francine</cp:lastModifiedBy>
  <cp:revision>19</cp:revision>
  <dcterms:created xsi:type="dcterms:W3CDTF">2017-04-11T09:09:27Z</dcterms:created>
  <dcterms:modified xsi:type="dcterms:W3CDTF">2017-05-20T16:02:08Z</dcterms:modified>
</cp:coreProperties>
</file>