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59" r:id="rId5"/>
    <p:sldId id="261" r:id="rId6"/>
    <p:sldId id="262" r:id="rId7"/>
    <p:sldId id="264" r:id="rId8"/>
    <p:sldId id="263" r:id="rId9"/>
    <p:sldId id="265" r:id="rId10"/>
    <p:sldId id="266" r:id="rId11"/>
    <p:sldId id="267" r:id="rId12"/>
    <p:sldId id="26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3" d="100"/>
          <a:sy n="133" d="100"/>
        </p:scale>
        <p:origin x="-17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9AAECE-3115-5948-B71E-427ECF1FC0C7}" type="datetimeFigureOut">
              <a:rPr lang="en-US" smtClean="0"/>
              <a:t>14/06/16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4EE4FA-211D-F742-8A79-67055FA0CB8E}" type="slidenum">
              <a:rPr lang="en-US" smtClean="0"/>
              <a:t>‹#›</a:t>
            </a:fld>
            <a:endParaRPr lang="en-US"/>
          </a:p>
        </p:txBody>
      </p:sp>
    </p:spTree>
    <p:extLst>
      <p:ext uri="{BB962C8B-B14F-4D97-AF65-F5344CB8AC3E}">
        <p14:creationId xmlns:p14="http://schemas.microsoft.com/office/powerpoint/2010/main" val="39508788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4EE4FA-211D-F742-8A79-67055FA0CB8E}" type="slidenum">
              <a:rPr lang="en-US" smtClean="0"/>
              <a:t>8</a:t>
            </a:fld>
            <a:endParaRPr lang="en-US"/>
          </a:p>
        </p:txBody>
      </p:sp>
    </p:spTree>
    <p:extLst>
      <p:ext uri="{BB962C8B-B14F-4D97-AF65-F5344CB8AC3E}">
        <p14:creationId xmlns:p14="http://schemas.microsoft.com/office/powerpoint/2010/main" val="149622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B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Click to edit Master subtitle style</a:t>
            </a:r>
            <a:endParaRPr lang="en-US"/>
          </a:p>
        </p:txBody>
      </p:sp>
      <p:sp>
        <p:nvSpPr>
          <p:cNvPr id="4" name="Date Placeholder 3"/>
          <p:cNvSpPr>
            <a:spLocks noGrp="1"/>
          </p:cNvSpPr>
          <p:nvPr>
            <p:ph type="dt" sz="half" idx="10"/>
          </p:nvPr>
        </p:nvSpPr>
        <p:spPr/>
        <p:txBody>
          <a:bodyPr/>
          <a:lstStyle/>
          <a:p>
            <a:fld id="{924C70A1-1D6F-0943-8353-3F5649DC708A}" type="datetimeFigureOut">
              <a:rPr lang="en-US" smtClean="0"/>
              <a:t>14/06/16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85C0-BEF7-394B-A508-F80941C685BD}" type="slidenum">
              <a:rPr lang="en-US" smtClean="0"/>
              <a:t>‹#›</a:t>
            </a:fld>
            <a:endParaRPr lang="en-US"/>
          </a:p>
        </p:txBody>
      </p:sp>
    </p:spTree>
    <p:extLst>
      <p:ext uri="{BB962C8B-B14F-4D97-AF65-F5344CB8AC3E}">
        <p14:creationId xmlns:p14="http://schemas.microsoft.com/office/powerpoint/2010/main" val="438728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p:txBody>
          <a:bodyPr/>
          <a:lstStyle/>
          <a:p>
            <a:fld id="{924C70A1-1D6F-0943-8353-3F5649DC708A}" type="datetimeFigureOut">
              <a:rPr lang="en-US" smtClean="0"/>
              <a:t>14/06/16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85C0-BEF7-394B-A508-F80941C685BD}" type="slidenum">
              <a:rPr lang="en-US" smtClean="0"/>
              <a:t>‹#›</a:t>
            </a:fld>
            <a:endParaRPr lang="en-US"/>
          </a:p>
        </p:txBody>
      </p:sp>
    </p:spTree>
    <p:extLst>
      <p:ext uri="{BB962C8B-B14F-4D97-AF65-F5344CB8AC3E}">
        <p14:creationId xmlns:p14="http://schemas.microsoft.com/office/powerpoint/2010/main" val="1718044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B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p:txBody>
          <a:bodyPr/>
          <a:lstStyle/>
          <a:p>
            <a:fld id="{924C70A1-1D6F-0943-8353-3F5649DC708A}" type="datetimeFigureOut">
              <a:rPr lang="en-US" smtClean="0"/>
              <a:t>14/06/16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85C0-BEF7-394B-A508-F80941C685BD}" type="slidenum">
              <a:rPr lang="en-US" smtClean="0"/>
              <a:t>‹#›</a:t>
            </a:fld>
            <a:endParaRPr lang="en-US"/>
          </a:p>
        </p:txBody>
      </p:sp>
    </p:spTree>
    <p:extLst>
      <p:ext uri="{BB962C8B-B14F-4D97-AF65-F5344CB8AC3E}">
        <p14:creationId xmlns:p14="http://schemas.microsoft.com/office/powerpoint/2010/main" val="681169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Content Placeholder 2"/>
          <p:cNvSpPr>
            <a:spLocks noGrp="1"/>
          </p:cNvSpPr>
          <p:nvPr>
            <p:ph idx="1"/>
          </p:nvPr>
        </p:nvSpPr>
        <p:spPr/>
        <p:txBody>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p:txBody>
          <a:bodyPr/>
          <a:lstStyle/>
          <a:p>
            <a:fld id="{924C70A1-1D6F-0943-8353-3F5649DC708A}" type="datetimeFigureOut">
              <a:rPr lang="en-US" smtClean="0"/>
              <a:t>14/06/16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85C0-BEF7-394B-A508-F80941C685BD}" type="slidenum">
              <a:rPr lang="en-US" smtClean="0"/>
              <a:t>‹#›</a:t>
            </a:fld>
            <a:endParaRPr lang="en-US"/>
          </a:p>
        </p:txBody>
      </p:sp>
    </p:spTree>
    <p:extLst>
      <p:ext uri="{BB962C8B-B14F-4D97-AF65-F5344CB8AC3E}">
        <p14:creationId xmlns:p14="http://schemas.microsoft.com/office/powerpoint/2010/main" val="3434820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B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Click to edit Master text styles</a:t>
            </a:r>
          </a:p>
        </p:txBody>
      </p:sp>
      <p:sp>
        <p:nvSpPr>
          <p:cNvPr id="4" name="Date Placeholder 3"/>
          <p:cNvSpPr>
            <a:spLocks noGrp="1"/>
          </p:cNvSpPr>
          <p:nvPr>
            <p:ph type="dt" sz="half" idx="10"/>
          </p:nvPr>
        </p:nvSpPr>
        <p:spPr/>
        <p:txBody>
          <a:bodyPr/>
          <a:lstStyle/>
          <a:p>
            <a:fld id="{924C70A1-1D6F-0943-8353-3F5649DC708A}" type="datetimeFigureOut">
              <a:rPr lang="en-US" smtClean="0"/>
              <a:t>14/06/16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85C0-BEF7-394B-A508-F80941C685BD}" type="slidenum">
              <a:rPr lang="en-US" smtClean="0"/>
              <a:t>‹#›</a:t>
            </a:fld>
            <a:endParaRPr lang="en-US"/>
          </a:p>
        </p:txBody>
      </p:sp>
    </p:spTree>
    <p:extLst>
      <p:ext uri="{BB962C8B-B14F-4D97-AF65-F5344CB8AC3E}">
        <p14:creationId xmlns:p14="http://schemas.microsoft.com/office/powerpoint/2010/main" val="3101994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5" name="Date Placeholder 4"/>
          <p:cNvSpPr>
            <a:spLocks noGrp="1"/>
          </p:cNvSpPr>
          <p:nvPr>
            <p:ph type="dt" sz="half" idx="10"/>
          </p:nvPr>
        </p:nvSpPr>
        <p:spPr/>
        <p:txBody>
          <a:bodyPr/>
          <a:lstStyle/>
          <a:p>
            <a:fld id="{924C70A1-1D6F-0943-8353-3F5649DC708A}" type="datetimeFigureOut">
              <a:rPr lang="en-US" smtClean="0"/>
              <a:t>14/06/16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85C0-BEF7-394B-A508-F80941C685BD}" type="slidenum">
              <a:rPr lang="en-US" smtClean="0"/>
              <a:t>‹#›</a:t>
            </a:fld>
            <a:endParaRPr lang="en-US"/>
          </a:p>
        </p:txBody>
      </p:sp>
    </p:spTree>
    <p:extLst>
      <p:ext uri="{BB962C8B-B14F-4D97-AF65-F5344CB8AC3E}">
        <p14:creationId xmlns:p14="http://schemas.microsoft.com/office/powerpoint/2010/main" val="2657155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7" name="Date Placeholder 6"/>
          <p:cNvSpPr>
            <a:spLocks noGrp="1"/>
          </p:cNvSpPr>
          <p:nvPr>
            <p:ph type="dt" sz="half" idx="10"/>
          </p:nvPr>
        </p:nvSpPr>
        <p:spPr/>
        <p:txBody>
          <a:bodyPr/>
          <a:lstStyle/>
          <a:p>
            <a:fld id="{924C70A1-1D6F-0943-8353-3F5649DC708A}" type="datetimeFigureOut">
              <a:rPr lang="en-US" smtClean="0"/>
              <a:t>14/06/16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AC85C0-BEF7-394B-A508-F80941C685BD}" type="slidenum">
              <a:rPr lang="en-US" smtClean="0"/>
              <a:t>‹#›</a:t>
            </a:fld>
            <a:endParaRPr lang="en-US"/>
          </a:p>
        </p:txBody>
      </p:sp>
    </p:spTree>
    <p:extLst>
      <p:ext uri="{BB962C8B-B14F-4D97-AF65-F5344CB8AC3E}">
        <p14:creationId xmlns:p14="http://schemas.microsoft.com/office/powerpoint/2010/main" val="2581006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Date Placeholder 2"/>
          <p:cNvSpPr>
            <a:spLocks noGrp="1"/>
          </p:cNvSpPr>
          <p:nvPr>
            <p:ph type="dt" sz="half" idx="10"/>
          </p:nvPr>
        </p:nvSpPr>
        <p:spPr/>
        <p:txBody>
          <a:bodyPr/>
          <a:lstStyle/>
          <a:p>
            <a:fld id="{924C70A1-1D6F-0943-8353-3F5649DC708A}" type="datetimeFigureOut">
              <a:rPr lang="en-US" smtClean="0"/>
              <a:t>14/06/16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AC85C0-BEF7-394B-A508-F80941C685BD}" type="slidenum">
              <a:rPr lang="en-US" smtClean="0"/>
              <a:t>‹#›</a:t>
            </a:fld>
            <a:endParaRPr lang="en-US"/>
          </a:p>
        </p:txBody>
      </p:sp>
    </p:spTree>
    <p:extLst>
      <p:ext uri="{BB962C8B-B14F-4D97-AF65-F5344CB8AC3E}">
        <p14:creationId xmlns:p14="http://schemas.microsoft.com/office/powerpoint/2010/main" val="3016543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C70A1-1D6F-0943-8353-3F5649DC708A}" type="datetimeFigureOut">
              <a:rPr lang="en-US" smtClean="0"/>
              <a:t>14/06/16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AC85C0-BEF7-394B-A508-F80941C685BD}" type="slidenum">
              <a:rPr lang="en-US" smtClean="0"/>
              <a:t>‹#›</a:t>
            </a:fld>
            <a:endParaRPr lang="en-US"/>
          </a:p>
        </p:txBody>
      </p:sp>
    </p:spTree>
    <p:extLst>
      <p:ext uri="{BB962C8B-B14F-4D97-AF65-F5344CB8AC3E}">
        <p14:creationId xmlns:p14="http://schemas.microsoft.com/office/powerpoint/2010/main" val="3058300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B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Click to edit Master text styles</a:t>
            </a:r>
          </a:p>
        </p:txBody>
      </p:sp>
      <p:sp>
        <p:nvSpPr>
          <p:cNvPr id="5" name="Date Placeholder 4"/>
          <p:cNvSpPr>
            <a:spLocks noGrp="1"/>
          </p:cNvSpPr>
          <p:nvPr>
            <p:ph type="dt" sz="half" idx="10"/>
          </p:nvPr>
        </p:nvSpPr>
        <p:spPr/>
        <p:txBody>
          <a:bodyPr/>
          <a:lstStyle/>
          <a:p>
            <a:fld id="{924C70A1-1D6F-0943-8353-3F5649DC708A}" type="datetimeFigureOut">
              <a:rPr lang="en-US" smtClean="0"/>
              <a:t>14/06/16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85C0-BEF7-394B-A508-F80941C685BD}" type="slidenum">
              <a:rPr lang="en-US" smtClean="0"/>
              <a:t>‹#›</a:t>
            </a:fld>
            <a:endParaRPr lang="en-US"/>
          </a:p>
        </p:txBody>
      </p:sp>
    </p:spTree>
    <p:extLst>
      <p:ext uri="{BB962C8B-B14F-4D97-AF65-F5344CB8AC3E}">
        <p14:creationId xmlns:p14="http://schemas.microsoft.com/office/powerpoint/2010/main" val="1067254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B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Click to edit Master text styles</a:t>
            </a:r>
          </a:p>
        </p:txBody>
      </p:sp>
      <p:sp>
        <p:nvSpPr>
          <p:cNvPr id="5" name="Date Placeholder 4"/>
          <p:cNvSpPr>
            <a:spLocks noGrp="1"/>
          </p:cNvSpPr>
          <p:nvPr>
            <p:ph type="dt" sz="half" idx="10"/>
          </p:nvPr>
        </p:nvSpPr>
        <p:spPr/>
        <p:txBody>
          <a:bodyPr/>
          <a:lstStyle/>
          <a:p>
            <a:fld id="{924C70A1-1D6F-0943-8353-3F5649DC708A}" type="datetimeFigureOut">
              <a:rPr lang="en-US" smtClean="0"/>
              <a:t>14/06/16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85C0-BEF7-394B-A508-F80941C685BD}" type="slidenum">
              <a:rPr lang="en-US" smtClean="0"/>
              <a:t>‹#›</a:t>
            </a:fld>
            <a:endParaRPr lang="en-US"/>
          </a:p>
        </p:txBody>
      </p:sp>
    </p:spTree>
    <p:extLst>
      <p:ext uri="{BB962C8B-B14F-4D97-AF65-F5344CB8AC3E}">
        <p14:creationId xmlns:p14="http://schemas.microsoft.com/office/powerpoint/2010/main" val="38824443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C70A1-1D6F-0943-8353-3F5649DC708A}" type="datetimeFigureOut">
              <a:rPr lang="en-US" smtClean="0"/>
              <a:t>14/06/16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AC85C0-BEF7-394B-A508-F80941C685BD}" type="slidenum">
              <a:rPr lang="en-US" smtClean="0"/>
              <a:t>‹#›</a:t>
            </a:fld>
            <a:endParaRPr lang="en-US"/>
          </a:p>
        </p:txBody>
      </p:sp>
    </p:spTree>
    <p:extLst>
      <p:ext uri="{BB962C8B-B14F-4D97-AF65-F5344CB8AC3E}">
        <p14:creationId xmlns:p14="http://schemas.microsoft.com/office/powerpoint/2010/main" val="1647861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6.png"/><Relationship Id="rId5"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microsoft.com/office/2007/relationships/hdphoto" Target="../media/hdphoto3.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microsoft.com/office/2007/relationships/hdphoto" Target="../media/hdphoto3.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microsoft.com/office/2007/relationships/hdphoto" Target="../media/hdphoto4.wdp"/><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435" y="254000"/>
            <a:ext cx="8061739" cy="769441"/>
          </a:xfrm>
          <a:prstGeom prst="rect">
            <a:avLst/>
          </a:prstGeom>
          <a:noFill/>
        </p:spPr>
        <p:txBody>
          <a:bodyPr wrap="square" rtlCol="0">
            <a:spAutoFit/>
          </a:bodyPr>
          <a:lstStyle/>
          <a:p>
            <a:r>
              <a:rPr lang="en-US" sz="4400" dirty="0" smtClean="0">
                <a:solidFill>
                  <a:schemeClr val="bg1"/>
                </a:solidFill>
              </a:rPr>
              <a:t>12. De </a:t>
            </a:r>
            <a:r>
              <a:rPr lang="en-US" sz="4400" dirty="0" err="1" smtClean="0">
                <a:solidFill>
                  <a:schemeClr val="bg1"/>
                </a:solidFill>
              </a:rPr>
              <a:t>laatste</a:t>
            </a:r>
            <a:r>
              <a:rPr lang="en-US" sz="4400" dirty="0" smtClean="0">
                <a:solidFill>
                  <a:schemeClr val="bg1"/>
                </a:solidFill>
              </a:rPr>
              <a:t> </a:t>
            </a:r>
            <a:r>
              <a:rPr lang="en-US" sz="4400" dirty="0" err="1" smtClean="0">
                <a:solidFill>
                  <a:schemeClr val="bg1"/>
                </a:solidFill>
              </a:rPr>
              <a:t>dagen</a:t>
            </a:r>
            <a:r>
              <a:rPr lang="en-US" sz="4400" dirty="0" smtClean="0">
                <a:solidFill>
                  <a:schemeClr val="bg1"/>
                </a:solidFill>
              </a:rPr>
              <a:t> van </a:t>
            </a:r>
            <a:r>
              <a:rPr lang="en-US" sz="4400" dirty="0" err="1" smtClean="0">
                <a:solidFill>
                  <a:schemeClr val="bg1"/>
                </a:solidFill>
              </a:rPr>
              <a:t>Jezus</a:t>
            </a:r>
            <a:endParaRPr lang="en-US" sz="4400" dirty="0">
              <a:solidFill>
                <a:schemeClr val="bg1"/>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1609" y="1236318"/>
            <a:ext cx="3570401" cy="2842039"/>
          </a:xfrm>
          <a:prstGeom prst="rect">
            <a:avLst/>
          </a:prstGeom>
          <a:ln w="28575" cmpd="sng">
            <a:solidFill>
              <a:schemeClr val="bg1"/>
            </a:solidFill>
          </a:ln>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2235" y="3357218"/>
            <a:ext cx="2181756" cy="3050760"/>
          </a:xfrm>
          <a:prstGeom prst="rect">
            <a:avLst/>
          </a:prstGeom>
          <a:ln w="28575" cmpd="sng">
            <a:solidFill>
              <a:schemeClr val="bg1"/>
            </a:solidFill>
          </a:ln>
        </p:spPr>
      </p:pic>
      <p:pic>
        <p:nvPicPr>
          <p:cNvPr id="7" name="Picture 6"/>
          <p:cNvPicPr>
            <a:picLocks noChangeAspect="1"/>
          </p:cNvPicPr>
          <p:nvPr/>
        </p:nvPicPr>
        <p:blipFill>
          <a:blip r:embed="rId4"/>
          <a:stretch>
            <a:fillRect/>
          </a:stretch>
        </p:blipFill>
        <p:spPr>
          <a:xfrm>
            <a:off x="4732130" y="1614557"/>
            <a:ext cx="2794000" cy="2463800"/>
          </a:xfrm>
          <a:prstGeom prst="rect">
            <a:avLst/>
          </a:prstGeom>
          <a:ln w="28575" cmpd="sng">
            <a:solidFill>
              <a:schemeClr val="bg1"/>
            </a:solidFill>
          </a:ln>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35083" y="3733248"/>
            <a:ext cx="2965959" cy="2956889"/>
          </a:xfrm>
          <a:prstGeom prst="rect">
            <a:avLst/>
          </a:prstGeom>
          <a:ln w="28575" cmpd="sng">
            <a:solidFill>
              <a:schemeClr val="bg1"/>
            </a:solidFill>
          </a:ln>
        </p:spPr>
      </p:pic>
    </p:spTree>
    <p:extLst>
      <p:ext uri="{BB962C8B-B14F-4D97-AF65-F5344CB8AC3E}">
        <p14:creationId xmlns:p14="http://schemas.microsoft.com/office/powerpoint/2010/main" val="32619277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3"/>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463" r="100000"/>
                    </a14:imgEffect>
                  </a14:imgLayer>
                </a14:imgProps>
              </a:ext>
              <a:ext uri="{28A0092B-C50C-407E-A947-70E740481C1C}">
                <a14:useLocalDpi xmlns:a14="http://schemas.microsoft.com/office/drawing/2010/main"/>
              </a:ext>
            </a:extLst>
          </a:blip>
          <a:stretch>
            <a:fillRect/>
          </a:stretch>
        </p:blipFill>
        <p:spPr>
          <a:xfrm>
            <a:off x="6350062" y="-7519"/>
            <a:ext cx="3066098" cy="1866423"/>
          </a:xfrm>
          <a:prstGeom prst="rect">
            <a:avLst/>
          </a:prstGeom>
        </p:spPr>
      </p:pic>
      <p:sp>
        <p:nvSpPr>
          <p:cNvPr id="4" name="Rectangle 3"/>
          <p:cNvSpPr/>
          <p:nvPr/>
        </p:nvSpPr>
        <p:spPr>
          <a:xfrm>
            <a:off x="75686" y="1974657"/>
            <a:ext cx="8768188" cy="4555094"/>
          </a:xfrm>
          <a:prstGeom prst="rect">
            <a:avLst/>
          </a:prstGeom>
        </p:spPr>
        <p:txBody>
          <a:bodyPr wrap="square">
            <a:spAutoFit/>
          </a:bodyPr>
          <a:lstStyle/>
          <a:p>
            <a:pPr marL="514350" lvl="0" indent="-514350">
              <a:spcAft>
                <a:spcPts val="1200"/>
              </a:spcAft>
              <a:buFont typeface="+mj-lt"/>
              <a:buAutoNum type="arabicPeriod"/>
            </a:pPr>
            <a:r>
              <a:rPr lang="nl-NL" sz="2800" b="1" dirty="0">
                <a:solidFill>
                  <a:srgbClr val="FFFF00"/>
                </a:solidFill>
              </a:rPr>
              <a:t>Jezus neemt het op voor die vrouw</a:t>
            </a:r>
            <a:r>
              <a:rPr lang="nl-NL" sz="2800" dirty="0">
                <a:solidFill>
                  <a:schemeClr val="bg1"/>
                </a:solidFill>
              </a:rPr>
              <a:t>, tegen alle schijn in (volgens het principe van het </a:t>
            </a:r>
            <a:r>
              <a:rPr lang="nl-NL" sz="2800" dirty="0" smtClean="0">
                <a:solidFill>
                  <a:schemeClr val="bg1"/>
                </a:solidFill>
              </a:rPr>
              <a:t>rentmeesterschap </a:t>
            </a:r>
            <a:r>
              <a:rPr lang="nl-NL" sz="2800" dirty="0">
                <a:solidFill>
                  <a:schemeClr val="bg1"/>
                </a:solidFill>
              </a:rPr>
              <a:t>moeten we immers verstandig omspringen met ons bezit). Hij kijkt immers ‘anders’, naar het innerlijke (cf. bekering = verandering van mentaliteit, van tegen de dingen aankijken en dus van handelen). Bespreek met elkaar wat we hieruit kunnen leren; probeer ook concrete voorbeelden te vinden.</a:t>
            </a:r>
            <a:endParaRPr lang="en-GB" sz="2800" dirty="0">
              <a:solidFill>
                <a:schemeClr val="bg1"/>
              </a:solidFill>
            </a:endParaRPr>
          </a:p>
          <a:p>
            <a:pPr marL="514350" lvl="0" indent="-514350">
              <a:spcAft>
                <a:spcPts val="1200"/>
              </a:spcAft>
              <a:buFont typeface="+mj-lt"/>
              <a:buAutoNum type="arabicPeriod"/>
            </a:pPr>
            <a:r>
              <a:rPr lang="nl-NL" sz="2800" b="1" dirty="0">
                <a:solidFill>
                  <a:schemeClr val="bg1"/>
                </a:solidFill>
              </a:rPr>
              <a:t>“Je kunt gelijk hebben en toch volkomen mis zijn.”</a:t>
            </a:r>
            <a:r>
              <a:rPr lang="nl-NL" sz="2800" dirty="0">
                <a:solidFill>
                  <a:schemeClr val="bg1"/>
                </a:solidFill>
              </a:rPr>
              <a:t> Reageer…</a:t>
            </a:r>
            <a:endParaRPr lang="en-GB" sz="2800" dirty="0">
              <a:solidFill>
                <a:schemeClr val="bg1"/>
              </a:solidFill>
            </a:endParaRPr>
          </a:p>
        </p:txBody>
      </p:sp>
    </p:spTree>
    <p:extLst>
      <p:ext uri="{BB962C8B-B14F-4D97-AF65-F5344CB8AC3E}">
        <p14:creationId xmlns:p14="http://schemas.microsoft.com/office/powerpoint/2010/main" val="42644270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0828" y="0"/>
            <a:ext cx="1026914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4818" name="Picture 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64646" y="3673451"/>
            <a:ext cx="2678906"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4819" name="Picture 3"/>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2264" y="3385468"/>
            <a:ext cx="1902023" cy="338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4820" name="Picture 4"/>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44502" y="3213572"/>
            <a:ext cx="1973461" cy="3911203"/>
          </a:xfrm>
          <a:prstGeom prst="rect">
            <a:avLst/>
          </a:prstGeom>
          <a:noFill/>
          <a:ln>
            <a:noFill/>
          </a:ln>
          <a:effectLst>
            <a:outerShdw blurRad="177800" dist="380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4822" name="Rectangle 6"/>
          <p:cNvSpPr>
            <a:spLocks/>
          </p:cNvSpPr>
          <p:nvPr/>
        </p:nvSpPr>
        <p:spPr bwMode="auto">
          <a:xfrm>
            <a:off x="743046" y="15173"/>
            <a:ext cx="9294689" cy="6500813"/>
          </a:xfrm>
          <a:prstGeom prst="rect">
            <a:avLst/>
          </a:prstGeom>
          <a:noFill/>
          <a:ln>
            <a:noFill/>
          </a:ln>
          <a:effectLst>
            <a:outerShdw blurRad="127000" dist="63500"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400" dirty="0" err="1">
                <a:solidFill>
                  <a:schemeClr val="bg1"/>
                </a:solidFill>
                <a:effectLst>
                  <a:outerShdw blurRad="50800" dist="38100" dir="2700000" algn="tl" rotWithShape="0">
                    <a:srgbClr val="000000"/>
                  </a:outerShdw>
                </a:effectLst>
                <a:ea typeface="ＭＳ Ｐゴシック" charset="0"/>
                <a:cs typeface="Bradley Hand ITC TT-Bold" charset="0"/>
                <a:sym typeface="Bradley Hand ITC TT-Bold" charset="0"/>
              </a:rPr>
              <a:t>Een</a:t>
            </a:r>
            <a:r>
              <a:rPr lang="en-US" sz="4400" dirty="0">
                <a:solidFill>
                  <a:schemeClr val="bg1"/>
                </a:solidFill>
                <a:effectLst>
                  <a:outerShdw blurRad="50800" dist="38100" dir="2700000" algn="tl" rotWithShape="0">
                    <a:srgbClr val="000000"/>
                  </a:outerShdw>
                </a:effectLst>
                <a:ea typeface="ＭＳ Ｐゴシック" charset="0"/>
                <a:cs typeface="Bradley Hand ITC TT-Bold" charset="0"/>
                <a:sym typeface="Bradley Hand ITC TT-Bold" charset="0"/>
              </a:rPr>
              <a:t> </a:t>
            </a:r>
            <a:r>
              <a:rPr lang="en-US" sz="4400" dirty="0" err="1">
                <a:solidFill>
                  <a:schemeClr val="bg1"/>
                </a:solidFill>
                <a:effectLst>
                  <a:outerShdw blurRad="50800" dist="38100" dir="2700000" algn="tl" rotWithShape="0">
                    <a:srgbClr val="000000"/>
                  </a:outerShdw>
                </a:effectLst>
                <a:ea typeface="ＭＳ Ｐゴシック" charset="0"/>
                <a:cs typeface="Bradley Hand ITC TT-Bold" charset="0"/>
                <a:sym typeface="Bradley Hand ITC TT-Bold" charset="0"/>
              </a:rPr>
              <a:t>hele</a:t>
            </a:r>
            <a:r>
              <a:rPr lang="en-US" sz="4400" dirty="0">
                <a:solidFill>
                  <a:schemeClr val="bg1"/>
                </a:solidFill>
                <a:effectLst>
                  <a:outerShdw blurRad="50800" dist="38100" dir="2700000" algn="tl" rotWithShape="0">
                    <a:srgbClr val="000000"/>
                  </a:outerShdw>
                </a:effectLst>
                <a:ea typeface="ＭＳ Ｐゴシック" charset="0"/>
                <a:cs typeface="Bradley Hand ITC TT-Bold" charset="0"/>
                <a:sym typeface="Bradley Hand ITC TT-Bold" charset="0"/>
              </a:rPr>
              <a:t> </a:t>
            </a:r>
            <a:r>
              <a:rPr lang="en-US" sz="4400" dirty="0" err="1">
                <a:solidFill>
                  <a:schemeClr val="bg1"/>
                </a:solidFill>
                <a:effectLst>
                  <a:outerShdw blurRad="50800" dist="38100" dir="2700000" algn="tl" rotWithShape="0">
                    <a:srgbClr val="000000"/>
                  </a:outerShdw>
                </a:effectLst>
                <a:ea typeface="ＭＳ Ｐゴシック" charset="0"/>
                <a:cs typeface="Bradley Hand ITC TT-Bold" charset="0"/>
                <a:sym typeface="Bradley Hand ITC TT-Bold" charset="0"/>
              </a:rPr>
              <a:t>huiskamer</a:t>
            </a:r>
            <a:r>
              <a:rPr lang="en-US" sz="4400" dirty="0">
                <a:solidFill>
                  <a:schemeClr val="bg1"/>
                </a:solidFill>
                <a:effectLst>
                  <a:outerShdw blurRad="50800" dist="38100" dir="2700000" algn="tl" rotWithShape="0">
                    <a:srgbClr val="000000"/>
                  </a:outerShdw>
                </a:effectLst>
                <a:ea typeface="ＭＳ Ｐゴシック" charset="0"/>
                <a:cs typeface="Bradley Hand ITC TT-Bold" charset="0"/>
                <a:sym typeface="Bradley Hand ITC TT-Bold" charset="0"/>
              </a:rPr>
              <a:t>... </a:t>
            </a:r>
          </a:p>
          <a:p>
            <a:r>
              <a:rPr lang="en-US" sz="4400" dirty="0" err="1">
                <a:solidFill>
                  <a:schemeClr val="bg1"/>
                </a:solidFill>
                <a:effectLst>
                  <a:outerShdw blurRad="50800" dist="38100" dir="2700000" algn="tl" rotWithShape="0">
                    <a:srgbClr val="000000"/>
                  </a:outerShdw>
                </a:effectLst>
                <a:ea typeface="ＭＳ Ｐゴシック" charset="0"/>
                <a:cs typeface="Bradley Hand ITC TT-Bold" charset="0"/>
                <a:sym typeface="Bradley Hand ITC TT-Bold" charset="0"/>
              </a:rPr>
              <a:t>kerk</a:t>
            </a:r>
            <a:r>
              <a:rPr lang="en-US" sz="4400" dirty="0">
                <a:solidFill>
                  <a:schemeClr val="bg1"/>
                </a:solidFill>
                <a:effectLst>
                  <a:outerShdw blurRad="50800" dist="38100" dir="2700000" algn="tl" rotWithShape="0">
                    <a:srgbClr val="000000"/>
                  </a:outerShdw>
                </a:effectLst>
                <a:ea typeface="ＭＳ Ｐゴシック" charset="0"/>
                <a:cs typeface="Bradley Hand ITC TT-Bold" charset="0"/>
                <a:sym typeface="Bradley Hand ITC TT-Bold" charset="0"/>
              </a:rPr>
              <a:t>... </a:t>
            </a:r>
            <a:r>
              <a:rPr lang="en-US" sz="4400" dirty="0" err="1">
                <a:solidFill>
                  <a:schemeClr val="bg1"/>
                </a:solidFill>
                <a:effectLst>
                  <a:outerShdw blurRad="50800" dist="38100" dir="2700000" algn="tl" rotWithShape="0">
                    <a:srgbClr val="000000"/>
                  </a:outerShdw>
                </a:effectLst>
                <a:ea typeface="ＭＳ Ｐゴシック" charset="0"/>
                <a:cs typeface="Bradley Hand ITC TT-Bold" charset="0"/>
                <a:sym typeface="Bradley Hand ITC TT-Bold" charset="0"/>
              </a:rPr>
              <a:t>wereld</a:t>
            </a:r>
            <a:r>
              <a:rPr lang="en-US" sz="4400" dirty="0">
                <a:solidFill>
                  <a:schemeClr val="bg1"/>
                </a:solidFill>
                <a:effectLst>
                  <a:outerShdw blurRad="50800" dist="38100" dir="2700000" algn="tl" rotWithShape="0">
                    <a:srgbClr val="000000"/>
                  </a:outerShdw>
                </a:effectLst>
                <a:ea typeface="ＭＳ Ｐゴシック" charset="0"/>
                <a:cs typeface="Bradley Hand ITC TT-Bold" charset="0"/>
                <a:sym typeface="Bradley Hand ITC TT-Bold" charset="0"/>
              </a:rPr>
              <a:t>...</a:t>
            </a:r>
          </a:p>
          <a:p>
            <a:endParaRPr lang="en-US" sz="4400" dirty="0">
              <a:solidFill>
                <a:schemeClr val="bg1"/>
              </a:solidFill>
              <a:effectLst>
                <a:outerShdw blurRad="50800" dist="38100" dir="2700000" algn="tl" rotWithShape="0">
                  <a:srgbClr val="000000"/>
                </a:outerShdw>
              </a:effectLst>
              <a:ea typeface="ＭＳ Ｐゴシック" charset="0"/>
              <a:cs typeface="Bradley Hand ITC TT-Bold" charset="0"/>
              <a:sym typeface="Bradley Hand ITC TT-Bold" charset="0"/>
            </a:endParaRPr>
          </a:p>
          <a:p>
            <a:endParaRPr lang="en-US" sz="1600" dirty="0" smtClean="0">
              <a:solidFill>
                <a:schemeClr val="bg1"/>
              </a:solidFill>
              <a:effectLst>
                <a:outerShdw blurRad="50800" dist="38100" dir="2700000" algn="tl" rotWithShape="0">
                  <a:srgbClr val="000000"/>
                </a:outerShdw>
              </a:effectLst>
              <a:ea typeface="ＭＳ Ｐゴシック" charset="0"/>
              <a:cs typeface="Bradley Hand ITC TT-Bold" charset="0"/>
              <a:sym typeface="Bradley Hand ITC TT-Bold" charset="0"/>
            </a:endParaRPr>
          </a:p>
          <a:p>
            <a:endParaRPr lang="en-US" sz="4400" dirty="0">
              <a:solidFill>
                <a:schemeClr val="bg1"/>
              </a:solidFill>
              <a:effectLst>
                <a:outerShdw blurRad="50800" dist="38100" dir="2700000" algn="tl" rotWithShape="0">
                  <a:srgbClr val="000000"/>
                </a:outerShdw>
              </a:effectLst>
              <a:ea typeface="ＭＳ Ｐゴシック" charset="0"/>
              <a:cs typeface="Bradley Hand ITC TT-Bold" charset="0"/>
              <a:sym typeface="Bradley Hand ITC TT-Bold" charset="0"/>
            </a:endParaRPr>
          </a:p>
          <a:p>
            <a:endParaRPr lang="en-US" sz="4400" dirty="0">
              <a:solidFill>
                <a:schemeClr val="bg1"/>
              </a:solidFill>
              <a:effectLst>
                <a:outerShdw blurRad="50800" dist="38100" dir="2700000" algn="tl" rotWithShape="0">
                  <a:srgbClr val="000000"/>
                </a:outerShdw>
              </a:effectLst>
              <a:ea typeface="ＭＳ Ｐゴシック" charset="0"/>
              <a:cs typeface="Bradley Hand ITC TT-Bold" charset="0"/>
              <a:sym typeface="Bradley Hand ITC TT-Bold" charset="0"/>
            </a:endParaRPr>
          </a:p>
          <a:p>
            <a:endParaRPr lang="en-US" sz="4400" dirty="0">
              <a:solidFill>
                <a:schemeClr val="bg1"/>
              </a:solidFill>
              <a:effectLst>
                <a:outerShdw blurRad="50800" dist="38100" dir="2700000" algn="tl" rotWithShape="0">
                  <a:srgbClr val="000000"/>
                </a:outerShdw>
              </a:effectLst>
              <a:ea typeface="ＭＳ Ｐゴシック" charset="0"/>
              <a:cs typeface="Bradley Hand ITC TT-Bold" charset="0"/>
              <a:sym typeface="Bradley Hand ITC TT-Bold" charset="0"/>
            </a:endParaRPr>
          </a:p>
          <a:p>
            <a:endParaRPr lang="en-US" sz="4400" dirty="0">
              <a:solidFill>
                <a:schemeClr val="bg1"/>
              </a:solidFill>
              <a:effectLst>
                <a:outerShdw blurRad="50800" dist="38100" dir="2700000" algn="tl" rotWithShape="0">
                  <a:srgbClr val="000000"/>
                </a:outerShdw>
              </a:effectLst>
              <a:ea typeface="ＭＳ Ｐゴシック" charset="0"/>
              <a:cs typeface="Bradley Hand ITC TT-Bold" charset="0"/>
              <a:sym typeface="Bradley Hand ITC TT-Bold" charset="0"/>
            </a:endParaRPr>
          </a:p>
          <a:p>
            <a:r>
              <a:rPr lang="en-US" sz="4400" dirty="0" err="1">
                <a:solidFill>
                  <a:schemeClr val="bg1"/>
                </a:solidFill>
                <a:effectLst>
                  <a:outerShdw blurRad="50800" dist="38100" dir="2700000" algn="tl" rotWithShape="0">
                    <a:srgbClr val="000000"/>
                  </a:outerShdw>
                </a:effectLst>
                <a:ea typeface="ＭＳ Ｐゴシック" charset="0"/>
                <a:cs typeface="Bradley Hand ITC TT-Bold" charset="0"/>
                <a:sym typeface="Bradley Hand ITC TT-Bold" charset="0"/>
              </a:rPr>
              <a:t>doordrongen</a:t>
            </a:r>
            <a:r>
              <a:rPr lang="en-US" sz="4400" dirty="0">
                <a:solidFill>
                  <a:schemeClr val="bg1"/>
                </a:solidFill>
                <a:effectLst>
                  <a:outerShdw blurRad="50800" dist="38100" dir="2700000" algn="tl" rotWithShape="0">
                    <a:srgbClr val="000000"/>
                  </a:outerShdw>
                </a:effectLst>
                <a:ea typeface="ＭＳ Ｐゴシック" charset="0"/>
                <a:cs typeface="Bradley Hand ITC TT-Bold" charset="0"/>
                <a:sym typeface="Bradley Hand ITC TT-Bold" charset="0"/>
              </a:rPr>
              <a:t> van de </a:t>
            </a:r>
            <a:r>
              <a:rPr lang="en-US" sz="4400" dirty="0" err="1">
                <a:solidFill>
                  <a:schemeClr val="bg1"/>
                </a:solidFill>
                <a:effectLst>
                  <a:outerShdw blurRad="50800" dist="38100" dir="2700000" algn="tl" rotWithShape="0">
                    <a:srgbClr val="000000"/>
                  </a:outerShdw>
                </a:effectLst>
                <a:ea typeface="ＭＳ Ｐゴシック" charset="0"/>
                <a:cs typeface="Bradley Hand ITC TT-Bold" charset="0"/>
                <a:sym typeface="Bradley Hand ITC TT-Bold" charset="0"/>
              </a:rPr>
              <a:t>geur</a:t>
            </a:r>
            <a:r>
              <a:rPr lang="en-US" sz="4400" dirty="0">
                <a:solidFill>
                  <a:schemeClr val="bg1"/>
                </a:solidFill>
                <a:effectLst>
                  <a:outerShdw blurRad="50800" dist="38100" dir="2700000" algn="tl" rotWithShape="0">
                    <a:srgbClr val="000000"/>
                  </a:outerShdw>
                </a:effectLst>
                <a:ea typeface="ＭＳ Ｐゴシック" charset="0"/>
                <a:cs typeface="Bradley Hand ITC TT-Bold" charset="0"/>
                <a:sym typeface="Bradley Hand ITC TT-Bold" charset="0"/>
              </a:rPr>
              <a:t> </a:t>
            </a:r>
          </a:p>
          <a:p>
            <a:r>
              <a:rPr lang="en-US" sz="4400" dirty="0">
                <a:solidFill>
                  <a:schemeClr val="bg1"/>
                </a:solidFill>
                <a:effectLst>
                  <a:outerShdw blurRad="50800" dist="38100" dir="2700000" algn="tl" rotWithShape="0">
                    <a:srgbClr val="000000"/>
                  </a:outerShdw>
                </a:effectLst>
                <a:ea typeface="ＭＳ Ｐゴシック" charset="0"/>
                <a:cs typeface="Bradley Hand ITC TT-Bold" charset="0"/>
                <a:sym typeface="Bradley Hand ITC TT-Bold" charset="0"/>
              </a:rPr>
              <a:t>van het </a:t>
            </a:r>
            <a:r>
              <a:rPr lang="en-US" sz="4400" dirty="0" err="1">
                <a:solidFill>
                  <a:schemeClr val="bg1"/>
                </a:solidFill>
                <a:effectLst>
                  <a:outerShdw blurRad="50800" dist="38100" dir="2700000" algn="tl" rotWithShape="0">
                    <a:srgbClr val="000000"/>
                  </a:outerShdw>
                </a:effectLst>
                <a:ea typeface="ＭＳ Ｐゴシック" charset="0"/>
                <a:cs typeface="Bradley Hand ITC TT-Bold" charset="0"/>
                <a:sym typeface="Bradley Hand ITC TT-Bold" charset="0"/>
              </a:rPr>
              <a:t>Koninkrijk</a:t>
            </a:r>
            <a:r>
              <a:rPr lang="en-US" sz="4400" dirty="0">
                <a:solidFill>
                  <a:schemeClr val="bg1"/>
                </a:solidFill>
                <a:effectLst>
                  <a:outerShdw blurRad="50800" dist="38100" dir="2700000" algn="tl" rotWithShape="0">
                    <a:srgbClr val="000000"/>
                  </a:outerShdw>
                </a:effectLst>
                <a:ea typeface="ＭＳ Ｐゴシック" charset="0"/>
                <a:cs typeface="Bradley Hand ITC TT-Bold" charset="0"/>
                <a:sym typeface="Bradley Hand ITC TT-Bold" charset="0"/>
              </a:rPr>
              <a:t>!</a:t>
            </a:r>
          </a:p>
        </p:txBody>
      </p:sp>
    </p:spTree>
    <p:extLst>
      <p:ext uri="{BB962C8B-B14F-4D97-AF65-F5344CB8AC3E}">
        <p14:creationId xmlns:p14="http://schemas.microsoft.com/office/powerpoint/2010/main" val="446011732"/>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3"/>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463" r="100000"/>
                    </a14:imgEffect>
                  </a14:imgLayer>
                </a14:imgProps>
              </a:ext>
              <a:ext uri="{28A0092B-C50C-407E-A947-70E740481C1C}">
                <a14:useLocalDpi xmlns:a14="http://schemas.microsoft.com/office/drawing/2010/main"/>
              </a:ext>
            </a:extLst>
          </a:blip>
          <a:stretch>
            <a:fillRect/>
          </a:stretch>
        </p:blipFill>
        <p:spPr>
          <a:xfrm>
            <a:off x="6350062" y="-7519"/>
            <a:ext cx="3066098" cy="1866423"/>
          </a:xfrm>
          <a:prstGeom prst="rect">
            <a:avLst/>
          </a:prstGeom>
        </p:spPr>
      </p:pic>
      <p:sp>
        <p:nvSpPr>
          <p:cNvPr id="4" name="Rectangle 3"/>
          <p:cNvSpPr/>
          <p:nvPr/>
        </p:nvSpPr>
        <p:spPr>
          <a:xfrm>
            <a:off x="309624" y="1061701"/>
            <a:ext cx="7935383" cy="6124754"/>
          </a:xfrm>
          <a:prstGeom prst="rect">
            <a:avLst/>
          </a:prstGeom>
        </p:spPr>
        <p:txBody>
          <a:bodyPr wrap="square">
            <a:spAutoFit/>
          </a:bodyPr>
          <a:lstStyle/>
          <a:p>
            <a:pPr marL="514350" lvl="0" indent="-514350">
              <a:buFont typeface="+mj-lt"/>
              <a:buAutoNum type="arabicPeriod"/>
            </a:pPr>
            <a:r>
              <a:rPr lang="nl-NL" sz="2800" dirty="0">
                <a:solidFill>
                  <a:schemeClr val="bg1"/>
                </a:solidFill>
              </a:rPr>
              <a:t>Het Koninkrijk: een huiskamer, een kerk vol lieflijke geur van onberekende gedrevenheid voor Jezus, voor elkaar… in edelmoedigheid, medeleven en begrip. Realiteit</a:t>
            </a:r>
            <a:r>
              <a:rPr lang="nl-NL" sz="2800" dirty="0" smtClean="0">
                <a:solidFill>
                  <a:schemeClr val="bg1"/>
                </a:solidFill>
              </a:rPr>
              <a:t>?   Bespreek </a:t>
            </a:r>
            <a:r>
              <a:rPr lang="nl-NL" sz="2800" dirty="0" smtClean="0">
                <a:solidFill>
                  <a:schemeClr val="bg1"/>
                </a:solidFill>
              </a:rPr>
              <a:t>met elkaar hoe we dit kunnen waarmaken</a:t>
            </a:r>
            <a:r>
              <a:rPr lang="nl-NL" sz="2800" dirty="0" smtClean="0">
                <a:solidFill>
                  <a:schemeClr val="bg1"/>
                </a:solidFill>
              </a:rPr>
              <a:t>…</a:t>
            </a:r>
          </a:p>
          <a:p>
            <a:pPr marL="514350" lvl="0" indent="-514350">
              <a:buFont typeface="+mj-lt"/>
              <a:buAutoNum type="arabicPeriod"/>
            </a:pPr>
            <a:endParaRPr lang="nl-NL" sz="2800" dirty="0">
              <a:solidFill>
                <a:schemeClr val="bg1"/>
              </a:solidFill>
            </a:endParaRPr>
          </a:p>
          <a:p>
            <a:pPr marL="514350" indent="-514350">
              <a:buFont typeface="+mj-lt"/>
              <a:buAutoNum type="arabicPeriod"/>
            </a:pPr>
            <a:r>
              <a:rPr lang="nl-NL" sz="2800" dirty="0">
                <a:solidFill>
                  <a:schemeClr val="bg1"/>
                </a:solidFill>
              </a:rPr>
              <a:t>De slotverzen (26:14-16) geven aan dat helaas niet iedereen beïnvloed werd door die lieflijke geur. Zelfs sommige discipelen niet: Judas </a:t>
            </a:r>
            <a:r>
              <a:rPr lang="nl-NL" sz="2800" dirty="0" err="1">
                <a:solidFill>
                  <a:schemeClr val="bg1"/>
                </a:solidFill>
              </a:rPr>
              <a:t>Iskariot</a:t>
            </a:r>
            <a:r>
              <a:rPr lang="nl-NL" sz="2800" dirty="0">
                <a:solidFill>
                  <a:schemeClr val="bg1"/>
                </a:solidFill>
              </a:rPr>
              <a:t> zet de eerste concrete stap om zijn meester uit te leveren. Sta jij open voor positieve invloeden, ook al lijkt het in eerste instantie in te gaan tegen wat je gewoon bent?</a:t>
            </a:r>
            <a:endParaRPr lang="en-GB" sz="2800" dirty="0">
              <a:solidFill>
                <a:schemeClr val="bg1"/>
              </a:solidFill>
            </a:endParaRPr>
          </a:p>
          <a:p>
            <a:pPr marL="514350" lvl="0" indent="-514350">
              <a:buFont typeface="+mj-lt"/>
              <a:buAutoNum type="arabicPeriod"/>
            </a:pPr>
            <a:endParaRPr lang="en-GB" sz="2800" dirty="0">
              <a:solidFill>
                <a:schemeClr val="bg1"/>
              </a:solidFill>
            </a:endParaRPr>
          </a:p>
        </p:txBody>
      </p:sp>
    </p:spTree>
    <p:extLst>
      <p:ext uri="{BB962C8B-B14F-4D97-AF65-F5344CB8AC3E}">
        <p14:creationId xmlns:p14="http://schemas.microsoft.com/office/powerpoint/2010/main" val="23737759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100000" l="0" r="100000">
                        <a14:foregroundMark x1="92555" y1="14640" x2="95770" y2="34685"/>
                        <a14:foregroundMark x1="9475" y1="77477" x2="27073" y2="81306"/>
                        <a14:foregroundMark x1="3384" y1="61486" x2="1184" y2="63288"/>
                        <a14:foregroundMark x1="96108" y1="60360" x2="97631" y2="89640"/>
                        <a14:foregroundMark x1="84264" y1="15315" x2="92555" y2="9234"/>
                        <a14:foregroundMark x1="99323" y1="41441" x2="99323" y2="44595"/>
                        <a14:foregroundMark x1="3384" y1="63063" x2="169" y2="66441"/>
                        <a14:foregroundMark x1="6768" y1="72973" x2="4230" y2="82432"/>
                        <a14:foregroundMark x1="46362" y1="10586" x2="54315" y2="15766"/>
                        <a14:backgroundMark x1="38409" y1="15315" x2="37733" y2="17342"/>
                      </a14:backgroundRemoval>
                    </a14:imgEffect>
                  </a14:imgLayer>
                </a14:imgProps>
              </a:ext>
              <a:ext uri="{28A0092B-C50C-407E-A947-70E740481C1C}">
                <a14:useLocalDpi xmlns:a14="http://schemas.microsoft.com/office/drawing/2010/main"/>
              </a:ext>
            </a:extLst>
          </a:blip>
          <a:srcRect/>
          <a:stretch/>
        </p:blipFill>
        <p:spPr>
          <a:xfrm>
            <a:off x="4616175" y="3458470"/>
            <a:ext cx="4527825" cy="3399530"/>
          </a:xfrm>
          <a:prstGeom prst="rect">
            <a:avLst/>
          </a:prstGeom>
        </p:spPr>
      </p:pic>
      <p:sp>
        <p:nvSpPr>
          <p:cNvPr id="4" name="Rectangle 3"/>
          <p:cNvSpPr/>
          <p:nvPr/>
        </p:nvSpPr>
        <p:spPr>
          <a:xfrm>
            <a:off x="2838174" y="107580"/>
            <a:ext cx="6084955" cy="2677656"/>
          </a:xfrm>
          <a:prstGeom prst="rect">
            <a:avLst/>
          </a:prstGeom>
        </p:spPr>
        <p:txBody>
          <a:bodyPr wrap="square">
            <a:spAutoFit/>
          </a:bodyPr>
          <a:lstStyle/>
          <a:p>
            <a:r>
              <a:rPr lang="nl-NL" sz="2400" dirty="0">
                <a:solidFill>
                  <a:srgbClr val="FFFFFF"/>
                </a:solidFill>
              </a:rPr>
              <a:t>“Toen Jezus deze laatste rede had uitgesproken, zei hij tegen zijn leerlingen:  ‘Over twee dagen is het, zoals jullie weten, Pesach. Dan wordt de Mensenzoon uitgeleverd om gekruisigd te worden.’ </a:t>
            </a:r>
            <a:endParaRPr lang="nl-NL" sz="2400" dirty="0" smtClean="0">
              <a:solidFill>
                <a:srgbClr val="FFFFFF"/>
              </a:solidFill>
            </a:endParaRPr>
          </a:p>
          <a:p>
            <a:endParaRPr lang="nl-NL" sz="2400" dirty="0">
              <a:solidFill>
                <a:srgbClr val="FFFFFF"/>
              </a:solidFill>
            </a:endParaRPr>
          </a:p>
          <a:p>
            <a:endParaRPr lang="nl-NL" sz="2400" dirty="0" smtClean="0">
              <a:solidFill>
                <a:srgbClr val="FFFFFF"/>
              </a:solidFill>
            </a:endParaRPr>
          </a:p>
        </p:txBody>
      </p:sp>
      <p:pic>
        <p:nvPicPr>
          <p:cNvPr id="5" name="Picture 4"/>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99385" l="0" r="100000">
                        <a14:foregroundMark x1="72011" y1="12923" x2="80163" y2="62769"/>
                        <a14:foregroundMark x1="54348" y1="6154" x2="53533" y2="34769"/>
                        <a14:foregroundMark x1="16304" y1="90154" x2="59783" y2="93846"/>
                        <a14:foregroundMark x1="65217" y1="40000" x2="63315" y2="86462"/>
                        <a14:foregroundMark x1="52989" y1="90462" x2="57065" y2="88308"/>
                        <a14:foregroundMark x1="59511" y1="78769" x2="57880" y2="84923"/>
                        <a14:backgroundMark x1="24457" y1="11077" x2="37772" y2="64308"/>
                        <a14:backgroundMark x1="7065" y1="76308" x2="19837" y2="77846"/>
                        <a14:backgroundMark x1="21739" y1="80000" x2="24185" y2="83077"/>
                        <a14:backgroundMark x1="57880" y1="48000" x2="57065" y2="77538"/>
                        <a14:backgroundMark x1="55978" y1="80615" x2="55978" y2="81846"/>
                        <a14:backgroundMark x1="55978" y1="83077" x2="55978" y2="83077"/>
                      </a14:backgroundRemoval>
                    </a14:imgEffect>
                  </a14:imgLayer>
                </a14:imgProps>
              </a:ext>
              <a:ext uri="{28A0092B-C50C-407E-A947-70E740481C1C}">
                <a14:useLocalDpi xmlns:a14="http://schemas.microsoft.com/office/drawing/2010/main"/>
              </a:ext>
            </a:extLst>
          </a:blip>
          <a:srcRect/>
          <a:stretch/>
        </p:blipFill>
        <p:spPr>
          <a:xfrm flipH="1">
            <a:off x="0" y="-31143"/>
            <a:ext cx="3854174" cy="3399405"/>
          </a:xfrm>
          <a:prstGeom prst="rect">
            <a:avLst/>
          </a:prstGeom>
        </p:spPr>
      </p:pic>
      <p:sp>
        <p:nvSpPr>
          <p:cNvPr id="7" name="Rectangle 6"/>
          <p:cNvSpPr/>
          <p:nvPr/>
        </p:nvSpPr>
        <p:spPr>
          <a:xfrm>
            <a:off x="-1" y="3396211"/>
            <a:ext cx="4715566" cy="3416320"/>
          </a:xfrm>
          <a:prstGeom prst="rect">
            <a:avLst/>
          </a:prstGeom>
        </p:spPr>
        <p:txBody>
          <a:bodyPr wrap="square">
            <a:spAutoFit/>
          </a:bodyPr>
          <a:lstStyle/>
          <a:p>
            <a:r>
              <a:rPr lang="nl-NL" sz="2400" dirty="0" smtClean="0">
                <a:solidFill>
                  <a:srgbClr val="FFFFFF"/>
                </a:solidFill>
              </a:rPr>
              <a:t>“ Ondertussen kwamen de </a:t>
            </a:r>
            <a:r>
              <a:rPr lang="nl-NL" sz="2400" dirty="0" err="1" smtClean="0">
                <a:solidFill>
                  <a:srgbClr val="FFFFFF"/>
                </a:solidFill>
              </a:rPr>
              <a:t>hoge-priesters</a:t>
            </a:r>
            <a:r>
              <a:rPr lang="nl-NL" sz="2400" dirty="0" smtClean="0">
                <a:solidFill>
                  <a:srgbClr val="FFFFFF"/>
                </a:solidFill>
              </a:rPr>
              <a:t> en de oudsten van het volk bijeen in het paleis van de </a:t>
            </a:r>
            <a:r>
              <a:rPr lang="nl-NL" sz="2400" dirty="0" err="1" smtClean="0">
                <a:solidFill>
                  <a:srgbClr val="FFFFFF"/>
                </a:solidFill>
              </a:rPr>
              <a:t>hoge-priester</a:t>
            </a:r>
            <a:r>
              <a:rPr lang="nl-NL" sz="2400" dirty="0" smtClean="0">
                <a:solidFill>
                  <a:srgbClr val="FFFFFF"/>
                </a:solidFill>
              </a:rPr>
              <a:t>, </a:t>
            </a:r>
            <a:r>
              <a:rPr lang="nl-NL" sz="2400" dirty="0" err="1" smtClean="0">
                <a:solidFill>
                  <a:srgbClr val="FFFFFF"/>
                </a:solidFill>
              </a:rPr>
              <a:t>Kajafas</a:t>
            </a:r>
            <a:r>
              <a:rPr lang="nl-NL" sz="2400" dirty="0" smtClean="0">
                <a:solidFill>
                  <a:srgbClr val="FFFFFF"/>
                </a:solidFill>
              </a:rPr>
              <a:t>.  Daar beraamden ze het plan om Jezus door middel van een list gevangen te nemen en hem te doden.  ‘Maar niet op het feest,’ zeiden ze, ‘want dan komt het volk in </a:t>
            </a:r>
            <a:r>
              <a:rPr lang="nl-NL" sz="2400" dirty="0" err="1" smtClean="0">
                <a:solidFill>
                  <a:srgbClr val="FFFFFF"/>
                </a:solidFill>
              </a:rPr>
              <a:t>pstand</a:t>
            </a:r>
            <a:r>
              <a:rPr lang="nl-NL" sz="2400" dirty="0" smtClean="0">
                <a:solidFill>
                  <a:srgbClr val="FFFFFF"/>
                </a:solidFill>
              </a:rPr>
              <a:t>.’ (Mat 26:1-5)</a:t>
            </a:r>
            <a:endParaRPr lang="en-GB" sz="2400" dirty="0">
              <a:solidFill>
                <a:srgbClr val="FFFFFF"/>
              </a:solidFill>
            </a:endParaRPr>
          </a:p>
        </p:txBody>
      </p:sp>
    </p:spTree>
    <p:extLst>
      <p:ext uri="{BB962C8B-B14F-4D97-AF65-F5344CB8AC3E}">
        <p14:creationId xmlns:p14="http://schemas.microsoft.com/office/powerpoint/2010/main" val="33716211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6521" y="2674227"/>
            <a:ext cx="7167217" cy="1815882"/>
          </a:xfrm>
          <a:prstGeom prst="rect">
            <a:avLst/>
          </a:prstGeom>
        </p:spPr>
        <p:txBody>
          <a:bodyPr wrap="square">
            <a:spAutoFit/>
          </a:bodyPr>
          <a:lstStyle/>
          <a:p>
            <a:pPr lvl="0"/>
            <a:r>
              <a:rPr lang="nl-NL" sz="2800" dirty="0">
                <a:solidFill>
                  <a:srgbClr val="FFFFFF"/>
                </a:solidFill>
              </a:rPr>
              <a:t>Even terloops… Heb je zelf al ervaren dat wat eigenlijk vreugde en bevrijding zou moeten brengen (bv. geloof en godsdienst) eerder bron is van spanning en onrust?</a:t>
            </a:r>
            <a:endParaRPr lang="en-GB" sz="2800" dirty="0">
              <a:solidFill>
                <a:srgbClr val="FFFFFF"/>
              </a:solidFill>
            </a:endParaRPr>
          </a:p>
        </p:txBody>
      </p:sp>
      <p:pic>
        <p:nvPicPr>
          <p:cNvPr id="5" name="Image 3"/>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463" r="100000"/>
                    </a14:imgEffect>
                  </a14:imgLayer>
                </a14:imgProps>
              </a:ext>
              <a:ext uri="{28A0092B-C50C-407E-A947-70E740481C1C}">
                <a14:useLocalDpi xmlns:a14="http://schemas.microsoft.com/office/drawing/2010/main"/>
              </a:ext>
            </a:extLst>
          </a:blip>
          <a:stretch>
            <a:fillRect/>
          </a:stretch>
        </p:blipFill>
        <p:spPr>
          <a:xfrm>
            <a:off x="6350062" y="-7519"/>
            <a:ext cx="3066098" cy="1866423"/>
          </a:xfrm>
          <a:prstGeom prst="rect">
            <a:avLst/>
          </a:prstGeom>
        </p:spPr>
      </p:pic>
    </p:spTree>
    <p:extLst>
      <p:ext uri="{BB962C8B-B14F-4D97-AF65-F5344CB8AC3E}">
        <p14:creationId xmlns:p14="http://schemas.microsoft.com/office/powerpoint/2010/main" val="39782898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title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3740" y="0"/>
            <a:ext cx="10347740" cy="6858000"/>
          </a:xfrm>
          <a:prstGeom prst="rect">
            <a:avLst/>
          </a:prstGeom>
        </p:spPr>
      </p:pic>
      <p:sp>
        <p:nvSpPr>
          <p:cNvPr id="2" name="Rectangle 1"/>
          <p:cNvSpPr/>
          <p:nvPr/>
        </p:nvSpPr>
        <p:spPr>
          <a:xfrm>
            <a:off x="3500782" y="-125252"/>
            <a:ext cx="5554869" cy="7078858"/>
          </a:xfrm>
          <a:prstGeom prst="rect">
            <a:avLst/>
          </a:prstGeom>
        </p:spPr>
        <p:txBody>
          <a:bodyPr wrap="square">
            <a:spAutoFit/>
          </a:bodyPr>
          <a:lstStyle/>
          <a:p>
            <a:pPr algn="r">
              <a:lnSpc>
                <a:spcPct val="90000"/>
              </a:lnSpc>
            </a:pPr>
            <a:r>
              <a:rPr lang="nl-NL" sz="2400" dirty="0">
                <a:solidFill>
                  <a:srgbClr val="FFFFFF"/>
                </a:solidFill>
                <a:effectLst>
                  <a:outerShdw blurRad="50800" dist="38100" dir="2700000" algn="tl" rotWithShape="0">
                    <a:srgbClr val="000000"/>
                  </a:outerShdw>
                </a:effectLst>
              </a:rPr>
              <a:t>Toen Jezus te </a:t>
            </a:r>
            <a:r>
              <a:rPr lang="nl-NL" sz="2400" dirty="0" err="1">
                <a:solidFill>
                  <a:srgbClr val="FFFFFF"/>
                </a:solidFill>
                <a:effectLst>
                  <a:outerShdw blurRad="50800" dist="38100" dir="2700000" algn="tl" rotWithShape="0">
                    <a:srgbClr val="000000"/>
                  </a:outerShdw>
                </a:effectLst>
              </a:rPr>
              <a:t>Betanië</a:t>
            </a:r>
            <a:r>
              <a:rPr lang="nl-NL" sz="2400" dirty="0">
                <a:solidFill>
                  <a:srgbClr val="FFFFFF"/>
                </a:solidFill>
                <a:effectLst>
                  <a:outerShdw blurRad="50800" dist="38100" dir="2700000" algn="tl" rotWithShape="0">
                    <a:srgbClr val="000000"/>
                  </a:outerShdw>
                </a:effectLst>
              </a:rPr>
              <a:t> was, in het huis van Simon de melaatse,  kwam een vrouw tot Hem met een albasten kruik vol kostbare mirre en goot die uit over zijn hoofd, terwijl Hij aanlag.  Toen de </a:t>
            </a:r>
            <a:r>
              <a:rPr lang="nl-NL" sz="2400" dirty="0" smtClean="0">
                <a:solidFill>
                  <a:srgbClr val="FFFFFF"/>
                </a:solidFill>
                <a:effectLst>
                  <a:outerShdw blurRad="50800" dist="38100" dir="2700000" algn="tl" rotWithShape="0">
                    <a:srgbClr val="000000"/>
                  </a:outerShdw>
                </a:effectLst>
              </a:rPr>
              <a:t>discipelen </a:t>
            </a:r>
            <a:r>
              <a:rPr lang="nl-NL" sz="2400" dirty="0">
                <a:solidFill>
                  <a:srgbClr val="FFFFFF"/>
                </a:solidFill>
                <a:effectLst>
                  <a:outerShdw blurRad="50800" dist="38100" dir="2700000" algn="tl" rotWithShape="0">
                    <a:srgbClr val="000000"/>
                  </a:outerShdw>
                </a:effectLst>
              </a:rPr>
              <a:t>dit zagen, waren zij verontwaardigd en zeiden: Waartoe die verkwisting?  Want deze (mirre) had duur verkocht en aan de armen gegeven kunnen worden.  Maar Jezus merkte het op en zei tot hen: Waarom valt gij deze vrouw lastig? Want zij heeft een goede daad aan Mij verricht.  De armen hebt gij immers altijd bij u, maar Mij hebt gij niet altijd.  Want toen zij deze mirre over mijn lichaam uitgoot, heeft zij dat gedaan om mijn begrafenis voor te bereiden.  Voorwaar, Ik zeg u, overal waar dit evangelie verkondigd zal worden in de gehele wereld, zal ook tot haar gedachtenis gesproken worden van wat zij gedaan heeft.  – </a:t>
            </a:r>
            <a:r>
              <a:rPr lang="nl-NL" sz="2400" dirty="0" err="1">
                <a:solidFill>
                  <a:srgbClr val="FFFFFF"/>
                </a:solidFill>
                <a:effectLst>
                  <a:outerShdw blurRad="50800" dist="38100" dir="2700000" algn="tl" rotWithShape="0">
                    <a:srgbClr val="000000"/>
                  </a:outerShdw>
                </a:effectLst>
              </a:rPr>
              <a:t>Matteüs</a:t>
            </a:r>
            <a:r>
              <a:rPr lang="nl-NL" sz="2400" dirty="0">
                <a:solidFill>
                  <a:srgbClr val="FFFFFF"/>
                </a:solidFill>
                <a:effectLst>
                  <a:outerShdw blurRad="50800" dist="38100" dir="2700000" algn="tl" rotWithShape="0">
                    <a:srgbClr val="000000"/>
                  </a:outerShdw>
                </a:effectLst>
              </a:rPr>
              <a:t> 26:6-13</a:t>
            </a:r>
            <a:endParaRPr lang="en-GB" sz="2400" dirty="0">
              <a:solidFill>
                <a:srgbClr val="FFFFFF"/>
              </a:solidFill>
              <a:effectLst>
                <a:outerShdw blurRad="50800" dist="38100" dir="2700000" algn="tl" rotWithShape="0">
                  <a:srgbClr val="000000"/>
                </a:outerShdw>
              </a:effectLst>
            </a:endParaRPr>
          </a:p>
        </p:txBody>
      </p:sp>
    </p:spTree>
    <p:extLst>
      <p:ext uri="{BB962C8B-B14F-4D97-AF65-F5344CB8AC3E}">
        <p14:creationId xmlns:p14="http://schemas.microsoft.com/office/powerpoint/2010/main" val="23737759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3"/>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463" r="100000"/>
                    </a14:imgEffect>
                  </a14:imgLayer>
                </a14:imgProps>
              </a:ext>
              <a:ext uri="{28A0092B-C50C-407E-A947-70E740481C1C}">
                <a14:useLocalDpi xmlns:a14="http://schemas.microsoft.com/office/drawing/2010/main"/>
              </a:ext>
            </a:extLst>
          </a:blip>
          <a:stretch>
            <a:fillRect/>
          </a:stretch>
        </p:blipFill>
        <p:spPr>
          <a:xfrm>
            <a:off x="6350062" y="-7519"/>
            <a:ext cx="3066098" cy="1866423"/>
          </a:xfrm>
          <a:prstGeom prst="rect">
            <a:avLst/>
          </a:prstGeom>
        </p:spPr>
      </p:pic>
      <p:sp>
        <p:nvSpPr>
          <p:cNvPr id="4" name="Rectangle 3"/>
          <p:cNvSpPr/>
          <p:nvPr/>
        </p:nvSpPr>
        <p:spPr>
          <a:xfrm>
            <a:off x="298173" y="704173"/>
            <a:ext cx="8359914" cy="6155532"/>
          </a:xfrm>
          <a:prstGeom prst="rect">
            <a:avLst/>
          </a:prstGeom>
        </p:spPr>
        <p:txBody>
          <a:bodyPr wrap="square">
            <a:spAutoFit/>
          </a:bodyPr>
          <a:lstStyle/>
          <a:p>
            <a:pPr marL="514350" lvl="0" indent="-514350">
              <a:spcAft>
                <a:spcPts val="1800"/>
              </a:spcAft>
              <a:buFont typeface="+mj-lt"/>
              <a:buAutoNum type="arabicPeriod"/>
            </a:pPr>
            <a:r>
              <a:rPr lang="nl-NL" sz="2800" dirty="0">
                <a:solidFill>
                  <a:srgbClr val="FFFFFF"/>
                </a:solidFill>
              </a:rPr>
              <a:t>In onze maatschappij is </a:t>
            </a:r>
            <a:r>
              <a:rPr lang="nl-NL" sz="2800" b="1" dirty="0">
                <a:solidFill>
                  <a:srgbClr val="FFFF00"/>
                </a:solidFill>
              </a:rPr>
              <a:t>naambekendheid</a:t>
            </a:r>
            <a:r>
              <a:rPr lang="nl-NL" sz="2800" dirty="0">
                <a:solidFill>
                  <a:srgbClr val="FFFF00"/>
                </a:solidFill>
              </a:rPr>
              <a:t> </a:t>
            </a:r>
            <a:r>
              <a:rPr lang="nl-NL" sz="2800" dirty="0">
                <a:solidFill>
                  <a:srgbClr val="FFFFFF"/>
                </a:solidFill>
              </a:rPr>
              <a:t>ontzettend belangrijk. Ook kerken ontsnappen hier niet aan. Hoe staat u hier tegenover? Zijn er goede en minder goede manieren om je naam als kerk in de picture te plaatsen? En hoe reageer je op ‘niet zozeer je naam, wel wat je doet’</a:t>
            </a:r>
            <a:r>
              <a:rPr lang="nl-NL" sz="2800" dirty="0" smtClean="0">
                <a:solidFill>
                  <a:srgbClr val="FFFFFF"/>
                </a:solidFill>
              </a:rPr>
              <a:t>?</a:t>
            </a:r>
          </a:p>
          <a:p>
            <a:pPr lvl="1">
              <a:spcAft>
                <a:spcPts val="1800"/>
              </a:spcAft>
            </a:pPr>
            <a:r>
              <a:rPr lang="nl-NL" sz="2800" i="1" dirty="0">
                <a:solidFill>
                  <a:srgbClr val="FFFFFF"/>
                </a:solidFill>
              </a:rPr>
              <a:t>Ook interessant: in Genesis 11 (toren en stad van Babel) ging het ook om ‘zich een naam maken’…</a:t>
            </a:r>
            <a:r>
              <a:rPr lang="en-GB" sz="2800" i="1" dirty="0" smtClean="0">
                <a:solidFill>
                  <a:srgbClr val="FFFFFF"/>
                </a:solidFill>
                <a:effectLst/>
              </a:rPr>
              <a:t> </a:t>
            </a:r>
            <a:endParaRPr lang="en-GB" sz="2800" i="1" dirty="0">
              <a:solidFill>
                <a:srgbClr val="FFFFFF"/>
              </a:solidFill>
            </a:endParaRPr>
          </a:p>
          <a:p>
            <a:pPr marL="514350" lvl="0" indent="-514350">
              <a:spcAft>
                <a:spcPts val="1800"/>
              </a:spcAft>
              <a:buFont typeface="+mj-lt"/>
              <a:buAutoNum type="arabicPeriod"/>
            </a:pPr>
            <a:r>
              <a:rPr lang="nl-NL" sz="2800" dirty="0">
                <a:solidFill>
                  <a:srgbClr val="FFFFFF"/>
                </a:solidFill>
              </a:rPr>
              <a:t>Deze vrouw wordt vaak bestempeld als prostituee. Nochtans geeft de tekst dit niet aan. Heb je zelf ooit al last gehad van </a:t>
            </a:r>
            <a:r>
              <a:rPr lang="nl-NL" sz="2800" b="1" dirty="0">
                <a:solidFill>
                  <a:srgbClr val="FFFF00"/>
                </a:solidFill>
              </a:rPr>
              <a:t>een etiket</a:t>
            </a:r>
            <a:r>
              <a:rPr lang="nl-NL" sz="2800" dirty="0">
                <a:solidFill>
                  <a:srgbClr val="FFFF00"/>
                </a:solidFill>
              </a:rPr>
              <a:t> </a:t>
            </a:r>
            <a:r>
              <a:rPr lang="nl-NL" sz="2800" dirty="0">
                <a:solidFill>
                  <a:srgbClr val="FFFFFF"/>
                </a:solidFill>
              </a:rPr>
              <a:t>dat je werd opgeplakt? Heb jij de neiging om anderen op te sluiten in vooroordelen?</a:t>
            </a:r>
            <a:endParaRPr lang="en-GB" sz="2800" dirty="0">
              <a:solidFill>
                <a:srgbClr val="FFFFFF"/>
              </a:solidFill>
            </a:endParaRPr>
          </a:p>
        </p:txBody>
      </p:sp>
    </p:spTree>
    <p:extLst>
      <p:ext uri="{BB962C8B-B14F-4D97-AF65-F5344CB8AC3E}">
        <p14:creationId xmlns:p14="http://schemas.microsoft.com/office/powerpoint/2010/main" val="16152711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flipH="1">
            <a:off x="5120173" y="1501853"/>
            <a:ext cx="4311206" cy="535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 name="TextBox 4"/>
          <p:cNvSpPr txBox="1"/>
          <p:nvPr/>
        </p:nvSpPr>
        <p:spPr>
          <a:xfrm>
            <a:off x="358913" y="300835"/>
            <a:ext cx="3279913" cy="646331"/>
          </a:xfrm>
          <a:prstGeom prst="rect">
            <a:avLst/>
          </a:prstGeom>
          <a:noFill/>
        </p:spPr>
        <p:txBody>
          <a:bodyPr wrap="square" rtlCol="0">
            <a:spAutoFit/>
          </a:bodyPr>
          <a:lstStyle/>
          <a:p>
            <a:r>
              <a:rPr lang="en-US" sz="3600" dirty="0" smtClean="0">
                <a:solidFill>
                  <a:srgbClr val="FFFF00"/>
                </a:solidFill>
                <a:effectLst>
                  <a:outerShdw blurRad="50800" dist="38100" dir="2700000" algn="tl" rotWithShape="0">
                    <a:srgbClr val="000000"/>
                  </a:outerShdw>
                </a:effectLst>
              </a:rPr>
              <a:t>heel </a:t>
            </a:r>
            <a:r>
              <a:rPr lang="en-US" sz="3600" dirty="0" err="1" smtClean="0">
                <a:solidFill>
                  <a:srgbClr val="FFFF00"/>
                </a:solidFill>
                <a:effectLst>
                  <a:outerShdw blurRad="50800" dist="38100" dir="2700000" algn="tl" rotWithShape="0">
                    <a:srgbClr val="000000"/>
                  </a:outerShdw>
                </a:effectLst>
              </a:rPr>
              <a:t>duur</a:t>
            </a:r>
            <a:r>
              <a:rPr lang="en-US" sz="3600" dirty="0" smtClean="0">
                <a:solidFill>
                  <a:srgbClr val="FFFF00"/>
                </a:solidFill>
                <a:effectLst>
                  <a:outerShdw blurRad="50800" dist="38100" dir="2700000" algn="tl" rotWithShape="0">
                    <a:srgbClr val="000000"/>
                  </a:outerShdw>
                </a:effectLst>
              </a:rPr>
              <a:t>…</a:t>
            </a:r>
            <a:endParaRPr lang="en-US" sz="3600" dirty="0">
              <a:solidFill>
                <a:srgbClr val="FFFF00"/>
              </a:solidFill>
              <a:effectLst>
                <a:outerShdw blurRad="50800" dist="38100" dir="2700000" algn="tl" rotWithShape="0">
                  <a:srgbClr val="000000"/>
                </a:outerShdw>
              </a:effectLst>
            </a:endParaRPr>
          </a:p>
        </p:txBody>
      </p:sp>
      <p:pic>
        <p:nvPicPr>
          <p:cNvPr id="8" name="Picture 3"/>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295400"/>
            <a:ext cx="28067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9" name="TextBox 8"/>
          <p:cNvSpPr txBox="1"/>
          <p:nvPr/>
        </p:nvSpPr>
        <p:spPr>
          <a:xfrm>
            <a:off x="4970424" y="217609"/>
            <a:ext cx="4173576" cy="1200329"/>
          </a:xfrm>
          <a:prstGeom prst="rect">
            <a:avLst/>
          </a:prstGeom>
          <a:noFill/>
        </p:spPr>
        <p:txBody>
          <a:bodyPr wrap="square" rtlCol="0">
            <a:spAutoFit/>
          </a:bodyPr>
          <a:lstStyle/>
          <a:p>
            <a:pPr algn="ctr"/>
            <a:r>
              <a:rPr lang="en-US" sz="3600" dirty="0" err="1" smtClean="0">
                <a:solidFill>
                  <a:srgbClr val="FFFF00"/>
                </a:solidFill>
                <a:effectLst>
                  <a:outerShdw blurRad="50800" dist="38100" dir="2700000" algn="tl" rotWithShape="0">
                    <a:srgbClr val="000000"/>
                  </a:outerShdw>
                </a:effectLst>
              </a:rPr>
              <a:t>een</a:t>
            </a:r>
            <a:r>
              <a:rPr lang="en-US" sz="3600" dirty="0" smtClean="0">
                <a:solidFill>
                  <a:srgbClr val="FFFF00"/>
                </a:solidFill>
                <a:effectLst>
                  <a:outerShdw blurRad="50800" dist="38100" dir="2700000" algn="tl" rotWithShape="0">
                    <a:srgbClr val="000000"/>
                  </a:outerShdw>
                </a:effectLst>
              </a:rPr>
              <a:t> ‘</a:t>
            </a:r>
            <a:r>
              <a:rPr lang="en-US" sz="3600" dirty="0" err="1" smtClean="0">
                <a:solidFill>
                  <a:srgbClr val="FFFF00"/>
                </a:solidFill>
                <a:effectLst>
                  <a:outerShdw blurRad="50800" dist="38100" dir="2700000" algn="tl" rotWithShape="0">
                    <a:srgbClr val="000000"/>
                  </a:outerShdw>
                </a:effectLst>
              </a:rPr>
              <a:t>goede</a:t>
            </a:r>
            <a:r>
              <a:rPr lang="en-US" sz="3600" dirty="0" smtClean="0">
                <a:solidFill>
                  <a:srgbClr val="FFFF00"/>
                </a:solidFill>
                <a:effectLst>
                  <a:outerShdw blurRad="50800" dist="38100" dir="2700000" algn="tl" rotWithShape="0">
                    <a:srgbClr val="000000"/>
                  </a:outerShdw>
                </a:effectLst>
              </a:rPr>
              <a:t> </a:t>
            </a:r>
            <a:r>
              <a:rPr lang="en-US" sz="3600" dirty="0" err="1" smtClean="0">
                <a:solidFill>
                  <a:srgbClr val="FFFF00"/>
                </a:solidFill>
                <a:effectLst>
                  <a:outerShdw blurRad="50800" dist="38100" dir="2700000" algn="tl" rotWithShape="0">
                    <a:srgbClr val="000000"/>
                  </a:outerShdw>
                </a:effectLst>
              </a:rPr>
              <a:t>daad</a:t>
            </a:r>
            <a:r>
              <a:rPr lang="en-US" sz="3600" dirty="0" smtClean="0">
                <a:solidFill>
                  <a:srgbClr val="FFFF00"/>
                </a:solidFill>
                <a:effectLst>
                  <a:outerShdw blurRad="50800" dist="38100" dir="2700000" algn="tl" rotWithShape="0">
                    <a:srgbClr val="000000"/>
                  </a:outerShdw>
                </a:effectLst>
              </a:rPr>
              <a:t>’</a:t>
            </a:r>
          </a:p>
          <a:p>
            <a:pPr algn="ctr"/>
            <a:r>
              <a:rPr lang="en-US" sz="3600" dirty="0" smtClean="0">
                <a:solidFill>
                  <a:srgbClr val="FFFF00"/>
                </a:solidFill>
                <a:effectLst>
                  <a:outerShdw blurRad="50800" dist="38100" dir="2700000" algn="tl" rotWithShape="0">
                    <a:srgbClr val="000000"/>
                  </a:outerShdw>
                </a:effectLst>
              </a:rPr>
              <a:t>‘</a:t>
            </a:r>
            <a:r>
              <a:rPr lang="en-US" sz="3600" dirty="0" err="1" smtClean="0">
                <a:solidFill>
                  <a:srgbClr val="FFFF00"/>
                </a:solidFill>
                <a:effectLst>
                  <a:outerShdw blurRad="50800" dist="38100" dir="2700000" algn="tl" rotWithShape="0">
                    <a:srgbClr val="000000"/>
                  </a:outerShdw>
                </a:effectLst>
              </a:rPr>
              <a:t>evangelie</a:t>
            </a:r>
            <a:r>
              <a:rPr lang="en-US" sz="3600" dirty="0" smtClean="0">
                <a:solidFill>
                  <a:srgbClr val="FFFF00"/>
                </a:solidFill>
                <a:effectLst>
                  <a:outerShdw blurRad="50800" dist="38100" dir="2700000" algn="tl" rotWithShape="0">
                    <a:srgbClr val="000000"/>
                  </a:outerShdw>
                </a:effectLst>
              </a:rPr>
              <a:t>’</a:t>
            </a:r>
            <a:endParaRPr lang="en-US" sz="3600" dirty="0">
              <a:solidFill>
                <a:srgbClr val="FFFF00"/>
              </a:solidFill>
              <a:effectLst>
                <a:outerShdw blurRad="50800" dist="38100" dir="2700000" algn="tl" rotWithShape="0">
                  <a:srgbClr val="000000"/>
                </a:outerShdw>
              </a:effectLst>
            </a:endParaRPr>
          </a:p>
        </p:txBody>
      </p:sp>
      <p:sp>
        <p:nvSpPr>
          <p:cNvPr id="10" name="Rectangle 9"/>
          <p:cNvSpPr/>
          <p:nvPr/>
        </p:nvSpPr>
        <p:spPr>
          <a:xfrm>
            <a:off x="2564109" y="1410726"/>
            <a:ext cx="3211293" cy="5262980"/>
          </a:xfrm>
          <a:prstGeom prst="rect">
            <a:avLst/>
          </a:prstGeom>
        </p:spPr>
        <p:txBody>
          <a:bodyPr wrap="square">
            <a:spAutoFit/>
          </a:bodyPr>
          <a:lstStyle/>
          <a:p>
            <a:pPr algn="ctr"/>
            <a:r>
              <a:rPr lang="nl-NL" sz="2800" i="1" dirty="0" smtClean="0">
                <a:solidFill>
                  <a:srgbClr val="FFFFFF"/>
                </a:solidFill>
                <a:effectLst>
                  <a:outerShdw blurRad="50800" dist="38100" dir="2700000" algn="tl" rotWithShape="0">
                    <a:srgbClr val="000000"/>
                  </a:outerShdw>
                </a:effectLst>
              </a:rPr>
              <a:t>“Zij heeft een goede daad aan Mij verricht.  (…)</a:t>
            </a:r>
          </a:p>
          <a:p>
            <a:pPr algn="ctr"/>
            <a:r>
              <a:rPr lang="nl-NL" sz="2800" i="1" dirty="0" smtClean="0">
                <a:solidFill>
                  <a:srgbClr val="FFFFFF"/>
                </a:solidFill>
                <a:effectLst>
                  <a:outerShdw blurRad="50800" dist="38100" dir="2700000" algn="tl" rotWithShape="0">
                    <a:srgbClr val="000000"/>
                  </a:outerShdw>
                </a:effectLst>
              </a:rPr>
              <a:t>Voorwaar, Ik zeg u, overal waar dit evangelie </a:t>
            </a:r>
            <a:r>
              <a:rPr lang="nl-NL" sz="2800" i="1" dirty="0" err="1" smtClean="0">
                <a:solidFill>
                  <a:srgbClr val="FFFFFF"/>
                </a:solidFill>
                <a:effectLst>
                  <a:outerShdw blurRad="50800" dist="38100" dir="2700000" algn="tl" rotWithShape="0">
                    <a:srgbClr val="000000"/>
                  </a:outerShdw>
                </a:effectLst>
              </a:rPr>
              <a:t>verkon-digd</a:t>
            </a:r>
            <a:r>
              <a:rPr lang="nl-NL" sz="2800" i="1" dirty="0" smtClean="0">
                <a:solidFill>
                  <a:srgbClr val="FFFFFF"/>
                </a:solidFill>
                <a:effectLst>
                  <a:outerShdw blurRad="50800" dist="38100" dir="2700000" algn="tl" rotWithShape="0">
                    <a:srgbClr val="000000"/>
                  </a:outerShdw>
                </a:effectLst>
              </a:rPr>
              <a:t> zal worden in de gehele wereld, zal ook tot haar </a:t>
            </a:r>
            <a:r>
              <a:rPr lang="nl-NL" sz="2800" i="1" dirty="0" err="1" smtClean="0">
                <a:solidFill>
                  <a:srgbClr val="FFFFFF"/>
                </a:solidFill>
                <a:effectLst>
                  <a:outerShdw blurRad="50800" dist="38100" dir="2700000" algn="tl" rotWithShape="0">
                    <a:srgbClr val="000000"/>
                  </a:outerShdw>
                </a:effectLst>
              </a:rPr>
              <a:t>ge-dachtenis</a:t>
            </a:r>
            <a:r>
              <a:rPr lang="nl-NL" sz="2800" i="1" dirty="0" smtClean="0">
                <a:solidFill>
                  <a:srgbClr val="FFFFFF"/>
                </a:solidFill>
                <a:effectLst>
                  <a:outerShdw blurRad="50800" dist="38100" dir="2700000" algn="tl" rotWithShape="0">
                    <a:srgbClr val="000000"/>
                  </a:outerShdw>
                </a:effectLst>
              </a:rPr>
              <a:t> gesproken worden van wat zij gedaan heeft.</a:t>
            </a:r>
            <a:endParaRPr lang="en-US" sz="2800" i="1" dirty="0"/>
          </a:p>
        </p:txBody>
      </p:sp>
    </p:spTree>
    <p:extLst>
      <p:ext uri="{BB962C8B-B14F-4D97-AF65-F5344CB8AC3E}">
        <p14:creationId xmlns:p14="http://schemas.microsoft.com/office/powerpoint/2010/main" val="14303777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8"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3"/>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463" r="100000"/>
                    </a14:imgEffect>
                  </a14:imgLayer>
                </a14:imgProps>
              </a:ext>
              <a:ext uri="{28A0092B-C50C-407E-A947-70E740481C1C}">
                <a14:useLocalDpi xmlns:a14="http://schemas.microsoft.com/office/drawing/2010/main"/>
              </a:ext>
            </a:extLst>
          </a:blip>
          <a:stretch>
            <a:fillRect/>
          </a:stretch>
        </p:blipFill>
        <p:spPr>
          <a:xfrm>
            <a:off x="6350062" y="-7519"/>
            <a:ext cx="3066098" cy="1866423"/>
          </a:xfrm>
          <a:prstGeom prst="rect">
            <a:avLst/>
          </a:prstGeom>
        </p:spPr>
      </p:pic>
      <p:sp>
        <p:nvSpPr>
          <p:cNvPr id="4" name="Rectangle 3"/>
          <p:cNvSpPr/>
          <p:nvPr/>
        </p:nvSpPr>
        <p:spPr>
          <a:xfrm>
            <a:off x="75686" y="0"/>
            <a:ext cx="8768188" cy="6432531"/>
          </a:xfrm>
          <a:prstGeom prst="rect">
            <a:avLst/>
          </a:prstGeom>
        </p:spPr>
        <p:txBody>
          <a:bodyPr wrap="square">
            <a:spAutoFit/>
          </a:bodyPr>
          <a:lstStyle/>
          <a:p>
            <a:pPr marL="514350" lvl="0" indent="-514350">
              <a:spcAft>
                <a:spcPts val="1200"/>
              </a:spcAft>
              <a:buFont typeface="+mj-lt"/>
              <a:buAutoNum type="arabicPeriod"/>
            </a:pPr>
            <a:r>
              <a:rPr lang="nl-NL" sz="2800" dirty="0">
                <a:solidFill>
                  <a:schemeClr val="bg1"/>
                </a:solidFill>
              </a:rPr>
              <a:t>Jezus lijkt het gebaar van de vrouw </a:t>
            </a:r>
            <a:r>
              <a:rPr lang="nl-NL" sz="2800" dirty="0" smtClean="0">
                <a:solidFill>
                  <a:schemeClr val="bg1"/>
                </a:solidFill>
              </a:rPr>
              <a:t>bijzon-			     der </a:t>
            </a:r>
            <a:r>
              <a:rPr lang="nl-NL" sz="2800" dirty="0">
                <a:solidFill>
                  <a:schemeClr val="bg1"/>
                </a:solidFill>
              </a:rPr>
              <a:t>op prijs te stellen… Toch niet omwille </a:t>
            </a:r>
            <a:r>
              <a:rPr lang="nl-NL" sz="2800" dirty="0" smtClean="0">
                <a:solidFill>
                  <a:schemeClr val="bg1"/>
                </a:solidFill>
              </a:rPr>
              <a:t>			    van </a:t>
            </a:r>
            <a:r>
              <a:rPr lang="nl-NL" sz="2800" dirty="0">
                <a:solidFill>
                  <a:schemeClr val="bg1"/>
                </a:solidFill>
              </a:rPr>
              <a:t>de geldelijke waarde van het geschenk! </a:t>
            </a:r>
            <a:r>
              <a:rPr lang="nl-NL" sz="2800" dirty="0" smtClean="0">
                <a:solidFill>
                  <a:schemeClr val="bg1"/>
                </a:solidFill>
              </a:rPr>
              <a:t>	 Waarom </a:t>
            </a:r>
            <a:r>
              <a:rPr lang="nl-NL" sz="2800" dirty="0">
                <a:solidFill>
                  <a:schemeClr val="bg1"/>
                </a:solidFill>
              </a:rPr>
              <a:t>dan wel volgens u?</a:t>
            </a:r>
            <a:endParaRPr lang="en-GB" sz="2800" dirty="0">
              <a:solidFill>
                <a:schemeClr val="bg1"/>
              </a:solidFill>
            </a:endParaRPr>
          </a:p>
          <a:p>
            <a:pPr marL="514350" lvl="0" indent="-514350">
              <a:spcAft>
                <a:spcPts val="1200"/>
              </a:spcAft>
              <a:buFont typeface="+mj-lt"/>
              <a:buAutoNum type="arabicPeriod"/>
            </a:pPr>
            <a:r>
              <a:rPr lang="nl-NL" sz="2800" b="1" dirty="0">
                <a:solidFill>
                  <a:schemeClr val="bg1"/>
                </a:solidFill>
              </a:rPr>
              <a:t>Een ‘</a:t>
            </a:r>
            <a:r>
              <a:rPr lang="nl-NL" sz="2800" b="1" dirty="0">
                <a:solidFill>
                  <a:srgbClr val="FFFF00"/>
                </a:solidFill>
              </a:rPr>
              <a:t>goede daad</a:t>
            </a:r>
            <a:r>
              <a:rPr lang="nl-NL" sz="2800" b="1" dirty="0">
                <a:solidFill>
                  <a:schemeClr val="bg1"/>
                </a:solidFill>
              </a:rPr>
              <a:t>’</a:t>
            </a:r>
            <a:r>
              <a:rPr lang="nl-NL" sz="2800" dirty="0">
                <a:solidFill>
                  <a:schemeClr val="bg1"/>
                </a:solidFill>
              </a:rPr>
              <a:t> (of: werk</a:t>
            </a:r>
            <a:r>
              <a:rPr lang="nl-NL" sz="2800" dirty="0" smtClean="0">
                <a:solidFill>
                  <a:schemeClr val="bg1"/>
                </a:solidFill>
              </a:rPr>
              <a:t>), </a:t>
            </a:r>
            <a:r>
              <a:rPr lang="nl-NL" sz="2800" dirty="0">
                <a:solidFill>
                  <a:schemeClr val="bg1"/>
                </a:solidFill>
              </a:rPr>
              <a:t>waardevoller dan gewoon een aalmoes geven, omwille van het grotere </a:t>
            </a:r>
            <a:r>
              <a:rPr lang="nl-NL" sz="2800" dirty="0" err="1" smtClean="0">
                <a:solidFill>
                  <a:schemeClr val="bg1"/>
                </a:solidFill>
              </a:rPr>
              <a:t>persoon-lijke</a:t>
            </a:r>
            <a:r>
              <a:rPr lang="nl-NL" sz="2800" dirty="0" smtClean="0">
                <a:solidFill>
                  <a:schemeClr val="bg1"/>
                </a:solidFill>
              </a:rPr>
              <a:t> </a:t>
            </a:r>
            <a:r>
              <a:rPr lang="nl-NL" sz="2800" dirty="0">
                <a:solidFill>
                  <a:schemeClr val="bg1"/>
                </a:solidFill>
              </a:rPr>
              <a:t>engagement… Probeer dit eens om te zetten naar concrete voorbeelden vandaag. Denk ook aan wat Jezus zegt over ‘doen’ wanneer hij vertelt over het oordeel bij de komst van de zoon des mensen.</a:t>
            </a:r>
            <a:endParaRPr lang="en-GB" sz="2800" dirty="0">
              <a:solidFill>
                <a:schemeClr val="bg1"/>
              </a:solidFill>
            </a:endParaRPr>
          </a:p>
          <a:p>
            <a:pPr marL="514350" lvl="0" indent="-514350">
              <a:spcAft>
                <a:spcPts val="1200"/>
              </a:spcAft>
              <a:buFont typeface="+mj-lt"/>
              <a:buAutoNum type="arabicPeriod"/>
            </a:pPr>
            <a:r>
              <a:rPr lang="nl-NL" sz="2800" dirty="0">
                <a:solidFill>
                  <a:schemeClr val="bg1"/>
                </a:solidFill>
              </a:rPr>
              <a:t>Wat die vrouw doet koppelt Jezus aan de verkondiging van het evangelie. De tekst geeft zelfs aan: ‘</a:t>
            </a:r>
            <a:r>
              <a:rPr lang="nl-NL" sz="2800" b="1" u="sng" dirty="0">
                <a:solidFill>
                  <a:srgbClr val="FFFF00"/>
                </a:solidFill>
              </a:rPr>
              <a:t>dit</a:t>
            </a:r>
            <a:r>
              <a:rPr lang="nl-NL" sz="2800" b="1" dirty="0">
                <a:solidFill>
                  <a:srgbClr val="FFFF00"/>
                </a:solidFill>
              </a:rPr>
              <a:t> </a:t>
            </a:r>
            <a:r>
              <a:rPr lang="nl-NL" sz="2800" b="1" dirty="0" err="1" smtClean="0">
                <a:solidFill>
                  <a:srgbClr val="FFFF00"/>
                </a:solidFill>
              </a:rPr>
              <a:t>evan-gelie</a:t>
            </a:r>
            <a:r>
              <a:rPr lang="nl-NL" sz="2800" b="1" dirty="0">
                <a:solidFill>
                  <a:schemeClr val="bg1"/>
                </a:solidFill>
              </a:rPr>
              <a:t>’</a:t>
            </a:r>
            <a:r>
              <a:rPr lang="nl-NL" sz="2800" dirty="0">
                <a:solidFill>
                  <a:schemeClr val="bg1"/>
                </a:solidFill>
              </a:rPr>
              <a:t>, alsof precies wat die vrouw doet evangelie is. Hoe begrijp je ‘evangeliseren’ tegen deze achtergrond?</a:t>
            </a:r>
            <a:endParaRPr lang="en-GB" sz="2800" dirty="0">
              <a:solidFill>
                <a:schemeClr val="bg1"/>
              </a:solidFill>
            </a:endParaRPr>
          </a:p>
        </p:txBody>
      </p:sp>
    </p:spTree>
    <p:extLst>
      <p:ext uri="{BB962C8B-B14F-4D97-AF65-F5344CB8AC3E}">
        <p14:creationId xmlns:p14="http://schemas.microsoft.com/office/powerpoint/2010/main" val="9942905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6655" b="98949" l="3501" r="89965">
                        <a14:foregroundMark x1="13536" y1="83187" x2="25088" y2="92644"/>
                        <a14:foregroundMark x1="34189" y1="14886" x2="51342" y2="20841"/>
                        <a14:foregroundMark x1="35473" y1="12259" x2="43991" y2="9282"/>
                        <a14:foregroundMark x1="38973" y1="8581" x2="41774" y2="7881"/>
                        <a14:foregroundMark x1="27071" y1="62347" x2="10852" y2="89667"/>
                        <a14:foregroundMark x1="60793" y1="58844" x2="75146" y2="90193"/>
                        <a14:foregroundMark x1="32555" y1="38879" x2="31972" y2="40806"/>
                        <a14:foregroundMark x1="52742" y1="33275" x2="55659" y2="44658"/>
                        <a14:foregroundMark x1="55309" y1="40105" x2="56593" y2="43958"/>
                        <a14:foregroundMark x1="53209" y1="33100" x2="55309" y2="40280"/>
                        <a14:backgroundMark x1="21587" y1="26095" x2="10502" y2="68476"/>
                        <a14:backgroundMark x1="78063" y1="26270" x2="81330" y2="58319"/>
                      </a14:backgroundRemoval>
                    </a14:imgEffect>
                  </a14:imgLayer>
                </a14:imgProps>
              </a:ext>
              <a:ext uri="{28A0092B-C50C-407E-A947-70E740481C1C}">
                <a14:useLocalDpi xmlns:a14="http://schemas.microsoft.com/office/drawing/2010/main"/>
              </a:ext>
            </a:extLst>
          </a:blip>
          <a:srcRect l="21204"/>
          <a:stretch/>
        </p:blipFill>
        <p:spPr bwMode="auto">
          <a:xfrm>
            <a:off x="-1" y="1367839"/>
            <a:ext cx="6592645" cy="557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506" name="Picture 2"/>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57768">
            <a:off x="6509742" y="1955602"/>
            <a:ext cx="3080742" cy="590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1507" name="Picture 3"/>
          <p:cNvPicPr>
            <a:picLocks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rot="1258534">
            <a:off x="-286383" y="-6018"/>
            <a:ext cx="7575300" cy="2773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 name="TextBox 1"/>
          <p:cNvSpPr txBox="1"/>
          <p:nvPr/>
        </p:nvSpPr>
        <p:spPr>
          <a:xfrm>
            <a:off x="4747901" y="205955"/>
            <a:ext cx="3866966" cy="1077218"/>
          </a:xfrm>
          <a:prstGeom prst="rect">
            <a:avLst/>
          </a:prstGeom>
          <a:noFill/>
        </p:spPr>
        <p:txBody>
          <a:bodyPr wrap="square" rtlCol="0">
            <a:spAutoFit/>
          </a:bodyPr>
          <a:lstStyle/>
          <a:p>
            <a:r>
              <a:rPr lang="en-US" sz="3200" dirty="0" err="1" smtClean="0">
                <a:solidFill>
                  <a:srgbClr val="FFFFFF"/>
                </a:solidFill>
              </a:rPr>
              <a:t>Wat</a:t>
            </a:r>
            <a:r>
              <a:rPr lang="en-US" sz="3200" dirty="0" smtClean="0">
                <a:solidFill>
                  <a:srgbClr val="FFFFFF"/>
                </a:solidFill>
              </a:rPr>
              <a:t> </a:t>
            </a:r>
            <a:r>
              <a:rPr lang="en-US" sz="3200" dirty="0" err="1" smtClean="0">
                <a:solidFill>
                  <a:srgbClr val="FFFFFF"/>
                </a:solidFill>
              </a:rPr>
              <a:t>een</a:t>
            </a:r>
            <a:r>
              <a:rPr lang="en-US" sz="3200" dirty="0" smtClean="0">
                <a:solidFill>
                  <a:srgbClr val="FFFFFF"/>
                </a:solidFill>
              </a:rPr>
              <a:t> </a:t>
            </a:r>
            <a:r>
              <a:rPr lang="en-US" sz="3200" dirty="0" err="1" smtClean="0">
                <a:solidFill>
                  <a:srgbClr val="FFFFFF"/>
                </a:solidFill>
              </a:rPr>
              <a:t>verkwisting</a:t>
            </a:r>
            <a:r>
              <a:rPr lang="en-US" sz="3200" dirty="0" smtClean="0">
                <a:solidFill>
                  <a:srgbClr val="FFFFFF"/>
                </a:solidFill>
              </a:rPr>
              <a:t>! </a:t>
            </a:r>
            <a:r>
              <a:rPr lang="en-US" sz="3200" dirty="0" err="1" smtClean="0">
                <a:solidFill>
                  <a:srgbClr val="FFFFFF"/>
                </a:solidFill>
              </a:rPr>
              <a:t>Dit</a:t>
            </a:r>
            <a:r>
              <a:rPr lang="en-US" sz="3200" dirty="0" smtClean="0">
                <a:solidFill>
                  <a:srgbClr val="FFFFFF"/>
                </a:solidFill>
              </a:rPr>
              <a:t> is </a:t>
            </a:r>
            <a:r>
              <a:rPr lang="en-US" sz="3200" dirty="0" err="1" smtClean="0">
                <a:solidFill>
                  <a:srgbClr val="FFFFFF"/>
                </a:solidFill>
              </a:rPr>
              <a:t>fout</a:t>
            </a:r>
            <a:r>
              <a:rPr lang="en-US" sz="3200" dirty="0" smtClean="0">
                <a:solidFill>
                  <a:srgbClr val="FFFFFF"/>
                </a:solidFill>
              </a:rPr>
              <a:t>!</a:t>
            </a:r>
            <a:endParaRPr lang="en-US" sz="3200" dirty="0">
              <a:solidFill>
                <a:srgbClr val="FFFFFF"/>
              </a:solidFill>
            </a:endParaRPr>
          </a:p>
        </p:txBody>
      </p:sp>
      <p:sp>
        <p:nvSpPr>
          <p:cNvPr id="3" name="Rectangle 2"/>
          <p:cNvSpPr/>
          <p:nvPr/>
        </p:nvSpPr>
        <p:spPr>
          <a:xfrm>
            <a:off x="2041407" y="2680928"/>
            <a:ext cx="4139260" cy="3693318"/>
          </a:xfrm>
          <a:prstGeom prst="rect">
            <a:avLst/>
          </a:prstGeom>
        </p:spPr>
        <p:txBody>
          <a:bodyPr wrap="square">
            <a:spAutoFit/>
          </a:bodyPr>
          <a:lstStyle/>
          <a:p>
            <a:pPr algn="r"/>
            <a:r>
              <a:rPr lang="nl-NL" sz="2600" dirty="0" smtClean="0">
                <a:solidFill>
                  <a:srgbClr val="FFFFFF"/>
                </a:solidFill>
                <a:effectLst>
                  <a:outerShdw blurRad="50800" dist="38100" dir="2700000" algn="tl" rotWithShape="0">
                    <a:srgbClr val="000000"/>
                  </a:outerShdw>
                </a:effectLst>
              </a:rPr>
              <a:t>“De discipelen waren verontwaardigd en zeiden: Waartoe die verkwisting?  Want deze (mirre) had duur verkocht en aan de armen gegeven kunnen worden.  Maar Jezus merkte het op en zei tot hen: Waarom valt gij deze vrouw lastig? “</a:t>
            </a:r>
            <a:endParaRPr lang="en-US" sz="2600" dirty="0"/>
          </a:p>
        </p:txBody>
      </p:sp>
      <p:sp>
        <p:nvSpPr>
          <p:cNvPr id="8" name="TextBox 7"/>
          <p:cNvSpPr txBox="1"/>
          <p:nvPr/>
        </p:nvSpPr>
        <p:spPr>
          <a:xfrm>
            <a:off x="1532448" y="6081102"/>
            <a:ext cx="6943625" cy="707886"/>
          </a:xfrm>
          <a:prstGeom prst="rect">
            <a:avLst/>
          </a:prstGeom>
          <a:noFill/>
        </p:spPr>
        <p:txBody>
          <a:bodyPr wrap="square" rtlCol="0">
            <a:spAutoFit/>
          </a:bodyPr>
          <a:lstStyle/>
          <a:p>
            <a:r>
              <a:rPr lang="en-US" sz="4000" dirty="0" smtClean="0">
                <a:solidFill>
                  <a:srgbClr val="FFFF00"/>
                </a:solidFill>
              </a:rPr>
              <a:t>Hoe </a:t>
            </a:r>
            <a:r>
              <a:rPr lang="en-US" sz="4000" dirty="0" err="1" smtClean="0">
                <a:solidFill>
                  <a:srgbClr val="FFFF00"/>
                </a:solidFill>
              </a:rPr>
              <a:t>kijken</a:t>
            </a:r>
            <a:r>
              <a:rPr lang="en-US" sz="4000" dirty="0" smtClean="0">
                <a:solidFill>
                  <a:srgbClr val="FFFF00"/>
                </a:solidFill>
              </a:rPr>
              <a:t> we, </a:t>
            </a:r>
            <a:r>
              <a:rPr lang="en-US" sz="4000" dirty="0" err="1" smtClean="0">
                <a:solidFill>
                  <a:srgbClr val="FFFF00"/>
                </a:solidFill>
              </a:rPr>
              <a:t>wat</a:t>
            </a:r>
            <a:r>
              <a:rPr lang="en-US" sz="4000" dirty="0" smtClean="0">
                <a:solidFill>
                  <a:srgbClr val="FFFF00"/>
                </a:solidFill>
              </a:rPr>
              <a:t> </a:t>
            </a:r>
            <a:r>
              <a:rPr lang="en-US" sz="4000" dirty="0" err="1" smtClean="0">
                <a:solidFill>
                  <a:srgbClr val="FFFF00"/>
                </a:solidFill>
              </a:rPr>
              <a:t>zien</a:t>
            </a:r>
            <a:r>
              <a:rPr lang="en-US" sz="4000" dirty="0" smtClean="0">
                <a:solidFill>
                  <a:srgbClr val="FFFF00"/>
                </a:solidFill>
              </a:rPr>
              <a:t> we?</a:t>
            </a:r>
            <a:endParaRPr lang="en-US" sz="4000" dirty="0">
              <a:solidFill>
                <a:srgbClr val="FFFF00"/>
              </a:solidFill>
            </a:endParaRPr>
          </a:p>
        </p:txBody>
      </p:sp>
    </p:spTree>
    <p:extLst>
      <p:ext uri="{BB962C8B-B14F-4D97-AF65-F5344CB8AC3E}">
        <p14:creationId xmlns:p14="http://schemas.microsoft.com/office/powerpoint/2010/main" val="328694812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3"/>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463" r="100000"/>
                    </a14:imgEffect>
                  </a14:imgLayer>
                </a14:imgProps>
              </a:ext>
              <a:ext uri="{28A0092B-C50C-407E-A947-70E740481C1C}">
                <a14:useLocalDpi xmlns:a14="http://schemas.microsoft.com/office/drawing/2010/main"/>
              </a:ext>
            </a:extLst>
          </a:blip>
          <a:stretch>
            <a:fillRect/>
          </a:stretch>
        </p:blipFill>
        <p:spPr>
          <a:xfrm>
            <a:off x="6350062" y="-7519"/>
            <a:ext cx="3066098" cy="1866423"/>
          </a:xfrm>
          <a:prstGeom prst="rect">
            <a:avLst/>
          </a:prstGeom>
        </p:spPr>
      </p:pic>
      <p:sp>
        <p:nvSpPr>
          <p:cNvPr id="4" name="Rectangle 3"/>
          <p:cNvSpPr/>
          <p:nvPr/>
        </p:nvSpPr>
        <p:spPr>
          <a:xfrm>
            <a:off x="75686" y="-74168"/>
            <a:ext cx="8768188" cy="7017307"/>
          </a:xfrm>
          <a:prstGeom prst="rect">
            <a:avLst/>
          </a:prstGeom>
        </p:spPr>
        <p:txBody>
          <a:bodyPr wrap="square">
            <a:spAutoFit/>
          </a:bodyPr>
          <a:lstStyle/>
          <a:p>
            <a:pPr marL="514350" lvl="0" indent="-514350">
              <a:spcAft>
                <a:spcPts val="1800"/>
              </a:spcAft>
              <a:buFont typeface="+mj-lt"/>
              <a:buAutoNum type="arabicPeriod"/>
            </a:pPr>
            <a:r>
              <a:rPr lang="nl-NL" sz="2800" dirty="0">
                <a:solidFill>
                  <a:schemeClr val="bg1"/>
                </a:solidFill>
              </a:rPr>
              <a:t>Eerder de dingen zien (het kostbare kruikje </a:t>
            </a:r>
            <a:r>
              <a:rPr lang="nl-NL" sz="2800" dirty="0" smtClean="0">
                <a:solidFill>
                  <a:schemeClr val="bg1"/>
                </a:solidFill>
              </a:rPr>
              <a:t>			    met </a:t>
            </a:r>
            <a:r>
              <a:rPr lang="nl-NL" sz="2800" dirty="0">
                <a:solidFill>
                  <a:schemeClr val="bg1"/>
                </a:solidFill>
              </a:rPr>
              <a:t>parfum) of de fouten (de verspilling) </a:t>
            </a:r>
            <a:r>
              <a:rPr lang="nl-NL" sz="2800" dirty="0" smtClean="0">
                <a:solidFill>
                  <a:schemeClr val="bg1"/>
                </a:solidFill>
              </a:rPr>
              <a:t>			    dan </a:t>
            </a:r>
            <a:r>
              <a:rPr lang="nl-NL" sz="2800" dirty="0">
                <a:solidFill>
                  <a:schemeClr val="bg1"/>
                </a:solidFill>
              </a:rPr>
              <a:t>de mensen… </a:t>
            </a:r>
            <a:r>
              <a:rPr lang="nl-NL" sz="2800" b="1" dirty="0">
                <a:solidFill>
                  <a:srgbClr val="FFFF00"/>
                </a:solidFill>
              </a:rPr>
              <a:t>Hoe kijk jij tegen dingen, </a:t>
            </a:r>
            <a:r>
              <a:rPr lang="nl-NL" sz="2800" b="1" dirty="0" smtClean="0">
                <a:solidFill>
                  <a:srgbClr val="FFFF00"/>
                </a:solidFill>
              </a:rPr>
              <a:t>	  toestanden </a:t>
            </a:r>
            <a:r>
              <a:rPr lang="nl-NL" sz="2800" b="1" dirty="0">
                <a:solidFill>
                  <a:srgbClr val="FFFF00"/>
                </a:solidFill>
              </a:rPr>
              <a:t>en mensen aan</a:t>
            </a:r>
            <a:r>
              <a:rPr lang="nl-NL" sz="2800" dirty="0">
                <a:solidFill>
                  <a:schemeClr val="bg1"/>
                </a:solidFill>
              </a:rPr>
              <a:t>? En wat is de </a:t>
            </a:r>
            <a:r>
              <a:rPr lang="nl-NL" sz="2800" dirty="0" smtClean="0">
                <a:solidFill>
                  <a:schemeClr val="bg1"/>
                </a:solidFill>
              </a:rPr>
              <a:t>		  tendens </a:t>
            </a:r>
            <a:r>
              <a:rPr lang="nl-NL" sz="2800" dirty="0">
                <a:solidFill>
                  <a:schemeClr val="bg1"/>
                </a:solidFill>
              </a:rPr>
              <a:t>in je kerk?</a:t>
            </a:r>
            <a:endParaRPr lang="en-GB" sz="2800" dirty="0">
              <a:solidFill>
                <a:schemeClr val="bg1"/>
              </a:solidFill>
            </a:endParaRPr>
          </a:p>
          <a:p>
            <a:pPr marL="514350" lvl="0" indent="-514350">
              <a:spcAft>
                <a:spcPts val="1800"/>
              </a:spcAft>
              <a:buFont typeface="+mj-lt"/>
              <a:buAutoNum type="arabicPeriod"/>
            </a:pPr>
            <a:r>
              <a:rPr lang="nl-NL" sz="2800" dirty="0">
                <a:solidFill>
                  <a:schemeClr val="bg1"/>
                </a:solidFill>
              </a:rPr>
              <a:t>Moeten wij mensen niet ‘</a:t>
            </a:r>
            <a:r>
              <a:rPr lang="nl-NL" sz="2800" b="1" dirty="0">
                <a:solidFill>
                  <a:srgbClr val="FFFF00"/>
                </a:solidFill>
              </a:rPr>
              <a:t>lastig vallen</a:t>
            </a:r>
            <a:r>
              <a:rPr lang="nl-NL" sz="2800" b="1" dirty="0">
                <a:solidFill>
                  <a:schemeClr val="bg1"/>
                </a:solidFill>
              </a:rPr>
              <a:t>’</a:t>
            </a:r>
            <a:r>
              <a:rPr lang="nl-NL" sz="2800" dirty="0">
                <a:solidFill>
                  <a:schemeClr val="bg1"/>
                </a:solidFill>
              </a:rPr>
              <a:t> als we vinden dat ze in de fout gaan? Welke stappen moeten er volgens jou ondernomen worden als je denkt dat iemand fout handelt?</a:t>
            </a:r>
            <a:endParaRPr lang="en-GB" sz="2800" dirty="0">
              <a:solidFill>
                <a:schemeClr val="bg1"/>
              </a:solidFill>
            </a:endParaRPr>
          </a:p>
          <a:p>
            <a:pPr marL="514350" lvl="0" indent="-514350">
              <a:spcAft>
                <a:spcPts val="1800"/>
              </a:spcAft>
              <a:buFont typeface="+mj-lt"/>
              <a:buAutoNum type="arabicPeriod"/>
            </a:pPr>
            <a:r>
              <a:rPr lang="nl-NL" sz="2800" dirty="0">
                <a:solidFill>
                  <a:schemeClr val="bg1"/>
                </a:solidFill>
              </a:rPr>
              <a:t>Het was toch fout wat die vrouw deed (Jezus vroeg toch ook aan de rijke jongeling om al zijn rijk­dom uit te delen), of niet? Zou het kunnen dat we elke situatie op zich moeten bekijken, en </a:t>
            </a:r>
            <a:r>
              <a:rPr lang="nl-NL" sz="2800" dirty="0" smtClean="0">
                <a:solidFill>
                  <a:srgbClr val="FFFF00"/>
                </a:solidFill>
              </a:rPr>
              <a:t>niet op een uniforme stereotype manier moeten oordelen</a:t>
            </a:r>
            <a:r>
              <a:rPr lang="nl-NL" sz="2800" dirty="0" smtClean="0">
                <a:solidFill>
                  <a:schemeClr val="bg1"/>
                </a:solidFill>
              </a:rPr>
              <a:t>? </a:t>
            </a:r>
            <a:r>
              <a:rPr lang="nl-NL" sz="2800" dirty="0">
                <a:solidFill>
                  <a:schemeClr val="bg1"/>
                </a:solidFill>
              </a:rPr>
              <a:t>En dat dingen soms anders zijn dan ze lijken?</a:t>
            </a:r>
            <a:endParaRPr lang="en-GB" sz="2800" dirty="0">
              <a:solidFill>
                <a:schemeClr val="bg1"/>
              </a:solidFill>
            </a:endParaRPr>
          </a:p>
        </p:txBody>
      </p:sp>
    </p:spTree>
    <p:extLst>
      <p:ext uri="{BB962C8B-B14F-4D97-AF65-F5344CB8AC3E}">
        <p14:creationId xmlns:p14="http://schemas.microsoft.com/office/powerpoint/2010/main" val="11962589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TotalTime>
  <Words>472</Words>
  <Application>Microsoft Macintosh PowerPoint</Application>
  <PresentationFormat>On-screen Show (4:3)</PresentationFormat>
  <Paragraphs>38</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dc:creator>
  <cp:lastModifiedBy>x</cp:lastModifiedBy>
  <cp:revision>10</cp:revision>
  <dcterms:created xsi:type="dcterms:W3CDTF">2016-06-13T11:28:31Z</dcterms:created>
  <dcterms:modified xsi:type="dcterms:W3CDTF">2016-06-14T05:56:32Z</dcterms:modified>
</cp:coreProperties>
</file>