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8" d="100"/>
          <a:sy n="118" d="100"/>
        </p:scale>
        <p:origin x="-112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27/10/16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5106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27/10/16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184560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27/10/16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8052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244F0-FB88-4315-80CB-17694ABC5606}" type="datetimeFigureOut">
              <a:rPr lang="fr-BE" smtClean="0"/>
              <a:t>27/10/16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29033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10244F0-FB88-4315-80CB-17694ABC5606}" type="datetimeFigureOut">
              <a:rPr lang="fr-BE" smtClean="0"/>
              <a:t>27/10/16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163756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10244F0-FB88-4315-80CB-17694ABC5606}" type="datetimeFigureOut">
              <a:rPr lang="fr-BE" smtClean="0"/>
              <a:t>27/10/16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408846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10244F0-FB88-4315-80CB-17694ABC5606}" type="datetimeFigureOut">
              <a:rPr lang="fr-BE" smtClean="0"/>
              <a:t>27/10/16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68477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10244F0-FB88-4315-80CB-17694ABC5606}" type="datetimeFigureOut">
              <a:rPr lang="fr-BE" smtClean="0"/>
              <a:t>27/10/16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21377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244F0-FB88-4315-80CB-17694ABC5606}" type="datetimeFigureOut">
              <a:rPr lang="fr-BE" smtClean="0"/>
              <a:t>27/10/16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3246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10244F0-FB88-4315-80CB-17694ABC5606}" type="datetimeFigureOut">
              <a:rPr lang="fr-BE" smtClean="0"/>
              <a:t>27/10/16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27862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10244F0-FB88-4315-80CB-17694ABC5606}" type="datetimeFigureOut">
              <a:rPr lang="fr-BE" smtClean="0"/>
              <a:t>27/10/16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5330C43-4CF2-483C-B82D-392A66E20975}" type="slidenum">
              <a:rPr lang="fr-BE" smtClean="0"/>
              <a:t>‹#›</a:t>
            </a:fld>
            <a:endParaRPr lang="fr-BE"/>
          </a:p>
        </p:txBody>
      </p:sp>
    </p:spTree>
    <p:extLst>
      <p:ext uri="{BB962C8B-B14F-4D97-AF65-F5344CB8AC3E}">
        <p14:creationId xmlns:p14="http://schemas.microsoft.com/office/powerpoint/2010/main" val="1765311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244F0-FB88-4315-80CB-17694ABC5606}" type="datetimeFigureOut">
              <a:rPr lang="fr-BE" smtClean="0"/>
              <a:t>27/10/16</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0C43-4CF2-483C-B82D-392A66E20975}" type="slidenum">
              <a:rPr lang="fr-BE" smtClean="0"/>
              <a:t>‹#›</a:t>
            </a:fld>
            <a:endParaRPr lang="fr-BE"/>
          </a:p>
        </p:txBody>
      </p:sp>
    </p:spTree>
    <p:extLst>
      <p:ext uri="{BB962C8B-B14F-4D97-AF65-F5344CB8AC3E}">
        <p14:creationId xmlns:p14="http://schemas.microsoft.com/office/powerpoint/2010/main" val="110798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251" y="82984"/>
            <a:ext cx="6681498" cy="6681498"/>
          </a:xfrm>
          <a:prstGeom prst="rect">
            <a:avLst/>
          </a:prstGeom>
        </p:spPr>
      </p:pic>
      <p:sp>
        <p:nvSpPr>
          <p:cNvPr id="2" name="Titre 1"/>
          <p:cNvSpPr>
            <a:spLocks noGrp="1"/>
          </p:cNvSpPr>
          <p:nvPr>
            <p:ph type="ctrTitle"/>
          </p:nvPr>
        </p:nvSpPr>
        <p:spPr>
          <a:xfrm>
            <a:off x="1345299" y="450671"/>
            <a:ext cx="6488682" cy="2387600"/>
          </a:xfrm>
        </p:spPr>
        <p:txBody>
          <a:bodyPr>
            <a:normAutofit fontScale="90000"/>
          </a:bodyPr>
          <a:lstStyle/>
          <a:p>
            <a:r>
              <a:rPr lang="fr-BE" b="1" dirty="0" smtClean="0">
                <a:solidFill>
                  <a:schemeClr val="accent4"/>
                </a:solidFill>
                <a:effectLst>
                  <a:outerShdw blurRad="38100" dist="38100" dir="2700000" algn="tl">
                    <a:srgbClr val="000000">
                      <a:alpha val="43137"/>
                    </a:srgbClr>
                  </a:outerShdw>
                </a:effectLst>
              </a:rPr>
              <a:t>Job en </a:t>
            </a:r>
            <a:br>
              <a:rPr lang="fr-BE" b="1" dirty="0" smtClean="0">
                <a:solidFill>
                  <a:schemeClr val="accent4"/>
                </a:solidFill>
                <a:effectLst>
                  <a:outerShdw blurRad="38100" dist="38100" dir="2700000" algn="tl">
                    <a:srgbClr val="000000">
                      <a:alpha val="43137"/>
                    </a:srgbClr>
                  </a:outerShdw>
                </a:effectLst>
              </a:rPr>
            </a:br>
            <a:r>
              <a:rPr lang="fr-BE" b="1" dirty="0" smtClean="0">
                <a:solidFill>
                  <a:schemeClr val="accent4"/>
                </a:solidFill>
                <a:effectLst>
                  <a:outerShdw blurRad="38100" dist="38100" dir="2700000" algn="tl">
                    <a:srgbClr val="000000">
                      <a:alpha val="43137"/>
                    </a:srgbClr>
                  </a:outerShdw>
                </a:effectLst>
              </a:rPr>
              <a:t>zijn 3 vrienden</a:t>
            </a:r>
            <a:br>
              <a:rPr lang="fr-BE" b="1" dirty="0" smtClean="0">
                <a:solidFill>
                  <a:schemeClr val="accent4"/>
                </a:solidFill>
                <a:effectLst>
                  <a:outerShdw blurRad="38100" dist="38100" dir="2700000" algn="tl">
                    <a:srgbClr val="000000">
                      <a:alpha val="43137"/>
                    </a:srgbClr>
                  </a:outerShdw>
                </a:effectLst>
              </a:rPr>
            </a:br>
            <a:r>
              <a:rPr lang="fr-BE" sz="5400" dirty="0" smtClean="0">
                <a:solidFill>
                  <a:schemeClr val="accent4"/>
                </a:solidFill>
              </a:rPr>
              <a:t>deel 1</a:t>
            </a:r>
            <a:endParaRPr lang="fr-BE" sz="5400" dirty="0">
              <a:solidFill>
                <a:schemeClr val="accent4"/>
              </a:solidFill>
            </a:endParaRPr>
          </a:p>
        </p:txBody>
      </p:sp>
    </p:spTree>
    <p:extLst>
      <p:ext uri="{BB962C8B-B14F-4D97-AF65-F5344CB8AC3E}">
        <p14:creationId xmlns:p14="http://schemas.microsoft.com/office/powerpoint/2010/main" val="420133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28650" y="176646"/>
            <a:ext cx="7886700" cy="1836016"/>
          </a:xfrm>
          <a:ln>
            <a:solidFill>
              <a:schemeClr val="bg1"/>
            </a:solidFill>
          </a:ln>
        </p:spPr>
        <p:txBody>
          <a:bodyPr>
            <a:noAutofit/>
          </a:bodyPr>
          <a:lstStyle/>
          <a:p>
            <a:r>
              <a:rPr lang="fr-BE" sz="2800" b="1" u="sng" dirty="0" smtClean="0">
                <a:solidFill>
                  <a:schemeClr val="bg1"/>
                </a:solidFill>
                <a:latin typeface="+mn-lt"/>
              </a:rPr>
              <a:t>Elifaz:</a:t>
            </a:r>
            <a:r>
              <a:rPr lang="fr-BE" sz="2800" dirty="0" smtClean="0">
                <a:solidFill>
                  <a:schemeClr val="bg1"/>
                </a:solidFill>
                <a:latin typeface="+mn-lt"/>
              </a:rPr>
              <a:t> </a:t>
            </a:r>
            <a:r>
              <a:rPr lang="fr-BE" sz="2400" dirty="0" smtClean="0">
                <a:solidFill>
                  <a:schemeClr val="bg1"/>
                </a:solidFill>
                <a:latin typeface="+mn-lt"/>
              </a:rPr>
              <a:t>«</a:t>
            </a:r>
            <a:r>
              <a:rPr lang="fr-BE" sz="2400" dirty="0">
                <a:solidFill>
                  <a:schemeClr val="bg1"/>
                </a:solidFill>
                <a:latin typeface="+mn-lt"/>
              </a:rPr>
              <a:t> </a:t>
            </a:r>
            <a:r>
              <a:rPr lang="nl-NL" sz="2400" dirty="0">
                <a:solidFill>
                  <a:schemeClr val="bg1"/>
                </a:solidFill>
              </a:rPr>
              <a:t>Verzoen je met God en leef met hem in vrede, dan </a:t>
            </a:r>
            <a:r>
              <a:rPr lang="nl-NL" sz="2400" dirty="0" err="1">
                <a:solidFill>
                  <a:schemeClr val="bg1"/>
                </a:solidFill>
              </a:rPr>
              <a:t>zul</a:t>
            </a:r>
            <a:r>
              <a:rPr lang="nl-NL" sz="2400" dirty="0">
                <a:solidFill>
                  <a:schemeClr val="bg1"/>
                </a:solidFill>
              </a:rPr>
              <a:t> je weer tot welstand komen. 22 Aanvaard wat je van hem hebt te leren en sluit zijn woorden in je hart. 23 Keer terug tot de Ontzagwekkende en je zult herstellen, zuiver je huis van alle kwaad.</a:t>
            </a:r>
            <a:r>
              <a:rPr lang="en-GB" sz="2400" dirty="0">
                <a:solidFill>
                  <a:schemeClr val="bg1"/>
                </a:solidFill>
              </a:rPr>
              <a:t> </a:t>
            </a:r>
            <a:r>
              <a:rPr lang="fr-BE" sz="2400" dirty="0">
                <a:solidFill>
                  <a:schemeClr val="bg1"/>
                </a:solidFill>
                <a:latin typeface="+mn-lt"/>
              </a:rPr>
              <a:t> » (22.21-23)</a:t>
            </a:r>
          </a:p>
        </p:txBody>
      </p:sp>
      <p:sp>
        <p:nvSpPr>
          <p:cNvPr id="3" name="Espace réservé du contenu 2"/>
          <p:cNvSpPr>
            <a:spLocks noGrp="1"/>
          </p:cNvSpPr>
          <p:nvPr>
            <p:ph sz="half" idx="1"/>
          </p:nvPr>
        </p:nvSpPr>
        <p:spPr>
          <a:xfrm>
            <a:off x="628650" y="2123345"/>
            <a:ext cx="7886700" cy="2261619"/>
          </a:xfrm>
          <a:ln>
            <a:solidFill>
              <a:schemeClr val="accent4"/>
            </a:solidFill>
          </a:ln>
        </p:spPr>
        <p:txBody>
          <a:bodyPr anchor="ctr">
            <a:normAutofit lnSpcReduction="10000"/>
          </a:bodyPr>
          <a:lstStyle/>
          <a:p>
            <a:pPr marL="0" indent="0">
              <a:buNone/>
            </a:pPr>
            <a:r>
              <a:rPr lang="fr-BE" sz="3000" b="1" u="sng" dirty="0" smtClean="0">
                <a:solidFill>
                  <a:schemeClr val="accent4">
                    <a:lumMod val="60000"/>
                    <a:lumOff val="40000"/>
                  </a:schemeClr>
                </a:solidFill>
              </a:rPr>
              <a:t>Bildad:</a:t>
            </a:r>
            <a:r>
              <a:rPr lang="fr-BE" dirty="0" smtClean="0">
                <a:solidFill>
                  <a:schemeClr val="accent4">
                    <a:lumMod val="60000"/>
                    <a:lumOff val="40000"/>
                  </a:schemeClr>
                </a:solidFill>
              </a:rPr>
              <a:t> </a:t>
            </a:r>
            <a:r>
              <a:rPr lang="fr-BE" sz="2400" dirty="0" smtClean="0">
                <a:solidFill>
                  <a:schemeClr val="accent4">
                    <a:lumMod val="60000"/>
                    <a:lumOff val="40000"/>
                  </a:schemeClr>
                </a:solidFill>
              </a:rPr>
              <a:t>«</a:t>
            </a:r>
            <a:r>
              <a:rPr lang="fr-BE" sz="2400" dirty="0">
                <a:solidFill>
                  <a:schemeClr val="accent4">
                    <a:lumMod val="60000"/>
                    <a:lumOff val="40000"/>
                  </a:schemeClr>
                </a:solidFill>
              </a:rPr>
              <a:t> </a:t>
            </a:r>
            <a:r>
              <a:rPr lang="nl-NL" sz="2400" dirty="0">
                <a:solidFill>
                  <a:schemeClr val="accent4">
                    <a:lumMod val="60000"/>
                    <a:lumOff val="40000"/>
                  </a:schemeClr>
                </a:solidFill>
              </a:rPr>
              <a:t>Is God dan onrechtvaardig? Zou de Ontzagwekkende het recht verdraaien? 4 Als je kinderen tegen hem gezondigd hebben, gingen zij te gronde aan wat zij zelf misdeden. 5 Als jij je zelf tot God zult wenden en de Ontzagwekkende om genade smeekt, 6 als je rein bent, en rechtschapen – dan zal hij het voor je opnemen en zal de gerechtigheid weer wonen in je huis.</a:t>
            </a:r>
            <a:r>
              <a:rPr lang="en-GB" sz="2400" dirty="0">
                <a:solidFill>
                  <a:schemeClr val="accent4">
                    <a:lumMod val="60000"/>
                    <a:lumOff val="40000"/>
                  </a:schemeClr>
                </a:solidFill>
              </a:rPr>
              <a:t> </a:t>
            </a:r>
            <a:r>
              <a:rPr lang="fr-BE" sz="2400" dirty="0">
                <a:solidFill>
                  <a:schemeClr val="accent4">
                    <a:lumMod val="60000"/>
                    <a:lumOff val="40000"/>
                  </a:schemeClr>
                </a:solidFill>
              </a:rPr>
              <a:t> » (8.3-6) </a:t>
            </a:r>
          </a:p>
        </p:txBody>
      </p:sp>
      <p:sp>
        <p:nvSpPr>
          <p:cNvPr id="4" name="Espace réservé du contenu 3"/>
          <p:cNvSpPr>
            <a:spLocks noGrp="1"/>
          </p:cNvSpPr>
          <p:nvPr>
            <p:ph sz="half" idx="2"/>
          </p:nvPr>
        </p:nvSpPr>
        <p:spPr>
          <a:xfrm>
            <a:off x="628650" y="4495647"/>
            <a:ext cx="7886700" cy="1988280"/>
          </a:xfrm>
          <a:ln>
            <a:solidFill>
              <a:schemeClr val="accent6">
                <a:lumMod val="20000"/>
                <a:lumOff val="80000"/>
              </a:schemeClr>
            </a:solidFill>
          </a:ln>
        </p:spPr>
        <p:txBody>
          <a:bodyPr anchor="ctr">
            <a:normAutofit lnSpcReduction="10000"/>
          </a:bodyPr>
          <a:lstStyle/>
          <a:p>
            <a:pPr marL="0" indent="0">
              <a:buNone/>
            </a:pPr>
            <a:r>
              <a:rPr lang="fr-BE" b="1" u="sng" dirty="0" smtClean="0">
                <a:solidFill>
                  <a:schemeClr val="accent4">
                    <a:lumMod val="20000"/>
                    <a:lumOff val="80000"/>
                  </a:schemeClr>
                </a:solidFill>
              </a:rPr>
              <a:t>Sophar</a:t>
            </a:r>
            <a:r>
              <a:rPr lang="fr-BE" dirty="0" smtClean="0">
                <a:solidFill>
                  <a:schemeClr val="accent4">
                    <a:lumMod val="20000"/>
                    <a:lumOff val="80000"/>
                  </a:schemeClr>
                </a:solidFill>
              </a:rPr>
              <a:t>: </a:t>
            </a:r>
            <a:r>
              <a:rPr lang="fr-BE" sz="2400" dirty="0">
                <a:solidFill>
                  <a:schemeClr val="accent4">
                    <a:lumMod val="20000"/>
                    <a:lumOff val="80000"/>
                  </a:schemeClr>
                </a:solidFill>
              </a:rPr>
              <a:t>« </a:t>
            </a:r>
            <a:r>
              <a:rPr lang="nl-NL" sz="2400" dirty="0">
                <a:solidFill>
                  <a:schemeClr val="accent4">
                    <a:lumMod val="20000"/>
                    <a:lumOff val="80000"/>
                  </a:schemeClr>
                </a:solidFill>
              </a:rPr>
              <a:t>O, wilde God zelf toch eens spreken en zich tot jou richten, 6 om de geheimen van zijn wijsheid te onthullen – want ondoorgrondelijk zijn zijn werken –, dan zou je weten: God rekent je niet al je zonden aan.</a:t>
            </a:r>
            <a:r>
              <a:rPr lang="en-GB" sz="2400" dirty="0">
                <a:solidFill>
                  <a:schemeClr val="accent4">
                    <a:lumMod val="20000"/>
                    <a:lumOff val="80000"/>
                  </a:schemeClr>
                </a:solidFill>
              </a:rPr>
              <a:t> </a:t>
            </a:r>
            <a:r>
              <a:rPr lang="fr-BE" sz="2400" dirty="0" smtClean="0">
                <a:solidFill>
                  <a:schemeClr val="accent4">
                    <a:lumMod val="20000"/>
                    <a:lumOff val="80000"/>
                  </a:schemeClr>
                </a:solidFill>
              </a:rPr>
              <a:t>» </a:t>
            </a:r>
            <a:r>
              <a:rPr lang="fr-BE" sz="2400" dirty="0">
                <a:solidFill>
                  <a:schemeClr val="accent4">
                    <a:lumMod val="20000"/>
                    <a:lumOff val="80000"/>
                  </a:schemeClr>
                </a:solidFill>
              </a:rPr>
              <a:t>(11.5-6)</a:t>
            </a:r>
          </a:p>
        </p:txBody>
      </p:sp>
    </p:spTree>
    <p:extLst>
      <p:ext uri="{BB962C8B-B14F-4D97-AF65-F5344CB8AC3E}">
        <p14:creationId xmlns:p14="http://schemas.microsoft.com/office/powerpoint/2010/main" val="1819792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295704"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337" y="-72631"/>
            <a:ext cx="8846689" cy="7078858"/>
          </a:xfrm>
          <a:prstGeom prst="rect">
            <a:avLst/>
          </a:prstGeom>
        </p:spPr>
        <p:txBody>
          <a:bodyPr wrap="square">
            <a:spAutoFit/>
          </a:bodyPr>
          <a:lstStyle/>
          <a:p>
            <a:pPr marL="342900" lvl="0" indent="-342900" fontAlgn="base">
              <a:lnSpc>
                <a:spcPct val="90000"/>
              </a:lnSpc>
              <a:buFont typeface="+mj-lt"/>
              <a:buAutoNum type="arabicPeriod"/>
            </a:pPr>
            <a:r>
              <a:rPr lang="nl-NL" sz="2400" dirty="0">
                <a:solidFill>
                  <a:schemeClr val="bg1"/>
                </a:solidFill>
              </a:rPr>
              <a:t>Vergelijk de houding van de drie vrienden aan het begin </a:t>
            </a:r>
            <a:r>
              <a:rPr lang="nl-NL" sz="2400" dirty="0" smtClean="0">
                <a:solidFill>
                  <a:schemeClr val="bg1"/>
                </a:solidFill>
              </a:rPr>
              <a:t>	 (</a:t>
            </a:r>
            <a:r>
              <a:rPr lang="nl-NL" sz="2400" dirty="0">
                <a:solidFill>
                  <a:schemeClr val="bg1"/>
                </a:solidFill>
              </a:rPr>
              <a:t>bij hun aankomst- 2:11-13) met hun houding tijdens hun toespraken. Praat hierover met elkaar.</a:t>
            </a:r>
            <a:endParaRPr lang="en-GB" sz="2400" dirty="0">
              <a:solidFill>
                <a:schemeClr val="bg1"/>
              </a:solidFill>
            </a:endParaRPr>
          </a:p>
          <a:p>
            <a:pPr marL="342900" lvl="0" indent="-342900" fontAlgn="base">
              <a:lnSpc>
                <a:spcPct val="90000"/>
              </a:lnSpc>
              <a:buFont typeface="+mj-lt"/>
              <a:buAutoNum type="arabicPeriod"/>
            </a:pPr>
            <a:r>
              <a:rPr lang="nl-NL" sz="2400" dirty="0">
                <a:solidFill>
                  <a:schemeClr val="bg1"/>
                </a:solidFill>
              </a:rPr>
              <a:t>Lees nog eens hun argumenten en bespreek: ben je het er mee eens? oneens? Zijn er argumenten bij die je vandaag nog hoort? Zijn het argumenten die je kunt gebruiken bij iemand die te lijden heeft? Wat zou jij in hun plaats gezegd hebben? Wat zou je niet gezegd hebben (zelfs al denk je het)?</a:t>
            </a:r>
            <a:endParaRPr lang="en-GB" sz="2400" dirty="0">
              <a:solidFill>
                <a:schemeClr val="bg1"/>
              </a:solidFill>
            </a:endParaRPr>
          </a:p>
          <a:p>
            <a:pPr marL="342900" lvl="0" indent="-342900" fontAlgn="base">
              <a:lnSpc>
                <a:spcPct val="90000"/>
              </a:lnSpc>
              <a:buFont typeface="+mj-lt"/>
              <a:buAutoNum type="arabicPeriod"/>
            </a:pPr>
            <a:r>
              <a:rPr lang="nl-NL" sz="2400" dirty="0">
                <a:solidFill>
                  <a:schemeClr val="bg1"/>
                </a:solidFill>
              </a:rPr>
              <a:t>Hoe is het mogelijk om zich op te sluiten in religieuze theorieën die formeel worden tegengesproken door de realiteit van het dagelijkse leven. Wat kan er schuilgaan achter sommige schijnbaar vrome uitspraken? Wat kan er gevaarlijk aan zijn? Kun je actuele voorbeelden geven?</a:t>
            </a:r>
            <a:endParaRPr lang="en-GB" sz="2400" dirty="0">
              <a:solidFill>
                <a:schemeClr val="bg1"/>
              </a:solidFill>
            </a:endParaRPr>
          </a:p>
          <a:p>
            <a:pPr marL="342900" lvl="0" indent="-342900" fontAlgn="base">
              <a:lnSpc>
                <a:spcPct val="90000"/>
              </a:lnSpc>
              <a:buFont typeface="+mj-lt"/>
              <a:buAutoNum type="arabicPeriod"/>
            </a:pPr>
            <a:r>
              <a:rPr lang="nl-NL" sz="2400" dirty="0">
                <a:solidFill>
                  <a:schemeClr val="bg1"/>
                </a:solidFill>
              </a:rPr>
              <a:t>Nogal wat gelovigen verschuilen zich achter het perspectief van vergelding (straf of beloning) in het hiernamaals: wat is hier positief aan, wat is hier negatief aan? Stel dat dit perspectief er niet was, zou dit dan jouw manier van leven veranderen? Zou je anders in het leven staan? Zou je het lijden anders benaderen?</a:t>
            </a:r>
            <a:endParaRPr lang="en-GB" sz="2400" dirty="0">
              <a:solidFill>
                <a:schemeClr val="bg1"/>
              </a:solidFill>
            </a:endParaRPr>
          </a:p>
          <a:p>
            <a:pPr marL="342900" lvl="0" indent="-342900" fontAlgn="base">
              <a:lnSpc>
                <a:spcPct val="90000"/>
              </a:lnSpc>
              <a:buFont typeface="+mj-lt"/>
              <a:buAutoNum type="arabicPeriod"/>
            </a:pPr>
            <a:r>
              <a:rPr lang="nl-NL" sz="2400" dirty="0">
                <a:solidFill>
                  <a:schemeClr val="bg1"/>
                </a:solidFill>
              </a:rPr>
              <a:t>Ken je mensen die lijken op </a:t>
            </a:r>
            <a:r>
              <a:rPr lang="nl-NL" sz="2400" dirty="0" err="1">
                <a:solidFill>
                  <a:schemeClr val="bg1"/>
                </a:solidFill>
              </a:rPr>
              <a:t>Elifaz</a:t>
            </a:r>
            <a:r>
              <a:rPr lang="nl-NL" sz="2400" dirty="0">
                <a:solidFill>
                  <a:schemeClr val="bg1"/>
                </a:solidFill>
              </a:rPr>
              <a:t>, </a:t>
            </a:r>
            <a:r>
              <a:rPr lang="nl-NL" sz="2400" dirty="0" err="1">
                <a:solidFill>
                  <a:schemeClr val="bg1"/>
                </a:solidFill>
              </a:rPr>
              <a:t>Bildad</a:t>
            </a:r>
            <a:r>
              <a:rPr lang="nl-NL" sz="2400" dirty="0">
                <a:solidFill>
                  <a:schemeClr val="bg1"/>
                </a:solidFill>
              </a:rPr>
              <a:t> of </a:t>
            </a:r>
            <a:r>
              <a:rPr lang="nl-NL" sz="2400" dirty="0" err="1">
                <a:solidFill>
                  <a:schemeClr val="bg1"/>
                </a:solidFill>
              </a:rPr>
              <a:t>Sofar</a:t>
            </a:r>
            <a:r>
              <a:rPr lang="nl-NL" sz="2400" dirty="0">
                <a:solidFill>
                  <a:schemeClr val="bg1"/>
                </a:solidFill>
              </a:rPr>
              <a:t>? Mensen met hetzelfde discours, dezelfde houding? Herken je jezelf in een van hen?</a:t>
            </a:r>
            <a:endParaRPr lang="en-GB" sz="2400" dirty="0">
              <a:solidFill>
                <a:schemeClr val="bg1"/>
              </a:solidFill>
            </a:endParaRPr>
          </a:p>
        </p:txBody>
      </p:sp>
    </p:spTree>
    <p:extLst>
      <p:ext uri="{BB962C8B-B14F-4D97-AF65-F5344CB8AC3E}">
        <p14:creationId xmlns:p14="http://schemas.microsoft.com/office/powerpoint/2010/main" val="24102796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2672" y="353289"/>
            <a:ext cx="8541328" cy="6047509"/>
          </a:xfrm>
        </p:spPr>
        <p:txBody>
          <a:bodyPr anchor="ctr">
            <a:normAutofit/>
          </a:bodyPr>
          <a:lstStyle/>
          <a:p>
            <a:pPr marL="0" indent="0" algn="ctr">
              <a:buNone/>
            </a:pPr>
            <a:r>
              <a:rPr lang="fr-BE" u="sng" dirty="0" smtClean="0">
                <a:solidFill>
                  <a:schemeClr val="bg1"/>
                </a:solidFill>
              </a:rPr>
              <a:t>STURCTUUR</a:t>
            </a:r>
            <a:r>
              <a:rPr lang="fr-BE" dirty="0" smtClean="0">
                <a:solidFill>
                  <a:schemeClr val="bg1"/>
                </a:solidFill>
              </a:rPr>
              <a:t> van het boek Job</a:t>
            </a:r>
          </a:p>
          <a:p>
            <a:pPr marL="0" indent="0" algn="ctr">
              <a:buNone/>
            </a:pPr>
            <a:endParaRPr lang="fr-BE" dirty="0" smtClean="0">
              <a:solidFill>
                <a:schemeClr val="bg1"/>
              </a:solidFill>
            </a:endParaRPr>
          </a:p>
          <a:p>
            <a:pPr lvl="1"/>
            <a:r>
              <a:rPr lang="fr-BE" sz="2800" dirty="0" smtClean="0">
                <a:solidFill>
                  <a:schemeClr val="bg1"/>
                </a:solidFill>
              </a:rPr>
              <a:t>Proloog in </a:t>
            </a:r>
            <a:r>
              <a:rPr lang="fr-BE" sz="2800" u="sng" dirty="0" smtClean="0">
                <a:solidFill>
                  <a:schemeClr val="bg1"/>
                </a:solidFill>
              </a:rPr>
              <a:t>proza</a:t>
            </a:r>
            <a:r>
              <a:rPr lang="fr-BE" sz="2800" dirty="0" smtClean="0">
                <a:solidFill>
                  <a:schemeClr val="bg1"/>
                </a:solidFill>
              </a:rPr>
              <a:t> ( 1.1 – 2.13)</a:t>
            </a:r>
          </a:p>
          <a:p>
            <a:pPr lvl="1"/>
            <a:r>
              <a:rPr lang="fr-BE" sz="2800" dirty="0" smtClean="0">
                <a:solidFill>
                  <a:schemeClr val="bg1"/>
                </a:solidFill>
              </a:rPr>
              <a:t>Monoloog van Job (3).</a:t>
            </a:r>
            <a:endParaRPr lang="fr-BE" sz="2800" dirty="0">
              <a:solidFill>
                <a:schemeClr val="bg1"/>
              </a:solidFill>
            </a:endParaRPr>
          </a:p>
          <a:p>
            <a:pPr lvl="1"/>
            <a:r>
              <a:rPr lang="nl-NL" sz="2800" dirty="0" smtClean="0">
                <a:solidFill>
                  <a:schemeClr val="bg1"/>
                </a:solidFill>
              </a:rPr>
              <a:t>Dialogen </a:t>
            </a:r>
            <a:r>
              <a:rPr lang="nl-NL" sz="2800" dirty="0">
                <a:solidFill>
                  <a:schemeClr val="bg1"/>
                </a:solidFill>
              </a:rPr>
              <a:t>met de drie vrienden ; 3 cycli met telkens de argumentatie van elke vriend, gevolgd door Jobs reacties.</a:t>
            </a:r>
            <a:r>
              <a:rPr lang="en-GB" sz="2800" dirty="0">
                <a:solidFill>
                  <a:schemeClr val="bg1"/>
                </a:solidFill>
              </a:rPr>
              <a:t> </a:t>
            </a:r>
            <a:r>
              <a:rPr lang="fr-BE" sz="2800" dirty="0" smtClean="0">
                <a:solidFill>
                  <a:schemeClr val="bg1"/>
                </a:solidFill>
              </a:rPr>
              <a:t>(4 – 27)</a:t>
            </a:r>
            <a:endParaRPr lang="fr-BE" sz="2800" dirty="0">
              <a:solidFill>
                <a:schemeClr val="bg1"/>
              </a:solidFill>
            </a:endParaRPr>
          </a:p>
          <a:p>
            <a:pPr lvl="1"/>
            <a:r>
              <a:rPr lang="fr-BE" sz="2800" dirty="0" smtClean="0">
                <a:solidFill>
                  <a:schemeClr val="bg1"/>
                </a:solidFill>
              </a:rPr>
              <a:t>Lofdicht en mysterie van de Wijsheid (28)</a:t>
            </a:r>
            <a:endParaRPr lang="fr-BE" sz="2800" dirty="0">
              <a:solidFill>
                <a:schemeClr val="bg1"/>
              </a:solidFill>
            </a:endParaRPr>
          </a:p>
          <a:p>
            <a:pPr lvl="1"/>
            <a:r>
              <a:rPr lang="fr-BE" sz="2800" dirty="0" smtClean="0">
                <a:solidFill>
                  <a:schemeClr val="bg1"/>
                </a:solidFill>
              </a:rPr>
              <a:t>Monoloog van Job (29 – 31)</a:t>
            </a:r>
            <a:endParaRPr lang="fr-BE" sz="2800" dirty="0">
              <a:solidFill>
                <a:schemeClr val="bg1"/>
              </a:solidFill>
            </a:endParaRPr>
          </a:p>
          <a:p>
            <a:pPr lvl="1"/>
            <a:r>
              <a:rPr lang="fr-BE" sz="2800" dirty="0" smtClean="0">
                <a:solidFill>
                  <a:schemeClr val="bg1"/>
                </a:solidFill>
              </a:rPr>
              <a:t>Redevoering van ee nieuw personage: Elihu (32-37).</a:t>
            </a:r>
            <a:endParaRPr lang="fr-BE" sz="2800" dirty="0">
              <a:solidFill>
                <a:schemeClr val="bg1"/>
              </a:solidFill>
            </a:endParaRPr>
          </a:p>
          <a:p>
            <a:pPr lvl="1"/>
            <a:r>
              <a:rPr lang="fr-BE" sz="2800" dirty="0" smtClean="0">
                <a:solidFill>
                  <a:schemeClr val="bg1"/>
                </a:solidFill>
              </a:rPr>
              <a:t>God zelf aan het woord – dialoog met Job (38 – 42.6)</a:t>
            </a:r>
          </a:p>
          <a:p>
            <a:pPr lvl="1"/>
            <a:r>
              <a:rPr lang="fr-BE" sz="2800" dirty="0" smtClean="0">
                <a:solidFill>
                  <a:schemeClr val="bg1"/>
                </a:solidFill>
              </a:rPr>
              <a:t>Epiloog in </a:t>
            </a:r>
            <a:r>
              <a:rPr lang="fr-BE" sz="2800" u="sng" dirty="0" smtClean="0">
                <a:solidFill>
                  <a:schemeClr val="bg1"/>
                </a:solidFill>
              </a:rPr>
              <a:t>proza</a:t>
            </a:r>
            <a:r>
              <a:rPr lang="fr-BE" sz="2800" dirty="0" smtClean="0">
                <a:solidFill>
                  <a:schemeClr val="bg1"/>
                </a:solidFill>
              </a:rPr>
              <a:t> (42.7-17)</a:t>
            </a:r>
            <a:endParaRPr lang="fr-BE" sz="2800" dirty="0">
              <a:solidFill>
                <a:schemeClr val="bg1"/>
              </a:solidFill>
            </a:endParaRPr>
          </a:p>
          <a:p>
            <a:endParaRPr lang="fr-BE" dirty="0"/>
          </a:p>
        </p:txBody>
      </p:sp>
      <p:sp>
        <p:nvSpPr>
          <p:cNvPr id="4" name="Double flèche verticale 3"/>
          <p:cNvSpPr/>
          <p:nvPr/>
        </p:nvSpPr>
        <p:spPr>
          <a:xfrm>
            <a:off x="135082" y="1743425"/>
            <a:ext cx="1132609" cy="3691321"/>
          </a:xfrm>
          <a:prstGeom prst="up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BE" dirty="0" smtClean="0">
                <a:solidFill>
                  <a:srgbClr val="C00000"/>
                </a:solidFill>
              </a:rPr>
              <a:t>Lang poëtisch drama (3.1 - 42.6)</a:t>
            </a:r>
            <a:endParaRPr lang="fr-BE" dirty="0">
              <a:solidFill>
                <a:srgbClr val="C00000"/>
              </a:solidFill>
            </a:endParaRPr>
          </a:p>
        </p:txBody>
      </p:sp>
    </p:spTree>
    <p:extLst>
      <p:ext uri="{BB962C8B-B14F-4D97-AF65-F5344CB8AC3E}">
        <p14:creationId xmlns:p14="http://schemas.microsoft.com/office/powerpoint/2010/main" val="267059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descr="job vriend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7778" y="3284320"/>
            <a:ext cx="5308252" cy="3433776"/>
          </a:xfrm>
          <a:prstGeom prst="rect">
            <a:avLst/>
          </a:prstGeom>
        </p:spPr>
      </p:pic>
      <p:sp>
        <p:nvSpPr>
          <p:cNvPr id="3" name="Espace réservé du contenu 2"/>
          <p:cNvSpPr>
            <a:spLocks noGrp="1"/>
          </p:cNvSpPr>
          <p:nvPr>
            <p:ph idx="1"/>
          </p:nvPr>
        </p:nvSpPr>
        <p:spPr>
          <a:xfrm>
            <a:off x="118387" y="110589"/>
            <a:ext cx="8728302" cy="6525787"/>
          </a:xfrm>
        </p:spPr>
        <p:txBody>
          <a:bodyPr anchor="t">
            <a:normAutofit/>
          </a:bodyPr>
          <a:lstStyle/>
          <a:p>
            <a:pPr marL="0" indent="0" algn="just">
              <a:spcBef>
                <a:spcPts val="0"/>
              </a:spcBef>
              <a:buNone/>
            </a:pPr>
            <a:r>
              <a:rPr lang="nl-NL" dirty="0">
                <a:solidFill>
                  <a:srgbClr val="FFFFFF"/>
                </a:solidFill>
              </a:rPr>
              <a:t>«  Drie vrienden van Job, </a:t>
            </a:r>
            <a:r>
              <a:rPr lang="nl-NL" dirty="0" err="1">
                <a:solidFill>
                  <a:srgbClr val="FFFFFF"/>
                </a:solidFill>
              </a:rPr>
              <a:t>Elifaz</a:t>
            </a:r>
            <a:r>
              <a:rPr lang="nl-NL" dirty="0">
                <a:solidFill>
                  <a:srgbClr val="FFFFFF"/>
                </a:solidFill>
              </a:rPr>
              <a:t> uit </a:t>
            </a:r>
            <a:r>
              <a:rPr lang="nl-NL" dirty="0" err="1">
                <a:solidFill>
                  <a:srgbClr val="FFFFFF"/>
                </a:solidFill>
              </a:rPr>
              <a:t>Teman</a:t>
            </a:r>
            <a:r>
              <a:rPr lang="nl-NL" dirty="0">
                <a:solidFill>
                  <a:srgbClr val="FFFFFF"/>
                </a:solidFill>
              </a:rPr>
              <a:t>, </a:t>
            </a:r>
            <a:r>
              <a:rPr lang="nl-NL" dirty="0" err="1">
                <a:solidFill>
                  <a:srgbClr val="FFFFFF"/>
                </a:solidFill>
              </a:rPr>
              <a:t>Bildad</a:t>
            </a:r>
            <a:r>
              <a:rPr lang="nl-NL" dirty="0">
                <a:solidFill>
                  <a:srgbClr val="FFFFFF"/>
                </a:solidFill>
              </a:rPr>
              <a:t> uit </a:t>
            </a:r>
            <a:r>
              <a:rPr lang="nl-NL" dirty="0" err="1">
                <a:solidFill>
                  <a:srgbClr val="FFFFFF"/>
                </a:solidFill>
              </a:rPr>
              <a:t>Suach</a:t>
            </a:r>
            <a:r>
              <a:rPr lang="nl-NL" dirty="0">
                <a:solidFill>
                  <a:srgbClr val="FFFFFF"/>
                </a:solidFill>
              </a:rPr>
              <a:t> en </a:t>
            </a:r>
            <a:r>
              <a:rPr lang="nl-NL" dirty="0" err="1">
                <a:solidFill>
                  <a:srgbClr val="FFFFFF"/>
                </a:solidFill>
              </a:rPr>
              <a:t>Sofar</a:t>
            </a:r>
            <a:r>
              <a:rPr lang="nl-NL" dirty="0">
                <a:solidFill>
                  <a:srgbClr val="FFFFFF"/>
                </a:solidFill>
              </a:rPr>
              <a:t> uit </a:t>
            </a:r>
            <a:r>
              <a:rPr lang="nl-NL" dirty="0" err="1">
                <a:solidFill>
                  <a:srgbClr val="FFFFFF"/>
                </a:solidFill>
              </a:rPr>
              <a:t>Naäma</a:t>
            </a:r>
            <a:r>
              <a:rPr lang="nl-NL" dirty="0">
                <a:solidFill>
                  <a:srgbClr val="FFFFFF"/>
                </a:solidFill>
              </a:rPr>
              <a:t>, hoorden van de rampspoed die hem had getroffen, en ze besloten hem op te zoeken. Onderweg ontmoetten ze elkaar, en samen gingen ze naar hem toe om hun medeleven te tonen en hem te troosten. 12 Toen ze Job vanuit de verte zagen herkenden ze hem niet, en ze barstten uit in luid geweeklaag, ze scheurden hun kleren en wierpen stof omhoog over hun hoofd. 13 Zeven dagen en </a:t>
            </a:r>
            <a:endParaRPr lang="nl-NL" dirty="0" smtClean="0">
              <a:solidFill>
                <a:srgbClr val="FFFFFF"/>
              </a:solidFill>
            </a:endParaRPr>
          </a:p>
          <a:p>
            <a:pPr marL="0" indent="0" algn="just">
              <a:spcBef>
                <a:spcPts val="0"/>
              </a:spcBef>
              <a:buNone/>
            </a:pPr>
            <a:r>
              <a:rPr lang="nl-NL" dirty="0" smtClean="0">
                <a:solidFill>
                  <a:srgbClr val="FFFFFF"/>
                </a:solidFill>
              </a:rPr>
              <a:t>zeven </a:t>
            </a:r>
            <a:r>
              <a:rPr lang="nl-NL" dirty="0">
                <a:solidFill>
                  <a:srgbClr val="FFFFFF"/>
                </a:solidFill>
              </a:rPr>
              <a:t>nachten bleven </a:t>
            </a:r>
            <a:endParaRPr lang="nl-NL" dirty="0" smtClean="0">
              <a:solidFill>
                <a:srgbClr val="FFFFFF"/>
              </a:solidFill>
            </a:endParaRPr>
          </a:p>
          <a:p>
            <a:pPr marL="0" indent="0" algn="just">
              <a:spcBef>
                <a:spcPts val="0"/>
              </a:spcBef>
              <a:buNone/>
            </a:pPr>
            <a:r>
              <a:rPr lang="nl-NL" dirty="0" smtClean="0">
                <a:solidFill>
                  <a:srgbClr val="FFFFFF"/>
                </a:solidFill>
              </a:rPr>
              <a:t>ze </a:t>
            </a:r>
            <a:r>
              <a:rPr lang="nl-NL" dirty="0">
                <a:solidFill>
                  <a:srgbClr val="FFFFFF"/>
                </a:solidFill>
              </a:rPr>
              <a:t>naast hem op de </a:t>
            </a:r>
            <a:endParaRPr lang="nl-NL" dirty="0" smtClean="0">
              <a:solidFill>
                <a:srgbClr val="FFFFFF"/>
              </a:solidFill>
            </a:endParaRPr>
          </a:p>
          <a:p>
            <a:pPr marL="0" indent="0" algn="just">
              <a:spcBef>
                <a:spcPts val="0"/>
              </a:spcBef>
              <a:buNone/>
            </a:pPr>
            <a:r>
              <a:rPr lang="nl-NL" dirty="0" smtClean="0">
                <a:solidFill>
                  <a:srgbClr val="FFFFFF"/>
                </a:solidFill>
              </a:rPr>
              <a:t>grond </a:t>
            </a:r>
            <a:r>
              <a:rPr lang="nl-NL" dirty="0">
                <a:solidFill>
                  <a:srgbClr val="FFFFFF"/>
                </a:solidFill>
              </a:rPr>
              <a:t>zitten zonder </a:t>
            </a:r>
            <a:endParaRPr lang="nl-NL" dirty="0" smtClean="0">
              <a:solidFill>
                <a:srgbClr val="FFFFFF"/>
              </a:solidFill>
            </a:endParaRPr>
          </a:p>
          <a:p>
            <a:pPr marL="0" indent="0" algn="just">
              <a:spcBef>
                <a:spcPts val="0"/>
              </a:spcBef>
              <a:buNone/>
            </a:pPr>
            <a:r>
              <a:rPr lang="nl-NL" dirty="0" smtClean="0">
                <a:solidFill>
                  <a:srgbClr val="FFFFFF"/>
                </a:solidFill>
              </a:rPr>
              <a:t>iets </a:t>
            </a:r>
            <a:r>
              <a:rPr lang="nl-NL" dirty="0">
                <a:solidFill>
                  <a:srgbClr val="FFFFFF"/>
                </a:solidFill>
              </a:rPr>
              <a:t>tegen hem te </a:t>
            </a:r>
            <a:endParaRPr lang="nl-NL" dirty="0" smtClean="0">
              <a:solidFill>
                <a:srgbClr val="FFFFFF"/>
              </a:solidFill>
            </a:endParaRPr>
          </a:p>
          <a:p>
            <a:pPr marL="0" indent="0" algn="just">
              <a:spcBef>
                <a:spcPts val="0"/>
              </a:spcBef>
              <a:buNone/>
            </a:pPr>
            <a:r>
              <a:rPr lang="nl-NL" dirty="0" smtClean="0">
                <a:solidFill>
                  <a:srgbClr val="FFFFFF"/>
                </a:solidFill>
              </a:rPr>
              <a:t>zeggen</a:t>
            </a:r>
            <a:r>
              <a:rPr lang="nl-NL" dirty="0">
                <a:solidFill>
                  <a:srgbClr val="FFFFFF"/>
                </a:solidFill>
              </a:rPr>
              <a:t>, want ze zagen </a:t>
            </a:r>
            <a:endParaRPr lang="nl-NL" dirty="0" smtClean="0">
              <a:solidFill>
                <a:srgbClr val="FFFFFF"/>
              </a:solidFill>
            </a:endParaRPr>
          </a:p>
          <a:p>
            <a:pPr marL="0" indent="0" algn="just">
              <a:spcBef>
                <a:spcPts val="0"/>
              </a:spcBef>
              <a:buNone/>
            </a:pPr>
            <a:r>
              <a:rPr lang="nl-NL" dirty="0" smtClean="0">
                <a:solidFill>
                  <a:srgbClr val="FFFFFF"/>
                </a:solidFill>
              </a:rPr>
              <a:t>hoe </a:t>
            </a:r>
            <a:r>
              <a:rPr lang="nl-NL" dirty="0">
                <a:solidFill>
                  <a:srgbClr val="FFFFFF"/>
                </a:solidFill>
              </a:rPr>
              <a:t>vreselijk hij leed.</a:t>
            </a:r>
            <a:r>
              <a:rPr lang="en-GB" dirty="0">
                <a:solidFill>
                  <a:srgbClr val="FFFFFF"/>
                </a:solidFill>
              </a:rPr>
              <a:t> </a:t>
            </a:r>
            <a:endParaRPr lang="fr-BE" dirty="0">
              <a:solidFill>
                <a:srgbClr val="FFFFFF"/>
              </a:solidFill>
            </a:endParaRPr>
          </a:p>
        </p:txBody>
      </p:sp>
    </p:spTree>
    <p:extLst>
      <p:ext uri="{BB962C8B-B14F-4D97-AF65-F5344CB8AC3E}">
        <p14:creationId xmlns:p14="http://schemas.microsoft.com/office/powerpoint/2010/main" val="53682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531" y="705838"/>
            <a:ext cx="8228800" cy="5912709"/>
          </a:xfrm>
        </p:spPr>
        <p:txBody>
          <a:bodyPr>
            <a:normAutofit fontScale="92500" lnSpcReduction="10000"/>
          </a:bodyPr>
          <a:lstStyle/>
          <a:p>
            <a:pPr lvl="0" fontAlgn="base">
              <a:spcAft>
                <a:spcPts val="1200"/>
              </a:spcAft>
            </a:pPr>
            <a:r>
              <a:rPr lang="nl-NL" dirty="0">
                <a:solidFill>
                  <a:srgbClr val="FFFFFF"/>
                </a:solidFill>
              </a:rPr>
              <a:t>Deel met elkaar uw indrukken en gedachten over </a:t>
            </a:r>
            <a:r>
              <a:rPr lang="nl-NL" b="1" dirty="0">
                <a:solidFill>
                  <a:srgbClr val="FFFFFF"/>
                </a:solidFill>
              </a:rPr>
              <a:t>de komst en de houding</a:t>
            </a:r>
            <a:r>
              <a:rPr lang="nl-NL" dirty="0">
                <a:solidFill>
                  <a:srgbClr val="FFFFFF"/>
                </a:solidFill>
              </a:rPr>
              <a:t> (intense reactie) </a:t>
            </a:r>
            <a:r>
              <a:rPr lang="nl-NL" b="1" dirty="0">
                <a:solidFill>
                  <a:srgbClr val="FFFFFF"/>
                </a:solidFill>
              </a:rPr>
              <a:t>van de</a:t>
            </a:r>
            <a:r>
              <a:rPr lang="nl-NL" dirty="0">
                <a:solidFill>
                  <a:srgbClr val="FFFFFF"/>
                </a:solidFill>
              </a:rPr>
              <a:t> </a:t>
            </a:r>
            <a:r>
              <a:rPr lang="nl-NL" b="1" dirty="0">
                <a:solidFill>
                  <a:srgbClr val="FFFFFF"/>
                </a:solidFill>
              </a:rPr>
              <a:t>3 vrienden</a:t>
            </a:r>
            <a:r>
              <a:rPr lang="nl-NL" dirty="0">
                <a:solidFill>
                  <a:srgbClr val="FFFFFF"/>
                </a:solidFill>
              </a:rPr>
              <a:t> van Job (2:11-13).</a:t>
            </a:r>
            <a:endParaRPr lang="en-GB" dirty="0">
              <a:solidFill>
                <a:srgbClr val="FFFFFF"/>
              </a:solidFill>
            </a:endParaRPr>
          </a:p>
          <a:p>
            <a:pPr lvl="0" fontAlgn="base">
              <a:spcAft>
                <a:spcPts val="1200"/>
              </a:spcAft>
            </a:pPr>
            <a:r>
              <a:rPr lang="nl-NL" b="1" dirty="0">
                <a:solidFill>
                  <a:srgbClr val="FFFFFF"/>
                </a:solidFill>
              </a:rPr>
              <a:t>Een lange stilte</a:t>
            </a:r>
            <a:r>
              <a:rPr lang="nl-NL" dirty="0">
                <a:solidFill>
                  <a:srgbClr val="FFFFFF"/>
                </a:solidFill>
              </a:rPr>
              <a:t> (‘7 dagen en 7 nachten): ‘niemand zei iets tegen hem’ (ze durfden niet? ze wisten niet wat zeggen?). Waarom deze stilte? Wat zijn de weldaden van een stilte (een stilzwijgende aanwezigheid)? Moet je noodzakelijkerwijs iets zeggen om iemand te troosten?</a:t>
            </a:r>
            <a:endParaRPr lang="en-GB" dirty="0">
              <a:solidFill>
                <a:srgbClr val="FFFFFF"/>
              </a:solidFill>
            </a:endParaRPr>
          </a:p>
          <a:p>
            <a:pPr lvl="0" fontAlgn="base">
              <a:spcAft>
                <a:spcPts val="1200"/>
              </a:spcAft>
            </a:pPr>
            <a:r>
              <a:rPr lang="nl-NL" b="1" dirty="0">
                <a:solidFill>
                  <a:srgbClr val="FFFFFF"/>
                </a:solidFill>
              </a:rPr>
              <a:t>Hoe kun je iemand troosten</a:t>
            </a:r>
            <a:r>
              <a:rPr lang="nl-NL" dirty="0">
                <a:solidFill>
                  <a:srgbClr val="FFFFFF"/>
                </a:solidFill>
              </a:rPr>
              <a:t> (een vriend) die lijdt? Wat (niet) doen, wat (niet) zeggen? Waar heb jij het meeste nood aan wanneer je te kampen hebt met pijn en lijden? Waar heb je absoluut geen nood aan? Deel ervaringen met elkaar…</a:t>
            </a:r>
            <a:endParaRPr lang="en-GB" dirty="0">
              <a:solidFill>
                <a:srgbClr val="FFFFFF"/>
              </a:solidFill>
            </a:endParaRPr>
          </a:p>
          <a:p>
            <a:pPr lvl="0" fontAlgn="base">
              <a:spcAft>
                <a:spcPts val="1200"/>
              </a:spcAft>
            </a:pPr>
            <a:r>
              <a:rPr lang="nl-NL" b="1" dirty="0">
                <a:solidFill>
                  <a:srgbClr val="FFFFFF"/>
                </a:solidFill>
              </a:rPr>
              <a:t>Is jouw kerkgemeenschap</a:t>
            </a:r>
            <a:r>
              <a:rPr lang="nl-NL" dirty="0">
                <a:solidFill>
                  <a:srgbClr val="FFFFFF"/>
                </a:solidFill>
              </a:rPr>
              <a:t> een vriend voor zij die lijden? Hoe kan een geloofsgemeenschap ‘vriend zijn’?</a:t>
            </a:r>
            <a:endParaRPr lang="en-GB" dirty="0">
              <a:solidFill>
                <a:srgbClr val="FFFFFF"/>
              </a:solidFill>
            </a:endParaRPr>
          </a:p>
          <a:p>
            <a:pPr>
              <a:spcAft>
                <a:spcPts val="1200"/>
              </a:spcAft>
            </a:pPr>
            <a:endParaRPr lang="fr-BE" dirty="0">
              <a:solidFill>
                <a:srgbClr val="FFFFFF"/>
              </a:solidFill>
            </a:endParaRPr>
          </a:p>
        </p:txBody>
      </p:sp>
      <p:pic>
        <p:nvPicPr>
          <p:cNvPr id="5"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8028"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32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247409" y="2522358"/>
            <a:ext cx="3896591" cy="4335642"/>
          </a:xfrm>
          <a:prstGeom prst="rect">
            <a:avLst/>
          </a:prstGeom>
        </p:spPr>
      </p:pic>
      <p:sp>
        <p:nvSpPr>
          <p:cNvPr id="3" name="Espace réservé du contenu 2"/>
          <p:cNvSpPr>
            <a:spLocks noGrp="1"/>
          </p:cNvSpPr>
          <p:nvPr>
            <p:ph sz="half" idx="1"/>
          </p:nvPr>
        </p:nvSpPr>
        <p:spPr>
          <a:xfrm>
            <a:off x="93518" y="2942235"/>
            <a:ext cx="5735782" cy="3915763"/>
          </a:xfrm>
        </p:spPr>
        <p:txBody>
          <a:bodyPr>
            <a:normAutofit/>
          </a:bodyPr>
          <a:lstStyle/>
          <a:p>
            <a:pPr marL="0" indent="0">
              <a:buNone/>
            </a:pPr>
            <a:r>
              <a:rPr lang="nl-NL" dirty="0" smtClean="0"/>
              <a:t>“Waarom </a:t>
            </a:r>
            <a:r>
              <a:rPr lang="nl-NL" dirty="0"/>
              <a:t>geeft God het licht aan ongelukkigen, het leven aan verbitterden?  Zij wachten op de dood die uitblijft, …  hun vreugde kent geen grenzen, ze jubelen als ze hun graf gevonden hebben. </a:t>
            </a:r>
            <a:r>
              <a:rPr lang="nl-NL" dirty="0" smtClean="0"/>
              <a:t>Waarom </a:t>
            </a:r>
            <a:r>
              <a:rPr lang="nl-NL" dirty="0"/>
              <a:t>geeft </a:t>
            </a:r>
            <a:endParaRPr lang="nl-NL" dirty="0" smtClean="0"/>
          </a:p>
          <a:p>
            <a:pPr marL="0" indent="0">
              <a:spcBef>
                <a:spcPts val="0"/>
              </a:spcBef>
              <a:buNone/>
            </a:pPr>
            <a:r>
              <a:rPr lang="nl-NL" dirty="0" smtClean="0"/>
              <a:t>God </a:t>
            </a:r>
            <a:r>
              <a:rPr lang="nl-NL" dirty="0"/>
              <a:t>het licht aan hem voor wie de weg verborgen blijft, wie hij de weg verspert</a:t>
            </a:r>
            <a:r>
              <a:rPr lang="nl-NL" dirty="0" smtClean="0"/>
              <a:t>?”</a:t>
            </a:r>
            <a:r>
              <a:rPr lang="en-GB" dirty="0" smtClean="0"/>
              <a:t> </a:t>
            </a:r>
            <a:endParaRPr lang="fr-BE" dirty="0"/>
          </a:p>
        </p:txBody>
      </p:sp>
      <p:sp>
        <p:nvSpPr>
          <p:cNvPr id="7" name="Espace réservé du contenu 6"/>
          <p:cNvSpPr>
            <a:spLocks noGrp="1"/>
          </p:cNvSpPr>
          <p:nvPr>
            <p:ph sz="half" idx="2"/>
          </p:nvPr>
        </p:nvSpPr>
        <p:spPr>
          <a:xfrm>
            <a:off x="4445000" y="247795"/>
            <a:ext cx="4522356" cy="1435532"/>
          </a:xfrm>
        </p:spPr>
        <p:txBody>
          <a:bodyPr>
            <a:normAutofit/>
          </a:bodyPr>
          <a:lstStyle/>
          <a:p>
            <a:pPr marL="0" indent="0" algn="ctr">
              <a:buNone/>
            </a:pPr>
            <a:r>
              <a:rPr lang="nl-NL" sz="3200" dirty="0" smtClean="0"/>
              <a:t>“</a:t>
            </a:r>
            <a:r>
              <a:rPr lang="nl-NL" sz="3200" dirty="0"/>
              <a:t>Laat de dag dat ik geboren ben </a:t>
            </a:r>
            <a:r>
              <a:rPr lang="nl-NL" sz="3200" dirty="0" smtClean="0"/>
              <a:t>vergaan!”</a:t>
            </a:r>
            <a:r>
              <a:rPr lang="en-GB" sz="3200" dirty="0" smtClean="0"/>
              <a:t> </a:t>
            </a:r>
            <a:endParaRPr lang="fr-BE" dirty="0"/>
          </a:p>
        </p:txBody>
      </p:sp>
      <p:pic>
        <p:nvPicPr>
          <p:cNvPr id="5" name="Image 4"/>
          <p:cNvPicPr>
            <a:picLocks noChangeAspect="1"/>
          </p:cNvPicPr>
          <p:nvPr/>
        </p:nvPicPr>
        <p:blipFill>
          <a:blip r:embed="rId3"/>
          <a:stretch>
            <a:fillRect/>
          </a:stretch>
        </p:blipFill>
        <p:spPr>
          <a:xfrm>
            <a:off x="0" y="5195"/>
            <a:ext cx="4444999" cy="2857499"/>
          </a:xfrm>
          <a:prstGeom prst="rect">
            <a:avLst/>
          </a:prstGeom>
        </p:spPr>
      </p:pic>
    </p:spTree>
    <p:extLst>
      <p:ext uri="{BB962C8B-B14F-4D97-AF65-F5344CB8AC3E}">
        <p14:creationId xmlns:p14="http://schemas.microsoft.com/office/powerpoint/2010/main" val="235948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8028"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148" y="32284"/>
            <a:ext cx="8696016" cy="6894196"/>
          </a:xfrm>
          <a:prstGeom prst="rect">
            <a:avLst/>
          </a:prstGeom>
        </p:spPr>
        <p:txBody>
          <a:bodyPr wrap="square">
            <a:spAutoFit/>
          </a:bodyPr>
          <a:lstStyle/>
          <a:p>
            <a:pPr marL="342900" lvl="0" indent="-342900" fontAlgn="base">
              <a:buFont typeface="+mj-lt"/>
              <a:buAutoNum type="arabicPeriod"/>
            </a:pPr>
            <a:r>
              <a:rPr lang="nl-NL" sz="2600" dirty="0">
                <a:solidFill>
                  <a:srgbClr val="FFFFFF"/>
                </a:solidFill>
              </a:rPr>
              <a:t>Job doorbreekt de stilte en dus zijn stoïcijnse houding </a:t>
            </a:r>
            <a:r>
              <a:rPr lang="nl-NL" sz="2600" dirty="0" smtClean="0">
                <a:solidFill>
                  <a:srgbClr val="FFFFFF"/>
                </a:solidFill>
              </a:rPr>
              <a:t>        om </a:t>
            </a:r>
            <a:r>
              <a:rPr lang="nl-NL" sz="2600" dirty="0">
                <a:solidFill>
                  <a:srgbClr val="FFFFFF"/>
                </a:solidFill>
              </a:rPr>
              <a:t>zijn ellende en zijn opstand uit te schreeuwen. </a:t>
            </a:r>
            <a:r>
              <a:rPr lang="nl-NL" sz="2600" dirty="0" smtClean="0">
                <a:solidFill>
                  <a:srgbClr val="FFFFFF"/>
                </a:solidFill>
              </a:rPr>
              <a:t>                Kun </a:t>
            </a:r>
            <a:r>
              <a:rPr lang="nl-NL" sz="2600" dirty="0">
                <a:solidFill>
                  <a:srgbClr val="FFFFFF"/>
                </a:solidFill>
              </a:rPr>
              <a:t>je begrip opbrengen voor deze reactie? Heb je </a:t>
            </a:r>
            <a:r>
              <a:rPr lang="nl-NL" sz="2600" dirty="0" smtClean="0">
                <a:solidFill>
                  <a:srgbClr val="FFFFFF"/>
                </a:solidFill>
              </a:rPr>
              <a:t>	           zelf </a:t>
            </a:r>
            <a:r>
              <a:rPr lang="nl-NL" sz="2600" dirty="0">
                <a:solidFill>
                  <a:srgbClr val="FFFFFF"/>
                </a:solidFill>
              </a:rPr>
              <a:t>al zo gereageerd? Heb je er al mee te maken gehad bij anderen? Bespreek met elkaar…</a:t>
            </a:r>
            <a:endParaRPr lang="en-GB" sz="2600" dirty="0">
              <a:solidFill>
                <a:srgbClr val="FFFFFF"/>
              </a:solidFill>
            </a:endParaRPr>
          </a:p>
          <a:p>
            <a:pPr marL="342900" lvl="0" indent="-342900" fontAlgn="base">
              <a:buFont typeface="+mj-lt"/>
              <a:buAutoNum type="arabicPeriod"/>
            </a:pPr>
            <a:r>
              <a:rPr lang="nl-NL" sz="2600" dirty="0">
                <a:solidFill>
                  <a:srgbClr val="FFFFFF"/>
                </a:solidFill>
              </a:rPr>
              <a:t>Zolang Job een vroom gelaat toonde en in stilte leed, waren zijn vrienden present. Zodra hij spreekt (klagen en opstandigheid) verbreken de vrienden hun solidariteit en gaat het van kwaad naar erger. Deel uw gedachten en ervaringen met elkaar (als ‘lijdende’ of als ‘vriend’).</a:t>
            </a:r>
            <a:endParaRPr lang="en-GB" sz="2600" dirty="0">
              <a:solidFill>
                <a:srgbClr val="FFFFFF"/>
              </a:solidFill>
            </a:endParaRPr>
          </a:p>
          <a:p>
            <a:pPr marL="342900" lvl="0" indent="-342900" fontAlgn="base">
              <a:buFont typeface="+mj-lt"/>
              <a:buAutoNum type="arabicPeriod"/>
            </a:pPr>
            <a:r>
              <a:rPr lang="nl-NL" sz="2600" dirty="0">
                <a:solidFill>
                  <a:srgbClr val="FFFFFF"/>
                </a:solidFill>
              </a:rPr>
              <a:t>Als je te lijden hebt: je durven uiten, een ander gelaat durven tonen; als vriend: in staat zijn om te luisteren, om moeilijke of zelfs choquerende woorden te aanhoren… Is dit makkelijk?</a:t>
            </a:r>
            <a:endParaRPr lang="en-GB" sz="2600" dirty="0">
              <a:solidFill>
                <a:srgbClr val="FFFFFF"/>
              </a:solidFill>
            </a:endParaRPr>
          </a:p>
          <a:p>
            <a:pPr marL="342900" lvl="0" indent="-342900" fontAlgn="base">
              <a:buFont typeface="+mj-lt"/>
              <a:buAutoNum type="arabicPeriod"/>
            </a:pPr>
            <a:r>
              <a:rPr lang="nl-NL" sz="2600" dirty="0">
                <a:solidFill>
                  <a:srgbClr val="FFFFFF"/>
                </a:solidFill>
              </a:rPr>
              <a:t>Ben je in jouw kerk genoodzaakt om te lijden in stilte, of is er plaats voor een schreeuw van hoge nood en zelfs opstandigheid?</a:t>
            </a:r>
            <a:endParaRPr lang="en-GB" sz="2600" dirty="0">
              <a:solidFill>
                <a:srgbClr val="FFFFFF"/>
              </a:solidFill>
            </a:endParaRPr>
          </a:p>
        </p:txBody>
      </p:sp>
    </p:spTree>
    <p:extLst>
      <p:ext uri="{BB962C8B-B14F-4D97-AF65-F5344CB8AC3E}">
        <p14:creationId xmlns:p14="http://schemas.microsoft.com/office/powerpoint/2010/main" val="29001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592282"/>
            <a:ext cx="7886700" cy="5584681"/>
          </a:xfrm>
        </p:spPr>
        <p:txBody>
          <a:bodyPr anchor="ctr">
            <a:normAutofit fontScale="92500"/>
          </a:bodyPr>
          <a:lstStyle/>
          <a:p>
            <a:pPr marL="0" indent="0">
              <a:lnSpc>
                <a:spcPct val="100000"/>
              </a:lnSpc>
              <a:buNone/>
            </a:pPr>
            <a:r>
              <a:rPr lang="fr-BE" sz="3600" u="sng" dirty="0" smtClean="0">
                <a:solidFill>
                  <a:schemeClr val="accent4">
                    <a:lumMod val="20000"/>
                    <a:lumOff val="80000"/>
                  </a:schemeClr>
                </a:solidFill>
              </a:rPr>
              <a:t>De eerste om het woord te voeren: Elifaz</a:t>
            </a:r>
          </a:p>
          <a:p>
            <a:pPr marL="0" indent="0">
              <a:lnSpc>
                <a:spcPct val="100000"/>
              </a:lnSpc>
              <a:buNone/>
            </a:pPr>
            <a:r>
              <a:rPr lang="fr-BE" dirty="0" smtClean="0">
                <a:solidFill>
                  <a:schemeClr val="accent4">
                    <a:lumMod val="20000"/>
                    <a:lumOff val="80000"/>
                  </a:schemeClr>
                </a:solidFill>
              </a:rPr>
              <a:t>«</a:t>
            </a:r>
            <a:r>
              <a:rPr lang="fr-BE" dirty="0">
                <a:solidFill>
                  <a:schemeClr val="accent4">
                    <a:lumMod val="20000"/>
                    <a:lumOff val="80000"/>
                  </a:schemeClr>
                </a:solidFill>
              </a:rPr>
              <a:t> </a:t>
            </a:r>
            <a:r>
              <a:rPr lang="nl-NL" dirty="0">
                <a:solidFill>
                  <a:schemeClr val="accent4">
                    <a:lumMod val="20000"/>
                    <a:lumOff val="80000"/>
                  </a:schemeClr>
                </a:solidFill>
              </a:rPr>
              <a:t>Velen stond je bij met raad en daad en wie de moed ontzonk, heb je gesterkt. 4 Je woorden richtten hem die struikelde weer op, aan knikkende knieën gaf je nieuwe kracht. 5 Maar nu word jij beproefd, en je verliest de moed, nu treft jou het onheil, en je geeft het op. 6 Vertrouw je niet op je ontzag voor God, geeft je onbesproken levenswandel je geen hoop? 7 Ken jij onschuldigen die hij te gronde richtte? Werden </a:t>
            </a:r>
            <a:r>
              <a:rPr lang="nl-NL" dirty="0" err="1">
                <a:solidFill>
                  <a:schemeClr val="accent4">
                    <a:lumMod val="20000"/>
                    <a:lumOff val="80000"/>
                  </a:schemeClr>
                </a:solidFill>
              </a:rPr>
              <a:t>rechtschapenen</a:t>
            </a:r>
            <a:r>
              <a:rPr lang="nl-NL" dirty="0">
                <a:solidFill>
                  <a:schemeClr val="accent4">
                    <a:lumMod val="20000"/>
                    <a:lumOff val="80000"/>
                  </a:schemeClr>
                </a:solidFill>
              </a:rPr>
              <a:t> ooit in het ongeluk gestort? 8 Ik heb gezien: wie onrecht ploegt, wie rampspoed zaait, zal het ook oogsten. 9 Eén ademstoot van God, en ze komen om, één vlaag van zijn woede vaagt ze weg.</a:t>
            </a:r>
            <a:r>
              <a:rPr lang="en-GB" dirty="0">
                <a:solidFill>
                  <a:schemeClr val="accent4">
                    <a:lumMod val="20000"/>
                    <a:lumOff val="80000"/>
                  </a:schemeClr>
                </a:solidFill>
              </a:rPr>
              <a:t> </a:t>
            </a:r>
            <a:r>
              <a:rPr lang="fr-BE" dirty="0">
                <a:solidFill>
                  <a:schemeClr val="accent4">
                    <a:lumMod val="20000"/>
                    <a:lumOff val="80000"/>
                  </a:schemeClr>
                </a:solidFill>
              </a:rPr>
              <a:t> </a:t>
            </a:r>
            <a:r>
              <a:rPr lang="fr-BE" dirty="0" smtClean="0">
                <a:solidFill>
                  <a:schemeClr val="accent4">
                    <a:lumMod val="20000"/>
                    <a:lumOff val="80000"/>
                  </a:schemeClr>
                </a:solidFill>
              </a:rPr>
              <a:t>» (4.3-9)</a:t>
            </a:r>
            <a:endParaRPr lang="fr-BE" dirty="0">
              <a:solidFill>
                <a:schemeClr val="accent4">
                  <a:lumMod val="20000"/>
                  <a:lumOff val="80000"/>
                </a:schemeClr>
              </a:solidFill>
            </a:endParaRPr>
          </a:p>
        </p:txBody>
      </p:sp>
    </p:spTree>
    <p:extLst>
      <p:ext uri="{BB962C8B-B14F-4D97-AF65-F5344CB8AC3E}">
        <p14:creationId xmlns:p14="http://schemas.microsoft.com/office/powerpoint/2010/main" val="59175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388028" y="0"/>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149" y="613426"/>
            <a:ext cx="8825164" cy="6247865"/>
          </a:xfrm>
          <a:prstGeom prst="rect">
            <a:avLst/>
          </a:prstGeom>
        </p:spPr>
        <p:txBody>
          <a:bodyPr wrap="square">
            <a:spAutoFit/>
          </a:bodyPr>
          <a:lstStyle/>
          <a:p>
            <a:pPr marL="514350" lvl="0" indent="-514350" fontAlgn="base">
              <a:spcAft>
                <a:spcPts val="1200"/>
              </a:spcAft>
              <a:buFont typeface="+mj-lt"/>
              <a:buAutoNum type="arabicPeriod"/>
            </a:pPr>
            <a:r>
              <a:rPr lang="nl-NL" sz="2600" dirty="0" err="1">
                <a:solidFill>
                  <a:schemeClr val="bg1"/>
                </a:solidFill>
              </a:rPr>
              <a:t>Elifaz</a:t>
            </a:r>
            <a:r>
              <a:rPr lang="nl-NL" sz="2600" dirty="0">
                <a:solidFill>
                  <a:schemeClr val="bg1"/>
                </a:solidFill>
              </a:rPr>
              <a:t> begint met lovende woorden, maar die toch al (verborgen?) verwijten inhouden. “Kom nou, Job, jij hebt anderen bemoedigd, opgericht, gesterkt… neem jezelf weer in de hand!” Alsof iemand die er altijd was voor anderen niet het recht heeft om ontmoedigd te zijn… Heeft een (goede) gelovige (als Job) het recht op ontmoediging? Spreek hier met elkaar over!</a:t>
            </a:r>
            <a:endParaRPr lang="en-GB" sz="2600" dirty="0">
              <a:solidFill>
                <a:schemeClr val="bg1"/>
              </a:solidFill>
            </a:endParaRPr>
          </a:p>
          <a:p>
            <a:pPr marL="514350" lvl="0" indent="-514350" fontAlgn="base">
              <a:spcAft>
                <a:spcPts val="1200"/>
              </a:spcAft>
              <a:buFont typeface="+mj-lt"/>
              <a:buAutoNum type="arabicPeriod"/>
            </a:pPr>
            <a:r>
              <a:rPr lang="nl-NL" sz="2600" dirty="0">
                <a:solidFill>
                  <a:schemeClr val="bg1"/>
                </a:solidFill>
              </a:rPr>
              <a:t>Door Jobs vroomheid en integriteit te benadrukken toont </a:t>
            </a:r>
            <a:r>
              <a:rPr lang="nl-NL" sz="2600" dirty="0" err="1">
                <a:solidFill>
                  <a:schemeClr val="bg1"/>
                </a:solidFill>
              </a:rPr>
              <a:t>Elifaz</a:t>
            </a:r>
            <a:r>
              <a:rPr lang="nl-NL" sz="2600" dirty="0">
                <a:solidFill>
                  <a:schemeClr val="bg1"/>
                </a:solidFill>
              </a:rPr>
              <a:t> eigenlijk al dat zijn denken zich situeert in het kader van ‘vergelding’ (een idee dat door de 3 vrienden onwrikbaar wordt verdedigd). “Aangezien je vroom en integer bent, komt het wel weer goed. Wat heb je te vrezen?”… Ook al lijkt dit discours op het eerste zicht bemoedigend, het is helemaal niet realistisch, toch? Het komt wel weer goed… Maar wat als het niet goed komt?</a:t>
            </a:r>
            <a:endParaRPr lang="en-GB" sz="2600" dirty="0">
              <a:solidFill>
                <a:schemeClr val="bg1"/>
              </a:solidFill>
            </a:endParaRPr>
          </a:p>
        </p:txBody>
      </p:sp>
    </p:spTree>
    <p:extLst>
      <p:ext uri="{BB962C8B-B14F-4D97-AF65-F5344CB8AC3E}">
        <p14:creationId xmlns:p14="http://schemas.microsoft.com/office/powerpoint/2010/main" val="183441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solidFill>
          <a:ln>
            <a:solidFill>
              <a:schemeClr val="bg2"/>
            </a:solidFill>
          </a:ln>
        </p:spPr>
        <p:txBody>
          <a:bodyPr>
            <a:normAutofit/>
          </a:bodyPr>
          <a:lstStyle/>
          <a:p>
            <a:pPr algn="ctr"/>
            <a:r>
              <a:rPr lang="fr-BE" sz="2800" dirty="0">
                <a:solidFill>
                  <a:srgbClr val="FFFFFF"/>
                </a:solidFill>
                <a:latin typeface="+mn-lt"/>
              </a:rPr>
              <a:t>« </a:t>
            </a:r>
            <a:r>
              <a:rPr lang="nl-NL" sz="2800" dirty="0">
                <a:solidFill>
                  <a:srgbClr val="FFFFFF"/>
                </a:solidFill>
              </a:rPr>
              <a:t>“Je weet toch dat je levenswandel slecht is, dat je zonden ontelbaar zijn?” </a:t>
            </a:r>
            <a:r>
              <a:rPr lang="fr-BE" sz="2800" dirty="0">
                <a:solidFill>
                  <a:srgbClr val="FFFFFF"/>
                </a:solidFill>
                <a:latin typeface="+mn-lt"/>
              </a:rPr>
              <a:t> » (22.5</a:t>
            </a:r>
            <a:r>
              <a:rPr lang="fr-BE" sz="2800" dirty="0" smtClean="0">
                <a:solidFill>
                  <a:srgbClr val="FFFFFF"/>
                </a:solidFill>
                <a:latin typeface="+mn-lt"/>
              </a:rPr>
              <a:t>)</a:t>
            </a:r>
            <a:endParaRPr lang="fr-BE" sz="2800" dirty="0">
              <a:solidFill>
                <a:srgbClr val="FFFFFF"/>
              </a:solidFill>
              <a:latin typeface="+mn-lt"/>
            </a:endParaRPr>
          </a:p>
        </p:txBody>
      </p:sp>
      <p:sp>
        <p:nvSpPr>
          <p:cNvPr id="3" name="Espace réservé du contenu 2"/>
          <p:cNvSpPr>
            <a:spLocks noGrp="1"/>
          </p:cNvSpPr>
          <p:nvPr>
            <p:ph sz="half" idx="1"/>
          </p:nvPr>
        </p:nvSpPr>
        <p:spPr>
          <a:xfrm>
            <a:off x="628650" y="1825625"/>
            <a:ext cx="7886700" cy="1665720"/>
          </a:xfrm>
          <a:solidFill>
            <a:schemeClr val="tx1">
              <a:lumMod val="95000"/>
              <a:lumOff val="5000"/>
            </a:schemeClr>
          </a:solidFill>
          <a:ln>
            <a:solidFill>
              <a:schemeClr val="accent4"/>
            </a:solidFill>
          </a:ln>
        </p:spPr>
        <p:txBody>
          <a:bodyPr anchor="ctr">
            <a:normAutofit fontScale="92500" lnSpcReduction="10000"/>
          </a:bodyPr>
          <a:lstStyle/>
          <a:p>
            <a:pPr marL="0" indent="0" algn="ctr">
              <a:buNone/>
            </a:pPr>
            <a:r>
              <a:rPr lang="fr-BE" dirty="0" smtClean="0">
                <a:solidFill>
                  <a:srgbClr val="FFFFFF"/>
                </a:solidFill>
              </a:rPr>
              <a:t>«</a:t>
            </a:r>
            <a:r>
              <a:rPr lang="fr-BE" dirty="0">
                <a:solidFill>
                  <a:srgbClr val="FFFFFF"/>
                </a:solidFill>
              </a:rPr>
              <a:t> </a:t>
            </a:r>
            <a:r>
              <a:rPr lang="nl-NL" dirty="0">
                <a:solidFill>
                  <a:srgbClr val="FFFFFF"/>
                </a:solidFill>
              </a:rPr>
              <a:t>Gelukkig de mens die door God wordt getuchtigd, wijs daarom de straf van de Ont­zagwekkende niet af! Want hij verwondt en hij verbindt, hij slaat en zijn handen genezen</a:t>
            </a:r>
            <a:r>
              <a:rPr lang="nl-NL" dirty="0" smtClean="0">
                <a:solidFill>
                  <a:srgbClr val="FFFFFF"/>
                </a:solidFill>
              </a:rPr>
              <a:t>.</a:t>
            </a:r>
            <a:r>
              <a:rPr lang="fr-BE" dirty="0" smtClean="0">
                <a:solidFill>
                  <a:srgbClr val="FFFFFF"/>
                </a:solidFill>
              </a:rPr>
              <a:t>» (5:17,18)</a:t>
            </a:r>
            <a:endParaRPr lang="fr-BE" dirty="0">
              <a:solidFill>
                <a:srgbClr val="FFFFFF"/>
              </a:solidFill>
            </a:endParaRPr>
          </a:p>
        </p:txBody>
      </p:sp>
      <p:sp>
        <p:nvSpPr>
          <p:cNvPr id="5" name="Espace réservé du contenu 4"/>
          <p:cNvSpPr>
            <a:spLocks noGrp="1"/>
          </p:cNvSpPr>
          <p:nvPr>
            <p:ph sz="half" idx="2"/>
          </p:nvPr>
        </p:nvSpPr>
        <p:spPr>
          <a:xfrm>
            <a:off x="628651" y="3803073"/>
            <a:ext cx="7023412" cy="2428048"/>
          </a:xfrm>
          <a:ln>
            <a:solidFill>
              <a:srgbClr val="C00000"/>
            </a:solidFill>
          </a:ln>
        </p:spPr>
        <p:txBody>
          <a:bodyPr>
            <a:normAutofit fontScale="92500" lnSpcReduction="10000"/>
          </a:bodyPr>
          <a:lstStyle/>
          <a:p>
            <a:pPr marL="0" lvl="0" indent="0" fontAlgn="base">
              <a:buNone/>
            </a:pPr>
            <a:r>
              <a:rPr lang="nl-NL" dirty="0" smtClean="0">
                <a:solidFill>
                  <a:srgbClr val="FF0000"/>
                </a:solidFill>
              </a:rPr>
              <a:t>Enkele </a:t>
            </a:r>
            <a:r>
              <a:rPr lang="nl-NL" dirty="0">
                <a:solidFill>
                  <a:srgbClr val="FF0000"/>
                </a:solidFill>
              </a:rPr>
              <a:t>schuchtere woorden van lof, gevolgd door heel veel verwijten en beschuldigingen die steeds agressiever worden (in Jobs geval bovendien onterecht, vergeet dit niet!): is dit de manier waarop je een vriend in nood kunt troosten? Waarom moet er altijd een ‘MAAR’ gezocht worden?</a:t>
            </a:r>
            <a:endParaRPr lang="en-GB" dirty="0">
              <a:solidFill>
                <a:srgbClr val="FF0000"/>
              </a:solidFill>
            </a:endParaRPr>
          </a:p>
          <a:p>
            <a:endParaRPr lang="fr-BE" dirty="0">
              <a:solidFill>
                <a:srgbClr val="FF0000"/>
              </a:solidFill>
            </a:endParaRPr>
          </a:p>
        </p:txBody>
      </p:sp>
      <p:pic>
        <p:nvPicPr>
          <p:cNvPr id="6" name="Image 1"/>
          <p:cNvPicPr>
            <a:picLocks noChangeAspect="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7166555" y="3486845"/>
            <a:ext cx="1977445" cy="12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09116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507</Words>
  <Application>Microsoft Macintosh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Thème Office</vt:lpstr>
      <vt:lpstr>Job en  zijn 3 vrienden deel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“Je weet toch dat je levenswandel slecht is, dat je zonden ontelbaar zijn?”  » (22.5)</vt:lpstr>
      <vt:lpstr>Elifaz: « Verzoen je met God en leef met hem in vrede, dan zul je weer tot welstand komen. 22 Aanvaard wat je van hem hebt te leren en sluit zijn woorden in je hart. 23 Keer terug tot de Ontzagwekkende en je zult herstellen, zuiver je huis van alle kwaad.  » (22.21-23)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Françoise</dc:creator>
  <cp:lastModifiedBy>x</cp:lastModifiedBy>
  <cp:revision>21</cp:revision>
  <dcterms:created xsi:type="dcterms:W3CDTF">2016-10-19T15:00:04Z</dcterms:created>
  <dcterms:modified xsi:type="dcterms:W3CDTF">2016-10-27T06:42:29Z</dcterms:modified>
</cp:coreProperties>
</file>