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3" autoAdjust="0"/>
    <p:restoredTop sz="94660"/>
  </p:normalViewPr>
  <p:slideViewPr>
    <p:cSldViewPr snapToGrid="0">
      <p:cViewPr varScale="1">
        <p:scale>
          <a:sx n="126" d="100"/>
          <a:sy n="126" d="100"/>
        </p:scale>
        <p:origin x="208" y="5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presProps" Target="presProps.xml"/><Relationship Id="rId16" Type="http://schemas.openxmlformats.org/officeDocument/2006/relationships/viewProps" Target="viewProps.xml"/><Relationship Id="rId17" Type="http://schemas.openxmlformats.org/officeDocument/2006/relationships/theme" Target="theme/theme1.xml"/><Relationship Id="rId1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A7CCDEC2-B779-441E-B83F-80355034821A}" type="datetimeFigureOut">
              <a:rPr lang="fr-BE" smtClean="0"/>
              <a:t>14/03/17</a:t>
            </a:fld>
            <a:endParaRPr lang="fr-BE"/>
          </a:p>
        </p:txBody>
      </p:sp>
      <p:sp>
        <p:nvSpPr>
          <p:cNvPr id="5" name="Footer Placeholder 4"/>
          <p:cNvSpPr>
            <a:spLocks noGrp="1"/>
          </p:cNvSpPr>
          <p:nvPr>
            <p:ph type="ftr" sz="quarter" idx="11"/>
          </p:nvPr>
        </p:nvSpPr>
        <p:spPr/>
        <p:txBody>
          <a:bodyPr/>
          <a:lstStyle/>
          <a:p>
            <a:endParaRPr lang="fr-BE"/>
          </a:p>
        </p:txBody>
      </p:sp>
      <p:sp>
        <p:nvSpPr>
          <p:cNvPr id="6" name="Slide Number Placeholder 5"/>
          <p:cNvSpPr>
            <a:spLocks noGrp="1"/>
          </p:cNvSpPr>
          <p:nvPr>
            <p:ph type="sldNum" sz="quarter" idx="12"/>
          </p:nvPr>
        </p:nvSpPr>
        <p:spPr/>
        <p:txBody>
          <a:bodyPr/>
          <a:lstStyle/>
          <a:p>
            <a:fld id="{D9ED4B9E-BB31-404A-8C7F-4562DF9E3A48}" type="slidenum">
              <a:rPr lang="fr-BE" smtClean="0"/>
              <a:t>‹nr.›</a:t>
            </a:fld>
            <a:endParaRPr lang="fr-BE"/>
          </a:p>
        </p:txBody>
      </p:sp>
    </p:spTree>
    <p:extLst>
      <p:ext uri="{BB962C8B-B14F-4D97-AF65-F5344CB8AC3E}">
        <p14:creationId xmlns:p14="http://schemas.microsoft.com/office/powerpoint/2010/main" val="6289392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7CCDEC2-B779-441E-B83F-80355034821A}" type="datetimeFigureOut">
              <a:rPr lang="fr-BE" smtClean="0"/>
              <a:t>14/03/17</a:t>
            </a:fld>
            <a:endParaRPr lang="fr-BE"/>
          </a:p>
        </p:txBody>
      </p:sp>
      <p:sp>
        <p:nvSpPr>
          <p:cNvPr id="5" name="Footer Placeholder 4"/>
          <p:cNvSpPr>
            <a:spLocks noGrp="1"/>
          </p:cNvSpPr>
          <p:nvPr>
            <p:ph type="ftr" sz="quarter" idx="11"/>
          </p:nvPr>
        </p:nvSpPr>
        <p:spPr/>
        <p:txBody>
          <a:bodyPr/>
          <a:lstStyle/>
          <a:p>
            <a:endParaRPr lang="fr-BE"/>
          </a:p>
        </p:txBody>
      </p:sp>
      <p:sp>
        <p:nvSpPr>
          <p:cNvPr id="6" name="Slide Number Placeholder 5"/>
          <p:cNvSpPr>
            <a:spLocks noGrp="1"/>
          </p:cNvSpPr>
          <p:nvPr>
            <p:ph type="sldNum" sz="quarter" idx="12"/>
          </p:nvPr>
        </p:nvSpPr>
        <p:spPr/>
        <p:txBody>
          <a:bodyPr/>
          <a:lstStyle/>
          <a:p>
            <a:fld id="{D9ED4B9E-BB31-404A-8C7F-4562DF9E3A48}" type="slidenum">
              <a:rPr lang="fr-BE" smtClean="0"/>
              <a:t>‹nr.›</a:t>
            </a:fld>
            <a:endParaRPr lang="fr-BE"/>
          </a:p>
        </p:txBody>
      </p:sp>
    </p:spTree>
    <p:extLst>
      <p:ext uri="{BB962C8B-B14F-4D97-AF65-F5344CB8AC3E}">
        <p14:creationId xmlns:p14="http://schemas.microsoft.com/office/powerpoint/2010/main" val="34380942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A7CCDEC2-B779-441E-B83F-80355034821A}" type="datetimeFigureOut">
              <a:rPr lang="fr-BE" smtClean="0"/>
              <a:t>14/03/17</a:t>
            </a:fld>
            <a:endParaRPr lang="fr-BE"/>
          </a:p>
        </p:txBody>
      </p:sp>
      <p:sp>
        <p:nvSpPr>
          <p:cNvPr id="5" name="Footer Placeholder 4"/>
          <p:cNvSpPr>
            <a:spLocks noGrp="1"/>
          </p:cNvSpPr>
          <p:nvPr>
            <p:ph type="ftr" sz="quarter" idx="11"/>
          </p:nvPr>
        </p:nvSpPr>
        <p:spPr/>
        <p:txBody>
          <a:bodyPr/>
          <a:lstStyle/>
          <a:p>
            <a:endParaRPr lang="fr-BE"/>
          </a:p>
        </p:txBody>
      </p:sp>
      <p:sp>
        <p:nvSpPr>
          <p:cNvPr id="6" name="Slide Number Placeholder 5"/>
          <p:cNvSpPr>
            <a:spLocks noGrp="1"/>
          </p:cNvSpPr>
          <p:nvPr>
            <p:ph type="sldNum" sz="quarter" idx="12"/>
          </p:nvPr>
        </p:nvSpPr>
        <p:spPr/>
        <p:txBody>
          <a:bodyPr/>
          <a:lstStyle/>
          <a:p>
            <a:fld id="{D9ED4B9E-BB31-404A-8C7F-4562DF9E3A48}" type="slidenum">
              <a:rPr lang="fr-BE" smtClean="0"/>
              <a:t>‹nr.›</a:t>
            </a:fld>
            <a:endParaRPr lang="fr-BE"/>
          </a:p>
        </p:txBody>
      </p:sp>
    </p:spTree>
    <p:extLst>
      <p:ext uri="{BB962C8B-B14F-4D97-AF65-F5344CB8AC3E}">
        <p14:creationId xmlns:p14="http://schemas.microsoft.com/office/powerpoint/2010/main" val="16555342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7CCDEC2-B779-441E-B83F-80355034821A}" type="datetimeFigureOut">
              <a:rPr lang="fr-BE" smtClean="0"/>
              <a:t>14/03/17</a:t>
            </a:fld>
            <a:endParaRPr lang="fr-BE"/>
          </a:p>
        </p:txBody>
      </p:sp>
      <p:sp>
        <p:nvSpPr>
          <p:cNvPr id="6" name="Footer Placeholder 5"/>
          <p:cNvSpPr>
            <a:spLocks noGrp="1"/>
          </p:cNvSpPr>
          <p:nvPr>
            <p:ph type="ftr" sz="quarter" idx="11"/>
          </p:nvPr>
        </p:nvSpPr>
        <p:spPr/>
        <p:txBody>
          <a:bodyPr/>
          <a:lstStyle/>
          <a:p>
            <a:endParaRPr lang="fr-BE"/>
          </a:p>
        </p:txBody>
      </p:sp>
      <p:sp>
        <p:nvSpPr>
          <p:cNvPr id="7" name="Slide Number Placeholder 6"/>
          <p:cNvSpPr>
            <a:spLocks noGrp="1"/>
          </p:cNvSpPr>
          <p:nvPr>
            <p:ph type="sldNum" sz="quarter" idx="12"/>
          </p:nvPr>
        </p:nvSpPr>
        <p:spPr/>
        <p:txBody>
          <a:bodyPr/>
          <a:lstStyle/>
          <a:p>
            <a:fld id="{D9ED4B9E-BB31-404A-8C7F-4562DF9E3A48}" type="slidenum">
              <a:rPr lang="fr-BE" smtClean="0"/>
              <a:t>‹nr.›</a:t>
            </a:fld>
            <a:endParaRPr lang="fr-BE"/>
          </a:p>
        </p:txBody>
      </p:sp>
    </p:spTree>
    <p:extLst>
      <p:ext uri="{BB962C8B-B14F-4D97-AF65-F5344CB8AC3E}">
        <p14:creationId xmlns:p14="http://schemas.microsoft.com/office/powerpoint/2010/main" val="3641042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629842" y="2505075"/>
            <a:ext cx="3868340"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629150" y="2505075"/>
            <a:ext cx="3887391"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A7CCDEC2-B779-441E-B83F-80355034821A}" type="datetimeFigureOut">
              <a:rPr lang="fr-BE" smtClean="0"/>
              <a:t>14/03/17</a:t>
            </a:fld>
            <a:endParaRPr lang="fr-BE"/>
          </a:p>
        </p:txBody>
      </p:sp>
      <p:sp>
        <p:nvSpPr>
          <p:cNvPr id="8" name="Footer Placeholder 7"/>
          <p:cNvSpPr>
            <a:spLocks noGrp="1"/>
          </p:cNvSpPr>
          <p:nvPr>
            <p:ph type="ftr" sz="quarter" idx="11"/>
          </p:nvPr>
        </p:nvSpPr>
        <p:spPr/>
        <p:txBody>
          <a:bodyPr/>
          <a:lstStyle/>
          <a:p>
            <a:endParaRPr lang="fr-BE"/>
          </a:p>
        </p:txBody>
      </p:sp>
      <p:sp>
        <p:nvSpPr>
          <p:cNvPr id="9" name="Slide Number Placeholder 8"/>
          <p:cNvSpPr>
            <a:spLocks noGrp="1"/>
          </p:cNvSpPr>
          <p:nvPr>
            <p:ph type="sldNum" sz="quarter" idx="12"/>
          </p:nvPr>
        </p:nvSpPr>
        <p:spPr/>
        <p:txBody>
          <a:bodyPr/>
          <a:lstStyle/>
          <a:p>
            <a:fld id="{D9ED4B9E-BB31-404A-8C7F-4562DF9E3A48}" type="slidenum">
              <a:rPr lang="fr-BE" smtClean="0"/>
              <a:t>‹nr.›</a:t>
            </a:fld>
            <a:endParaRPr lang="fr-BE"/>
          </a:p>
        </p:txBody>
      </p:sp>
    </p:spTree>
    <p:extLst>
      <p:ext uri="{BB962C8B-B14F-4D97-AF65-F5344CB8AC3E}">
        <p14:creationId xmlns:p14="http://schemas.microsoft.com/office/powerpoint/2010/main" val="3125527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A7CCDEC2-B779-441E-B83F-80355034821A}" type="datetimeFigureOut">
              <a:rPr lang="fr-BE" smtClean="0"/>
              <a:t>14/03/17</a:t>
            </a:fld>
            <a:endParaRPr lang="fr-BE"/>
          </a:p>
        </p:txBody>
      </p:sp>
      <p:sp>
        <p:nvSpPr>
          <p:cNvPr id="4" name="Footer Placeholder 3"/>
          <p:cNvSpPr>
            <a:spLocks noGrp="1"/>
          </p:cNvSpPr>
          <p:nvPr>
            <p:ph type="ftr" sz="quarter" idx="11"/>
          </p:nvPr>
        </p:nvSpPr>
        <p:spPr/>
        <p:txBody>
          <a:bodyPr/>
          <a:lstStyle/>
          <a:p>
            <a:endParaRPr lang="fr-BE"/>
          </a:p>
        </p:txBody>
      </p:sp>
      <p:sp>
        <p:nvSpPr>
          <p:cNvPr id="5" name="Slide Number Placeholder 4"/>
          <p:cNvSpPr>
            <a:spLocks noGrp="1"/>
          </p:cNvSpPr>
          <p:nvPr>
            <p:ph type="sldNum" sz="quarter" idx="12"/>
          </p:nvPr>
        </p:nvSpPr>
        <p:spPr/>
        <p:txBody>
          <a:bodyPr/>
          <a:lstStyle/>
          <a:p>
            <a:fld id="{D9ED4B9E-BB31-404A-8C7F-4562DF9E3A48}" type="slidenum">
              <a:rPr lang="fr-BE" smtClean="0"/>
              <a:t>‹nr.›</a:t>
            </a:fld>
            <a:endParaRPr lang="fr-BE"/>
          </a:p>
        </p:txBody>
      </p:sp>
    </p:spTree>
    <p:extLst>
      <p:ext uri="{BB962C8B-B14F-4D97-AF65-F5344CB8AC3E}">
        <p14:creationId xmlns:p14="http://schemas.microsoft.com/office/powerpoint/2010/main" val="83243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CCDEC2-B779-441E-B83F-80355034821A}" type="datetimeFigureOut">
              <a:rPr lang="fr-BE" smtClean="0"/>
              <a:t>14/03/17</a:t>
            </a:fld>
            <a:endParaRPr lang="fr-BE"/>
          </a:p>
        </p:txBody>
      </p:sp>
      <p:sp>
        <p:nvSpPr>
          <p:cNvPr id="3" name="Footer Placeholder 2"/>
          <p:cNvSpPr>
            <a:spLocks noGrp="1"/>
          </p:cNvSpPr>
          <p:nvPr>
            <p:ph type="ftr" sz="quarter" idx="11"/>
          </p:nvPr>
        </p:nvSpPr>
        <p:spPr/>
        <p:txBody>
          <a:bodyPr/>
          <a:lstStyle/>
          <a:p>
            <a:endParaRPr lang="fr-BE"/>
          </a:p>
        </p:txBody>
      </p:sp>
      <p:sp>
        <p:nvSpPr>
          <p:cNvPr id="4" name="Slide Number Placeholder 3"/>
          <p:cNvSpPr>
            <a:spLocks noGrp="1"/>
          </p:cNvSpPr>
          <p:nvPr>
            <p:ph type="sldNum" sz="quarter" idx="12"/>
          </p:nvPr>
        </p:nvSpPr>
        <p:spPr/>
        <p:txBody>
          <a:bodyPr/>
          <a:lstStyle/>
          <a:p>
            <a:fld id="{D9ED4B9E-BB31-404A-8C7F-4562DF9E3A48}" type="slidenum">
              <a:rPr lang="fr-BE" smtClean="0"/>
              <a:t>‹nr.›</a:t>
            </a:fld>
            <a:endParaRPr lang="fr-BE"/>
          </a:p>
        </p:txBody>
      </p:sp>
    </p:spTree>
    <p:extLst>
      <p:ext uri="{BB962C8B-B14F-4D97-AF65-F5344CB8AC3E}">
        <p14:creationId xmlns:p14="http://schemas.microsoft.com/office/powerpoint/2010/main" val="35691717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A7CCDEC2-B779-441E-B83F-80355034821A}" type="datetimeFigureOut">
              <a:rPr lang="fr-BE" smtClean="0"/>
              <a:t>14/03/17</a:t>
            </a:fld>
            <a:endParaRPr lang="fr-BE"/>
          </a:p>
        </p:txBody>
      </p:sp>
      <p:sp>
        <p:nvSpPr>
          <p:cNvPr id="6" name="Footer Placeholder 5"/>
          <p:cNvSpPr>
            <a:spLocks noGrp="1"/>
          </p:cNvSpPr>
          <p:nvPr>
            <p:ph type="ftr" sz="quarter" idx="11"/>
          </p:nvPr>
        </p:nvSpPr>
        <p:spPr/>
        <p:txBody>
          <a:bodyPr/>
          <a:lstStyle/>
          <a:p>
            <a:endParaRPr lang="fr-BE"/>
          </a:p>
        </p:txBody>
      </p:sp>
      <p:sp>
        <p:nvSpPr>
          <p:cNvPr id="7" name="Slide Number Placeholder 6"/>
          <p:cNvSpPr>
            <a:spLocks noGrp="1"/>
          </p:cNvSpPr>
          <p:nvPr>
            <p:ph type="sldNum" sz="quarter" idx="12"/>
          </p:nvPr>
        </p:nvSpPr>
        <p:spPr/>
        <p:txBody>
          <a:bodyPr/>
          <a:lstStyle/>
          <a:p>
            <a:fld id="{D9ED4B9E-BB31-404A-8C7F-4562DF9E3A48}" type="slidenum">
              <a:rPr lang="fr-BE" smtClean="0"/>
              <a:t>‹nr.›</a:t>
            </a:fld>
            <a:endParaRPr lang="fr-BE"/>
          </a:p>
        </p:txBody>
      </p:sp>
    </p:spTree>
    <p:extLst>
      <p:ext uri="{BB962C8B-B14F-4D97-AF65-F5344CB8AC3E}">
        <p14:creationId xmlns:p14="http://schemas.microsoft.com/office/powerpoint/2010/main" val="15316771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A7CCDEC2-B779-441E-B83F-80355034821A}" type="datetimeFigureOut">
              <a:rPr lang="fr-BE" smtClean="0"/>
              <a:t>14/03/17</a:t>
            </a:fld>
            <a:endParaRPr lang="fr-BE"/>
          </a:p>
        </p:txBody>
      </p:sp>
      <p:sp>
        <p:nvSpPr>
          <p:cNvPr id="6" name="Footer Placeholder 5"/>
          <p:cNvSpPr>
            <a:spLocks noGrp="1"/>
          </p:cNvSpPr>
          <p:nvPr>
            <p:ph type="ftr" sz="quarter" idx="11"/>
          </p:nvPr>
        </p:nvSpPr>
        <p:spPr/>
        <p:txBody>
          <a:bodyPr/>
          <a:lstStyle/>
          <a:p>
            <a:endParaRPr lang="fr-BE"/>
          </a:p>
        </p:txBody>
      </p:sp>
      <p:sp>
        <p:nvSpPr>
          <p:cNvPr id="7" name="Slide Number Placeholder 6"/>
          <p:cNvSpPr>
            <a:spLocks noGrp="1"/>
          </p:cNvSpPr>
          <p:nvPr>
            <p:ph type="sldNum" sz="quarter" idx="12"/>
          </p:nvPr>
        </p:nvSpPr>
        <p:spPr/>
        <p:txBody>
          <a:bodyPr/>
          <a:lstStyle/>
          <a:p>
            <a:fld id="{D9ED4B9E-BB31-404A-8C7F-4562DF9E3A48}" type="slidenum">
              <a:rPr lang="fr-BE" smtClean="0"/>
              <a:t>‹nr.›</a:t>
            </a:fld>
            <a:endParaRPr lang="fr-BE"/>
          </a:p>
        </p:txBody>
      </p:sp>
    </p:spTree>
    <p:extLst>
      <p:ext uri="{BB962C8B-B14F-4D97-AF65-F5344CB8AC3E}">
        <p14:creationId xmlns:p14="http://schemas.microsoft.com/office/powerpoint/2010/main" val="1756400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7CCDEC2-B779-441E-B83F-80355034821A}" type="datetimeFigureOut">
              <a:rPr lang="fr-BE" smtClean="0"/>
              <a:t>14/03/17</a:t>
            </a:fld>
            <a:endParaRPr lang="fr-BE"/>
          </a:p>
        </p:txBody>
      </p:sp>
      <p:sp>
        <p:nvSpPr>
          <p:cNvPr id="5" name="Footer Placeholder 4"/>
          <p:cNvSpPr>
            <a:spLocks noGrp="1"/>
          </p:cNvSpPr>
          <p:nvPr>
            <p:ph type="ftr" sz="quarter" idx="11"/>
          </p:nvPr>
        </p:nvSpPr>
        <p:spPr/>
        <p:txBody>
          <a:bodyPr/>
          <a:lstStyle/>
          <a:p>
            <a:endParaRPr lang="fr-BE"/>
          </a:p>
        </p:txBody>
      </p:sp>
      <p:sp>
        <p:nvSpPr>
          <p:cNvPr id="6" name="Slide Number Placeholder 5"/>
          <p:cNvSpPr>
            <a:spLocks noGrp="1"/>
          </p:cNvSpPr>
          <p:nvPr>
            <p:ph type="sldNum" sz="quarter" idx="12"/>
          </p:nvPr>
        </p:nvSpPr>
        <p:spPr/>
        <p:txBody>
          <a:bodyPr/>
          <a:lstStyle/>
          <a:p>
            <a:fld id="{D9ED4B9E-BB31-404A-8C7F-4562DF9E3A48}" type="slidenum">
              <a:rPr lang="fr-BE" smtClean="0"/>
              <a:t>‹nr.›</a:t>
            </a:fld>
            <a:endParaRPr lang="fr-BE"/>
          </a:p>
        </p:txBody>
      </p:sp>
    </p:spTree>
    <p:extLst>
      <p:ext uri="{BB962C8B-B14F-4D97-AF65-F5344CB8AC3E}">
        <p14:creationId xmlns:p14="http://schemas.microsoft.com/office/powerpoint/2010/main" val="22736061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7CCDEC2-B779-441E-B83F-80355034821A}" type="datetimeFigureOut">
              <a:rPr lang="fr-BE" smtClean="0"/>
              <a:t>14/03/17</a:t>
            </a:fld>
            <a:endParaRPr lang="fr-BE"/>
          </a:p>
        </p:txBody>
      </p:sp>
      <p:sp>
        <p:nvSpPr>
          <p:cNvPr id="5" name="Footer Placeholder 4"/>
          <p:cNvSpPr>
            <a:spLocks noGrp="1"/>
          </p:cNvSpPr>
          <p:nvPr>
            <p:ph type="ftr" sz="quarter" idx="11"/>
          </p:nvPr>
        </p:nvSpPr>
        <p:spPr/>
        <p:txBody>
          <a:bodyPr/>
          <a:lstStyle/>
          <a:p>
            <a:endParaRPr lang="fr-BE"/>
          </a:p>
        </p:txBody>
      </p:sp>
      <p:sp>
        <p:nvSpPr>
          <p:cNvPr id="6" name="Slide Number Placeholder 5"/>
          <p:cNvSpPr>
            <a:spLocks noGrp="1"/>
          </p:cNvSpPr>
          <p:nvPr>
            <p:ph type="sldNum" sz="quarter" idx="12"/>
          </p:nvPr>
        </p:nvSpPr>
        <p:spPr/>
        <p:txBody>
          <a:bodyPr/>
          <a:lstStyle/>
          <a:p>
            <a:fld id="{D9ED4B9E-BB31-404A-8C7F-4562DF9E3A48}" type="slidenum">
              <a:rPr lang="fr-BE" smtClean="0"/>
              <a:t>‹nr.›</a:t>
            </a:fld>
            <a:endParaRPr lang="fr-BE"/>
          </a:p>
        </p:txBody>
      </p:sp>
    </p:spTree>
    <p:extLst>
      <p:ext uri="{BB962C8B-B14F-4D97-AF65-F5344CB8AC3E}">
        <p14:creationId xmlns:p14="http://schemas.microsoft.com/office/powerpoint/2010/main" val="217991484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CCDEC2-B779-441E-B83F-80355034821A}" type="datetimeFigureOut">
              <a:rPr lang="fr-BE" smtClean="0"/>
              <a:t>14/03/17</a:t>
            </a:fld>
            <a:endParaRPr lang="fr-BE"/>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BE"/>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ED4B9E-BB31-404A-8C7F-4562DF9E3A48}" type="slidenum">
              <a:rPr lang="fr-BE" smtClean="0"/>
              <a:t>‹nr.›</a:t>
            </a:fld>
            <a:endParaRPr lang="fr-BE"/>
          </a:p>
        </p:txBody>
      </p:sp>
    </p:spTree>
    <p:extLst>
      <p:ext uri="{BB962C8B-B14F-4D97-AF65-F5344CB8AC3E}">
        <p14:creationId xmlns:p14="http://schemas.microsoft.com/office/powerpoint/2010/main" val="10911656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re 1"/>
          <p:cNvSpPr>
            <a:spLocks noGrp="1"/>
          </p:cNvSpPr>
          <p:nvPr>
            <p:ph type="ctrTitle"/>
          </p:nvPr>
        </p:nvSpPr>
        <p:spPr>
          <a:xfrm>
            <a:off x="600073" y="5154584"/>
            <a:ext cx="7772400" cy="1986900"/>
          </a:xfrm>
        </p:spPr>
        <p:txBody>
          <a:bodyPr anchor="ctr"/>
          <a:lstStyle/>
          <a:p>
            <a:r>
              <a:rPr lang="fr-BE" dirty="0" smtClean="0">
                <a:solidFill>
                  <a:schemeClr val="accent4"/>
                </a:solidFill>
                <a:effectLst>
                  <a:outerShdw blurRad="38100" dist="38100" dir="2700000" algn="tl">
                    <a:srgbClr val="000000">
                      <a:alpha val="43137"/>
                    </a:srgbClr>
                  </a:outerShdw>
                </a:effectLst>
              </a:rPr>
              <a:t>La tâche du Saint-Esprit</a:t>
            </a:r>
            <a:endParaRPr lang="fr-BE" dirty="0">
              <a:solidFill>
                <a:schemeClr val="accent4"/>
              </a:solidFill>
              <a:effectLst>
                <a:outerShdw blurRad="38100" dist="38100" dir="2700000" algn="tl">
                  <a:srgbClr val="000000">
                    <a:alpha val="43137"/>
                  </a:srgbClr>
                </a:outerShdw>
              </a:effectLst>
            </a:endParaRPr>
          </a:p>
        </p:txBody>
      </p:sp>
      <p:pic>
        <p:nvPicPr>
          <p:cNvPr id="3" name="Afbeelding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1836" y="359064"/>
            <a:ext cx="7508873" cy="4897091"/>
          </a:xfrm>
          <a:prstGeom prst="rect">
            <a:avLst/>
          </a:prstGeom>
        </p:spPr>
      </p:pic>
    </p:spTree>
    <p:extLst>
      <p:ext uri="{BB962C8B-B14F-4D97-AF65-F5344CB8AC3E}">
        <p14:creationId xmlns:p14="http://schemas.microsoft.com/office/powerpoint/2010/main" val="12455159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613065" y="262602"/>
            <a:ext cx="7886700" cy="1325563"/>
          </a:xfrm>
        </p:spPr>
        <p:txBody>
          <a:bodyPr/>
          <a:lstStyle/>
          <a:p>
            <a:pPr algn="ctr"/>
            <a:r>
              <a:rPr lang="fr-BE" dirty="0" smtClean="0">
                <a:solidFill>
                  <a:schemeClr val="bg1"/>
                </a:solidFill>
              </a:rPr>
              <a:t>Le discours d’adieu de Jésus</a:t>
            </a:r>
            <a:endParaRPr lang="fr-BE" dirty="0">
              <a:solidFill>
                <a:schemeClr val="bg1"/>
              </a:solidFill>
            </a:endParaRPr>
          </a:p>
        </p:txBody>
      </p:sp>
      <p:pic>
        <p:nvPicPr>
          <p:cNvPr id="5" name="Afbeelding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3065" y="1430656"/>
            <a:ext cx="8158480" cy="5177915"/>
          </a:xfrm>
          <a:prstGeom prst="rect">
            <a:avLst/>
          </a:prstGeom>
        </p:spPr>
      </p:pic>
    </p:spTree>
    <p:extLst>
      <p:ext uri="{BB962C8B-B14F-4D97-AF65-F5344CB8AC3E}">
        <p14:creationId xmlns:p14="http://schemas.microsoft.com/office/powerpoint/2010/main" val="30635391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628649" y="498764"/>
            <a:ext cx="8047759" cy="6047509"/>
          </a:xfrm>
        </p:spPr>
        <p:txBody>
          <a:bodyPr>
            <a:normAutofit fontScale="92500" lnSpcReduction="10000"/>
          </a:bodyPr>
          <a:lstStyle/>
          <a:p>
            <a:r>
              <a:rPr lang="fr-BE" b="1" u="sng" dirty="0" smtClean="0">
                <a:solidFill>
                  <a:schemeClr val="bg1"/>
                </a:solidFill>
              </a:rPr>
              <a:t>Jean </a:t>
            </a:r>
            <a:r>
              <a:rPr lang="fr-BE" b="1" u="sng" dirty="0">
                <a:solidFill>
                  <a:schemeClr val="bg1"/>
                </a:solidFill>
              </a:rPr>
              <a:t>14.15-18</a:t>
            </a:r>
            <a:r>
              <a:rPr lang="fr-BE" dirty="0">
                <a:solidFill>
                  <a:schemeClr val="bg1"/>
                </a:solidFill>
              </a:rPr>
              <a:t> : « </a:t>
            </a:r>
            <a:r>
              <a:rPr lang="fr-FR" dirty="0">
                <a:solidFill>
                  <a:schemeClr val="bg1"/>
                </a:solidFill>
              </a:rPr>
              <a:t>Si vous m’aimez, vous vous appliquerez à observer mes commandements ; moi, je prierai le Père : il vous donnera un autre </a:t>
            </a:r>
            <a:r>
              <a:rPr lang="fr-FR" b="1" dirty="0">
                <a:solidFill>
                  <a:schemeClr val="bg1"/>
                </a:solidFill>
              </a:rPr>
              <a:t>Paraclet</a:t>
            </a:r>
            <a:r>
              <a:rPr lang="fr-FR" dirty="0">
                <a:solidFill>
                  <a:schemeClr val="bg1"/>
                </a:solidFill>
              </a:rPr>
              <a:t> qui restera avec vous pour toujours. C’est lui </a:t>
            </a:r>
            <a:r>
              <a:rPr lang="fr-FR" u="sng" dirty="0">
                <a:solidFill>
                  <a:schemeClr val="bg1"/>
                </a:solidFill>
              </a:rPr>
              <a:t>l’Esprit de vérité</a:t>
            </a:r>
            <a:r>
              <a:rPr lang="fr-FR" dirty="0">
                <a:solidFill>
                  <a:schemeClr val="bg1"/>
                </a:solidFill>
              </a:rPr>
              <a:t>, celui que le monde est incapable d’accueillir parce qu’il ne le voit pas et qu’il ne le connaît pas. Vous, vous le connaissez, car il demeure auprès de vous et il est en vous. Je ne vous laisserai pas orphelins, je viens à vous. »</a:t>
            </a:r>
            <a:endParaRPr lang="fr-BE" dirty="0">
              <a:solidFill>
                <a:schemeClr val="bg1"/>
              </a:solidFill>
            </a:endParaRPr>
          </a:p>
          <a:p>
            <a:r>
              <a:rPr lang="fr-FR" b="1" u="sng" dirty="0">
                <a:solidFill>
                  <a:schemeClr val="bg1"/>
                </a:solidFill>
              </a:rPr>
              <a:t>Jean 14.26</a:t>
            </a:r>
            <a:r>
              <a:rPr lang="fr-FR" dirty="0">
                <a:solidFill>
                  <a:schemeClr val="bg1"/>
                </a:solidFill>
              </a:rPr>
              <a:t> : « le </a:t>
            </a:r>
            <a:r>
              <a:rPr lang="fr-FR" b="1" dirty="0">
                <a:solidFill>
                  <a:schemeClr val="bg1"/>
                </a:solidFill>
              </a:rPr>
              <a:t>Paraclet</a:t>
            </a:r>
            <a:r>
              <a:rPr lang="fr-FR" dirty="0">
                <a:solidFill>
                  <a:schemeClr val="bg1"/>
                </a:solidFill>
              </a:rPr>
              <a:t>, </a:t>
            </a:r>
            <a:r>
              <a:rPr lang="fr-FR" u="sng" dirty="0">
                <a:solidFill>
                  <a:schemeClr val="bg1"/>
                </a:solidFill>
              </a:rPr>
              <a:t>l’Esprit Saint</a:t>
            </a:r>
            <a:r>
              <a:rPr lang="fr-FR" dirty="0">
                <a:solidFill>
                  <a:schemeClr val="bg1"/>
                </a:solidFill>
              </a:rPr>
              <a:t> que le Père enverra en mon nom, vous enseignera toutes choses et vous fera ressouvenir de tout ce que je vous ai dit. »</a:t>
            </a:r>
            <a:endParaRPr lang="fr-BE" dirty="0">
              <a:solidFill>
                <a:schemeClr val="bg1"/>
              </a:solidFill>
            </a:endParaRPr>
          </a:p>
          <a:p>
            <a:r>
              <a:rPr lang="fr-FR" b="1" u="sng" dirty="0">
                <a:solidFill>
                  <a:schemeClr val="bg1"/>
                </a:solidFill>
              </a:rPr>
              <a:t>Jean 15.26-27</a:t>
            </a:r>
            <a:r>
              <a:rPr lang="fr-FR" dirty="0">
                <a:solidFill>
                  <a:schemeClr val="bg1"/>
                </a:solidFill>
              </a:rPr>
              <a:t> : « Lorsque viendra le </a:t>
            </a:r>
            <a:r>
              <a:rPr lang="fr-FR" b="1" dirty="0">
                <a:solidFill>
                  <a:schemeClr val="bg1"/>
                </a:solidFill>
              </a:rPr>
              <a:t>Paraclet</a:t>
            </a:r>
            <a:r>
              <a:rPr lang="fr-FR" dirty="0">
                <a:solidFill>
                  <a:schemeClr val="bg1"/>
                </a:solidFill>
              </a:rPr>
              <a:t> que je vous enverrai d’auprès du Père, </a:t>
            </a:r>
            <a:r>
              <a:rPr lang="fr-FR" u="sng" dirty="0">
                <a:solidFill>
                  <a:schemeClr val="bg1"/>
                </a:solidFill>
              </a:rPr>
              <a:t>l’Esprit de vérité</a:t>
            </a:r>
            <a:r>
              <a:rPr lang="fr-FR" dirty="0">
                <a:solidFill>
                  <a:schemeClr val="bg1"/>
                </a:solidFill>
              </a:rPr>
              <a:t> qui procède du Père, il rendra lui-même témoignage de moi ; et à votre tour, vous me rendrez témoignage, parce que vous êtes avec moi depuis le commencement. »</a:t>
            </a:r>
            <a:endParaRPr lang="fr-BE" dirty="0">
              <a:solidFill>
                <a:schemeClr val="bg1"/>
              </a:solidFill>
            </a:endParaRPr>
          </a:p>
          <a:p>
            <a:endParaRPr lang="fr-BE" dirty="0">
              <a:solidFill>
                <a:schemeClr val="bg1"/>
              </a:solidFill>
            </a:endParaRPr>
          </a:p>
        </p:txBody>
      </p:sp>
    </p:spTree>
    <p:extLst>
      <p:ext uri="{BB962C8B-B14F-4D97-AF65-F5344CB8AC3E}">
        <p14:creationId xmlns:p14="http://schemas.microsoft.com/office/powerpoint/2010/main" val="6617575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628650" y="488373"/>
            <a:ext cx="7886700" cy="5813281"/>
          </a:xfrm>
        </p:spPr>
        <p:txBody>
          <a:bodyPr>
            <a:normAutofit fontScale="92500" lnSpcReduction="10000"/>
          </a:bodyPr>
          <a:lstStyle/>
          <a:p>
            <a:r>
              <a:rPr lang="fr-FR" b="1" u="sng" dirty="0">
                <a:solidFill>
                  <a:schemeClr val="bg1"/>
                </a:solidFill>
              </a:rPr>
              <a:t>Jean 16.7-15</a:t>
            </a:r>
            <a:r>
              <a:rPr lang="fr-FR" dirty="0">
                <a:solidFill>
                  <a:schemeClr val="bg1"/>
                </a:solidFill>
              </a:rPr>
              <a:t> : « Cependant je vous ai dit la vérité : c’est votre avantage que je m’en aille ; en effet, si je ne pars pas, le </a:t>
            </a:r>
            <a:r>
              <a:rPr lang="fr-FR" b="1" dirty="0">
                <a:solidFill>
                  <a:schemeClr val="bg1"/>
                </a:solidFill>
              </a:rPr>
              <a:t>Paraclet</a:t>
            </a:r>
            <a:r>
              <a:rPr lang="fr-FR" dirty="0">
                <a:solidFill>
                  <a:schemeClr val="bg1"/>
                </a:solidFill>
              </a:rPr>
              <a:t> ne viendra pas à vous ; si, au contraire, je pars, je vous l’enverrai. Et lui, par sa venue, il confondra le monde en matière de péché, de justice et de jugement ; en matière de péché : ils ne croient pas en moi ; en matière de justice : je vais au Père et vous ne me verrez plus ; en matière de jugement : le prince de ce monde a été jugé. J’ai encore bien des choses à vous dire mais vous ne pouvez les porter maintenant ; lorsque viendra </a:t>
            </a:r>
            <a:r>
              <a:rPr lang="fr-FR" u="sng" dirty="0">
                <a:solidFill>
                  <a:schemeClr val="bg1"/>
                </a:solidFill>
              </a:rPr>
              <a:t>l’Esprit de vérité</a:t>
            </a:r>
            <a:r>
              <a:rPr lang="fr-FR" dirty="0">
                <a:solidFill>
                  <a:schemeClr val="bg1"/>
                </a:solidFill>
              </a:rPr>
              <a:t>, il vous fera accéder à la vérité tout entière. Car il ne parlera pas de son propre chef, mais il dira ce qu’il entendra et il vous communiquera tout ce qui doit venir. Il me glorifiera car il recevra de ce qui est à moi, et il vous le communiquera. Tout ce que possède mon Père est à moi ; c’est pourquoi j’ai dit qu’il vous communiquera ce qu’il reçoit de moi. » </a:t>
            </a:r>
            <a:endParaRPr lang="fr-BE" dirty="0">
              <a:solidFill>
                <a:schemeClr val="bg1"/>
              </a:solidFill>
            </a:endParaRPr>
          </a:p>
        </p:txBody>
      </p:sp>
    </p:spTree>
    <p:extLst>
      <p:ext uri="{BB962C8B-B14F-4D97-AF65-F5344CB8AC3E}">
        <p14:creationId xmlns:p14="http://schemas.microsoft.com/office/powerpoint/2010/main" val="12199822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stretch>
            <a:fillRect/>
          </a:stretch>
        </p:blipFill>
        <p:spPr>
          <a:xfrm>
            <a:off x="6120248" y="131619"/>
            <a:ext cx="2639289" cy="1759526"/>
          </a:xfrm>
          <a:prstGeom prst="rect">
            <a:avLst/>
          </a:prstGeom>
        </p:spPr>
      </p:pic>
      <p:sp>
        <p:nvSpPr>
          <p:cNvPr id="3" name="Espace réservé du contenu 2"/>
          <p:cNvSpPr>
            <a:spLocks noGrp="1"/>
          </p:cNvSpPr>
          <p:nvPr>
            <p:ph idx="1"/>
          </p:nvPr>
        </p:nvSpPr>
        <p:spPr>
          <a:xfrm>
            <a:off x="628650" y="696192"/>
            <a:ext cx="7886700" cy="5480772"/>
          </a:xfrm>
        </p:spPr>
        <p:txBody>
          <a:bodyPr>
            <a:normAutofit/>
          </a:bodyPr>
          <a:lstStyle/>
          <a:p>
            <a:pPr marL="0" indent="0">
              <a:buNone/>
            </a:pPr>
            <a:r>
              <a:rPr lang="fr-BE" sz="3600" b="1" u="sng" dirty="0">
                <a:solidFill>
                  <a:srgbClr val="C00000"/>
                </a:solidFill>
              </a:rPr>
              <a:t>Parlons-en</a:t>
            </a:r>
            <a:r>
              <a:rPr lang="fr-BE" sz="3600" dirty="0">
                <a:solidFill>
                  <a:srgbClr val="C00000"/>
                </a:solidFill>
              </a:rPr>
              <a:t> :</a:t>
            </a:r>
          </a:p>
          <a:p>
            <a:pPr marL="0" indent="0">
              <a:buNone/>
            </a:pPr>
            <a:endParaRPr lang="fr-BE" sz="1800" dirty="0" smtClean="0">
              <a:solidFill>
                <a:srgbClr val="C00000"/>
              </a:solidFill>
            </a:endParaRPr>
          </a:p>
          <a:p>
            <a:pPr marL="0" indent="0">
              <a:buNone/>
            </a:pPr>
            <a:r>
              <a:rPr lang="fr-BE" dirty="0" smtClean="0">
                <a:solidFill>
                  <a:srgbClr val="C00000"/>
                </a:solidFill>
              </a:rPr>
              <a:t>► </a:t>
            </a:r>
            <a:r>
              <a:rPr lang="fr-BE" dirty="0">
                <a:solidFill>
                  <a:srgbClr val="C00000"/>
                </a:solidFill>
              </a:rPr>
              <a:t>Quelles similitudes et différences vois-tu entre les disciples qui partagèrent le dernier repas avec Jésus et les chrétiens d’aujourd’hui – toi en particulier ? Quel sens et quelle importance ces paroles de Jésus </a:t>
            </a:r>
            <a:r>
              <a:rPr lang="fr-BE" dirty="0" err="1">
                <a:solidFill>
                  <a:srgbClr val="C00000"/>
                </a:solidFill>
              </a:rPr>
              <a:t>ont-elles</a:t>
            </a:r>
            <a:r>
              <a:rPr lang="fr-BE" dirty="0">
                <a:solidFill>
                  <a:srgbClr val="C00000"/>
                </a:solidFill>
              </a:rPr>
              <a:t> pour toi aujourd’hui ? En quoi t’interpellent-elles et e touchent-elles ? Partage.</a:t>
            </a:r>
          </a:p>
          <a:p>
            <a:pPr marL="0" indent="0">
              <a:buNone/>
            </a:pPr>
            <a:r>
              <a:rPr lang="fr-BE" dirty="0">
                <a:solidFill>
                  <a:srgbClr val="C00000"/>
                </a:solidFill>
              </a:rPr>
              <a:t>► Les disciples de Jésus vont devoir vivre sans sa présence physique et perpétuer son œuvre. Comme nous ! En quoi ce que Jésus dit ici au sujet de l’Esprit t’aide-t-il, t’encourage-t-il ?</a:t>
            </a:r>
          </a:p>
        </p:txBody>
      </p:sp>
    </p:spTree>
    <p:extLst>
      <p:ext uri="{BB962C8B-B14F-4D97-AF65-F5344CB8AC3E}">
        <p14:creationId xmlns:p14="http://schemas.microsoft.com/office/powerpoint/2010/main" val="28093044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628650" y="249382"/>
            <a:ext cx="7886700" cy="2161309"/>
          </a:xfrm>
          <a:solidFill>
            <a:schemeClr val="accent6">
              <a:lumMod val="50000"/>
            </a:schemeClr>
          </a:solidFill>
        </p:spPr>
        <p:txBody>
          <a:bodyPr>
            <a:noAutofit/>
          </a:bodyPr>
          <a:lstStyle/>
          <a:p>
            <a:r>
              <a:rPr lang="fr-BE" sz="2800" b="1" dirty="0">
                <a:solidFill>
                  <a:schemeClr val="accent6">
                    <a:lumMod val="20000"/>
                    <a:lumOff val="80000"/>
                  </a:schemeClr>
                </a:solidFill>
              </a:rPr>
              <a:t>Paraclet, </a:t>
            </a:r>
            <a:r>
              <a:rPr lang="fr-BE" sz="2800" dirty="0">
                <a:solidFill>
                  <a:schemeClr val="accent6">
                    <a:lumMod val="20000"/>
                    <a:lumOff val="80000"/>
                  </a:schemeClr>
                </a:solidFill>
              </a:rPr>
              <a:t>du grec </a:t>
            </a:r>
            <a:r>
              <a:rPr lang="fr-BE" sz="2800" b="1" i="1" dirty="0" err="1">
                <a:solidFill>
                  <a:schemeClr val="accent6">
                    <a:lumMod val="20000"/>
                    <a:lumOff val="80000"/>
                  </a:schemeClr>
                </a:solidFill>
              </a:rPr>
              <a:t>paraklêtos</a:t>
            </a:r>
            <a:r>
              <a:rPr lang="fr-BE" sz="2800" dirty="0">
                <a:solidFill>
                  <a:schemeClr val="accent6">
                    <a:lumMod val="20000"/>
                    <a:lumOff val="80000"/>
                  </a:schemeClr>
                </a:solidFill>
              </a:rPr>
              <a:t>, littéralement « appelé auprès de » =&gt; le </a:t>
            </a:r>
            <a:r>
              <a:rPr lang="fr-BE" sz="2800" b="1" dirty="0">
                <a:solidFill>
                  <a:schemeClr val="accent6">
                    <a:lumMod val="20000"/>
                    <a:lumOff val="80000"/>
                  </a:schemeClr>
                </a:solidFill>
              </a:rPr>
              <a:t>Paraclet</a:t>
            </a:r>
            <a:r>
              <a:rPr lang="fr-BE" sz="2800" dirty="0">
                <a:solidFill>
                  <a:schemeClr val="accent6">
                    <a:lumMod val="20000"/>
                    <a:lumOff val="80000"/>
                  </a:schemeClr>
                </a:solidFill>
              </a:rPr>
              <a:t> désigne celui qu’on appelle à côté de soi comme </a:t>
            </a:r>
            <a:r>
              <a:rPr lang="fr-BE" sz="2800" b="1" dirty="0">
                <a:solidFill>
                  <a:schemeClr val="accent6">
                    <a:lumMod val="20000"/>
                    <a:lumOff val="80000"/>
                  </a:schemeClr>
                </a:solidFill>
              </a:rPr>
              <a:t>aide, secours, soutien, assistant, conseiller, consolateur, réconfort, témoin, défenseur, avocat</a:t>
            </a:r>
            <a:r>
              <a:rPr lang="fr-BE" sz="2800" dirty="0" smtClean="0">
                <a:solidFill>
                  <a:schemeClr val="accent6">
                    <a:lumMod val="20000"/>
                    <a:lumOff val="80000"/>
                  </a:schemeClr>
                </a:solidFill>
              </a:rPr>
              <a:t>.</a:t>
            </a:r>
            <a:endParaRPr lang="fr-BE" sz="2800" dirty="0">
              <a:solidFill>
                <a:schemeClr val="accent6">
                  <a:lumMod val="20000"/>
                  <a:lumOff val="80000"/>
                </a:schemeClr>
              </a:solidFill>
            </a:endParaRPr>
          </a:p>
        </p:txBody>
      </p:sp>
      <p:sp>
        <p:nvSpPr>
          <p:cNvPr id="3" name="Espace réservé du contenu 2"/>
          <p:cNvSpPr>
            <a:spLocks noGrp="1"/>
          </p:cNvSpPr>
          <p:nvPr>
            <p:ph idx="1"/>
          </p:nvPr>
        </p:nvSpPr>
        <p:spPr>
          <a:xfrm>
            <a:off x="628650" y="2542598"/>
            <a:ext cx="7886700" cy="3847811"/>
          </a:xfrm>
          <a:ln>
            <a:solidFill>
              <a:schemeClr val="accent6"/>
            </a:solidFill>
          </a:ln>
        </p:spPr>
        <p:txBody>
          <a:bodyPr>
            <a:normAutofit/>
          </a:bodyPr>
          <a:lstStyle/>
          <a:p>
            <a:r>
              <a:rPr lang="fr-BE" dirty="0" smtClean="0">
                <a:solidFill>
                  <a:schemeClr val="accent6">
                    <a:lumMod val="50000"/>
                  </a:schemeClr>
                </a:solidFill>
              </a:rPr>
              <a:t>«</a:t>
            </a:r>
            <a:r>
              <a:rPr lang="fr-BE" dirty="0">
                <a:solidFill>
                  <a:schemeClr val="accent6">
                    <a:lumMod val="50000"/>
                  </a:schemeClr>
                </a:solidFill>
              </a:rPr>
              <a:t> Je ne vous laisse pas orphelins, je viens à vous » (</a:t>
            </a:r>
            <a:r>
              <a:rPr lang="fr-BE" dirty="0" err="1">
                <a:solidFill>
                  <a:schemeClr val="accent6">
                    <a:lumMod val="50000"/>
                  </a:schemeClr>
                </a:solidFill>
              </a:rPr>
              <a:t>Jn</a:t>
            </a:r>
            <a:r>
              <a:rPr lang="fr-BE" dirty="0">
                <a:solidFill>
                  <a:schemeClr val="accent6">
                    <a:lumMod val="50000"/>
                  </a:schemeClr>
                </a:solidFill>
              </a:rPr>
              <a:t> 14.18</a:t>
            </a:r>
            <a:r>
              <a:rPr lang="fr-BE" dirty="0" smtClean="0">
                <a:solidFill>
                  <a:schemeClr val="accent6">
                    <a:lumMod val="50000"/>
                  </a:schemeClr>
                </a:solidFill>
              </a:rPr>
              <a:t>)</a:t>
            </a:r>
          </a:p>
          <a:p>
            <a:r>
              <a:rPr lang="fr-BE" dirty="0" err="1" smtClean="0">
                <a:solidFill>
                  <a:schemeClr val="accent6">
                    <a:lumMod val="50000"/>
                  </a:schemeClr>
                </a:solidFill>
              </a:rPr>
              <a:t>Jn</a:t>
            </a:r>
            <a:r>
              <a:rPr lang="fr-BE" dirty="0" smtClean="0">
                <a:solidFill>
                  <a:schemeClr val="accent6">
                    <a:lumMod val="50000"/>
                  </a:schemeClr>
                </a:solidFill>
              </a:rPr>
              <a:t> </a:t>
            </a:r>
            <a:r>
              <a:rPr lang="fr-BE" dirty="0">
                <a:solidFill>
                  <a:schemeClr val="accent6">
                    <a:lumMod val="50000"/>
                  </a:schemeClr>
                </a:solidFill>
              </a:rPr>
              <a:t>14.16 : « il vous donnera un autre Paraclet qui restera </a:t>
            </a:r>
            <a:r>
              <a:rPr lang="fr-BE" b="1" dirty="0">
                <a:solidFill>
                  <a:schemeClr val="accent6">
                    <a:lumMod val="50000"/>
                  </a:schemeClr>
                </a:solidFill>
              </a:rPr>
              <a:t>avec vous pour toujours</a:t>
            </a:r>
            <a:r>
              <a:rPr lang="fr-BE" dirty="0">
                <a:solidFill>
                  <a:schemeClr val="accent6">
                    <a:lumMod val="50000"/>
                  </a:schemeClr>
                </a:solidFill>
              </a:rPr>
              <a:t> » </a:t>
            </a:r>
            <a:r>
              <a:rPr lang="fr-BE" dirty="0" smtClean="0">
                <a:solidFill>
                  <a:schemeClr val="accent6">
                    <a:lumMod val="50000"/>
                  </a:schemeClr>
                </a:solidFill>
              </a:rPr>
              <a:t>// Mt </a:t>
            </a:r>
            <a:r>
              <a:rPr lang="fr-BE" dirty="0">
                <a:solidFill>
                  <a:schemeClr val="accent6">
                    <a:lumMod val="50000"/>
                  </a:schemeClr>
                </a:solidFill>
              </a:rPr>
              <a:t>28.20 : « Et voici je suis </a:t>
            </a:r>
            <a:r>
              <a:rPr lang="fr-BE" b="1" dirty="0">
                <a:solidFill>
                  <a:schemeClr val="accent6">
                    <a:lumMod val="50000"/>
                  </a:schemeClr>
                </a:solidFill>
              </a:rPr>
              <a:t>avec vous tous les jours </a:t>
            </a:r>
            <a:r>
              <a:rPr lang="fr-BE" dirty="0">
                <a:solidFill>
                  <a:schemeClr val="accent6">
                    <a:lumMod val="50000"/>
                  </a:schemeClr>
                </a:solidFill>
              </a:rPr>
              <a:t>jusqu’à la fin du monde </a:t>
            </a:r>
            <a:r>
              <a:rPr lang="fr-BE" dirty="0" smtClean="0">
                <a:solidFill>
                  <a:schemeClr val="accent6">
                    <a:lumMod val="50000"/>
                  </a:schemeClr>
                </a:solidFill>
              </a:rPr>
              <a:t>»</a:t>
            </a:r>
            <a:r>
              <a:rPr lang="fr-BE" dirty="0">
                <a:solidFill>
                  <a:schemeClr val="accent6">
                    <a:lumMod val="50000"/>
                  </a:schemeClr>
                </a:solidFill>
              </a:rPr>
              <a:t> </a:t>
            </a:r>
            <a:endParaRPr lang="fr-BE" dirty="0" smtClean="0">
              <a:solidFill>
                <a:schemeClr val="accent6">
                  <a:lumMod val="50000"/>
                </a:schemeClr>
              </a:solidFill>
            </a:endParaRPr>
          </a:p>
          <a:p>
            <a:r>
              <a:rPr lang="fr-BE" dirty="0" smtClean="0">
                <a:solidFill>
                  <a:schemeClr val="accent6">
                    <a:lumMod val="50000"/>
                  </a:schemeClr>
                </a:solidFill>
              </a:rPr>
              <a:t>«</a:t>
            </a:r>
            <a:r>
              <a:rPr lang="fr-BE" dirty="0">
                <a:solidFill>
                  <a:schemeClr val="accent6">
                    <a:lumMod val="50000"/>
                  </a:schemeClr>
                </a:solidFill>
              </a:rPr>
              <a:t> Il demeure auprès de vous, </a:t>
            </a:r>
            <a:r>
              <a:rPr lang="fr-BE" b="1" dirty="0">
                <a:solidFill>
                  <a:schemeClr val="accent6">
                    <a:lumMod val="50000"/>
                  </a:schemeClr>
                </a:solidFill>
              </a:rPr>
              <a:t>il est </a:t>
            </a:r>
            <a:r>
              <a:rPr lang="fr-BE" b="1" u="sng" dirty="0">
                <a:solidFill>
                  <a:schemeClr val="accent6">
                    <a:lumMod val="50000"/>
                  </a:schemeClr>
                </a:solidFill>
              </a:rPr>
              <a:t>en</a:t>
            </a:r>
            <a:r>
              <a:rPr lang="fr-BE" b="1" dirty="0">
                <a:solidFill>
                  <a:schemeClr val="accent6">
                    <a:lumMod val="50000"/>
                  </a:schemeClr>
                </a:solidFill>
              </a:rPr>
              <a:t> vous</a:t>
            </a:r>
            <a:r>
              <a:rPr lang="fr-BE" dirty="0">
                <a:solidFill>
                  <a:schemeClr val="accent6">
                    <a:lumMod val="50000"/>
                  </a:schemeClr>
                </a:solidFill>
              </a:rPr>
              <a:t> » (</a:t>
            </a:r>
            <a:r>
              <a:rPr lang="fr-BE" dirty="0" err="1">
                <a:solidFill>
                  <a:schemeClr val="accent6">
                    <a:lumMod val="50000"/>
                  </a:schemeClr>
                </a:solidFill>
              </a:rPr>
              <a:t>Jn</a:t>
            </a:r>
            <a:r>
              <a:rPr lang="fr-BE" dirty="0">
                <a:solidFill>
                  <a:schemeClr val="accent6">
                    <a:lumMod val="50000"/>
                  </a:schemeClr>
                </a:solidFill>
              </a:rPr>
              <a:t> 14.17</a:t>
            </a:r>
            <a:r>
              <a:rPr lang="fr-BE" dirty="0" smtClean="0">
                <a:solidFill>
                  <a:schemeClr val="accent6">
                    <a:lumMod val="50000"/>
                  </a:schemeClr>
                </a:solidFill>
              </a:rPr>
              <a:t>) =&gt; </a:t>
            </a:r>
            <a:r>
              <a:rPr lang="fr-BE" b="1" dirty="0" smtClean="0">
                <a:solidFill>
                  <a:schemeClr val="accent6">
                    <a:lumMod val="50000"/>
                  </a:schemeClr>
                </a:solidFill>
              </a:rPr>
              <a:t>Présence intérieure</a:t>
            </a:r>
            <a:r>
              <a:rPr lang="fr-BE" dirty="0" smtClean="0">
                <a:solidFill>
                  <a:schemeClr val="accent6">
                    <a:lumMod val="50000"/>
                  </a:schemeClr>
                </a:solidFill>
              </a:rPr>
              <a:t>.</a:t>
            </a:r>
          </a:p>
          <a:p>
            <a:pPr marL="0" indent="0">
              <a:buNone/>
            </a:pPr>
            <a:endParaRPr lang="fr-BE" dirty="0"/>
          </a:p>
        </p:txBody>
      </p:sp>
    </p:spTree>
    <p:extLst>
      <p:ext uri="{BB962C8B-B14F-4D97-AF65-F5344CB8AC3E}">
        <p14:creationId xmlns:p14="http://schemas.microsoft.com/office/powerpoint/2010/main" val="24856491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5394635" y="0"/>
            <a:ext cx="3749365" cy="1877731"/>
          </a:xfrm>
          <a:prstGeom prst="rect">
            <a:avLst/>
          </a:prstGeom>
        </p:spPr>
      </p:pic>
      <p:sp>
        <p:nvSpPr>
          <p:cNvPr id="3" name="Espace réservé du contenu 2"/>
          <p:cNvSpPr>
            <a:spLocks noGrp="1"/>
          </p:cNvSpPr>
          <p:nvPr>
            <p:ph idx="1"/>
          </p:nvPr>
        </p:nvSpPr>
        <p:spPr>
          <a:xfrm>
            <a:off x="628650" y="748145"/>
            <a:ext cx="7886700" cy="5428818"/>
          </a:xfrm>
        </p:spPr>
        <p:txBody>
          <a:bodyPr>
            <a:normAutofit fontScale="92500"/>
          </a:bodyPr>
          <a:lstStyle/>
          <a:p>
            <a:pPr marL="0" indent="0">
              <a:buNone/>
            </a:pPr>
            <a:r>
              <a:rPr lang="fr-BE" sz="3600" b="1" u="sng" dirty="0">
                <a:solidFill>
                  <a:srgbClr val="C00000"/>
                </a:solidFill>
              </a:rPr>
              <a:t>Parlons-en</a:t>
            </a:r>
            <a:r>
              <a:rPr lang="fr-BE" sz="3600" dirty="0">
                <a:solidFill>
                  <a:srgbClr val="C00000"/>
                </a:solidFill>
              </a:rPr>
              <a:t> </a:t>
            </a:r>
            <a:r>
              <a:rPr lang="fr-BE" sz="3600" dirty="0" smtClean="0">
                <a:solidFill>
                  <a:srgbClr val="C00000"/>
                </a:solidFill>
              </a:rPr>
              <a:t>:</a:t>
            </a:r>
          </a:p>
          <a:p>
            <a:pPr marL="0" indent="0">
              <a:buNone/>
            </a:pPr>
            <a:endParaRPr lang="fr-BE" sz="1700" dirty="0" smtClean="0">
              <a:solidFill>
                <a:srgbClr val="C00000"/>
              </a:solidFill>
            </a:endParaRPr>
          </a:p>
          <a:p>
            <a:pPr marL="0" indent="0">
              <a:buNone/>
            </a:pPr>
            <a:r>
              <a:rPr lang="fr-BE" dirty="0" smtClean="0">
                <a:solidFill>
                  <a:srgbClr val="C00000"/>
                </a:solidFill>
              </a:rPr>
              <a:t>► </a:t>
            </a:r>
            <a:r>
              <a:rPr lang="fr-BE" dirty="0">
                <a:solidFill>
                  <a:srgbClr val="C00000"/>
                </a:solidFill>
              </a:rPr>
              <a:t>Reprends la définition du ‘Paraclet’ et les différentes notions qui y sont attachées : </a:t>
            </a:r>
            <a:r>
              <a:rPr lang="fr-BE" b="1" dirty="0">
                <a:solidFill>
                  <a:srgbClr val="C00000"/>
                </a:solidFill>
              </a:rPr>
              <a:t>aide, secours, soutien, assistant, conseiller, consolateur, réconfort, témoin, défenseur, avocat :</a:t>
            </a:r>
            <a:r>
              <a:rPr lang="fr-BE" dirty="0">
                <a:solidFill>
                  <a:srgbClr val="C00000"/>
                </a:solidFill>
              </a:rPr>
              <a:t> à quoi es-tu le plus sensible ? Pourquoi ? Ressens-tu, expérimentes-tu cette présence de l’Esprit-Paraclet en toi ? Une expérience positive ou une frustration (un manque) à partager ?</a:t>
            </a:r>
          </a:p>
          <a:p>
            <a:pPr marL="0" indent="0">
              <a:buNone/>
            </a:pPr>
            <a:r>
              <a:rPr lang="fr-BE" dirty="0">
                <a:solidFill>
                  <a:srgbClr val="C00000"/>
                </a:solidFill>
              </a:rPr>
              <a:t>► Partage tes réflexions et ton expérience au sujet de cette promesse de présence et d’assistance de la part de Dieu, qui traverse la Bible. Comment parler de cette promesse dans un monde où Dieu semble parfois tellement absent ?</a:t>
            </a:r>
          </a:p>
          <a:p>
            <a:endParaRPr lang="fr-BE" dirty="0"/>
          </a:p>
        </p:txBody>
      </p:sp>
    </p:spTree>
    <p:extLst>
      <p:ext uri="{BB962C8B-B14F-4D97-AF65-F5344CB8AC3E}">
        <p14:creationId xmlns:p14="http://schemas.microsoft.com/office/powerpoint/2010/main" val="29146594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547370" y="260696"/>
            <a:ext cx="7886700" cy="5418428"/>
          </a:xfrm>
        </p:spPr>
        <p:txBody>
          <a:bodyPr/>
          <a:lstStyle/>
          <a:p>
            <a:pPr marL="0" indent="0" algn="ctr">
              <a:buNone/>
            </a:pPr>
            <a:r>
              <a:rPr lang="fr-FR" sz="3200" dirty="0">
                <a:solidFill>
                  <a:schemeClr val="accent4">
                    <a:lumMod val="20000"/>
                    <a:lumOff val="80000"/>
                  </a:schemeClr>
                </a:solidFill>
              </a:rPr>
              <a:t>« le Paraclet, l’Esprit Saint que le Père enverra en mon nom, vous </a:t>
            </a:r>
            <a:r>
              <a:rPr lang="fr-FR" sz="3200" b="1" dirty="0">
                <a:solidFill>
                  <a:schemeClr val="accent4">
                    <a:lumMod val="20000"/>
                    <a:lumOff val="80000"/>
                  </a:schemeClr>
                </a:solidFill>
              </a:rPr>
              <a:t>enseignera</a:t>
            </a:r>
            <a:r>
              <a:rPr lang="fr-FR" sz="3200" dirty="0">
                <a:solidFill>
                  <a:schemeClr val="accent4">
                    <a:lumMod val="20000"/>
                    <a:lumOff val="80000"/>
                  </a:schemeClr>
                </a:solidFill>
              </a:rPr>
              <a:t> toutes choses et vous </a:t>
            </a:r>
            <a:r>
              <a:rPr lang="fr-FR" sz="3200" b="1" dirty="0">
                <a:solidFill>
                  <a:schemeClr val="accent4">
                    <a:lumMod val="20000"/>
                    <a:lumOff val="80000"/>
                  </a:schemeClr>
                </a:solidFill>
              </a:rPr>
              <a:t>fera ressouvenir</a:t>
            </a:r>
            <a:r>
              <a:rPr lang="fr-FR" sz="3200" dirty="0">
                <a:solidFill>
                  <a:schemeClr val="accent4">
                    <a:lumMod val="20000"/>
                    <a:lumOff val="80000"/>
                  </a:schemeClr>
                </a:solidFill>
              </a:rPr>
              <a:t> de tout ce que je vous ai dit. </a:t>
            </a:r>
            <a:r>
              <a:rPr lang="fr-FR" sz="3200" dirty="0" smtClean="0">
                <a:solidFill>
                  <a:schemeClr val="accent4">
                    <a:lumMod val="20000"/>
                    <a:lumOff val="80000"/>
                  </a:schemeClr>
                </a:solidFill>
              </a:rPr>
              <a:t>»</a:t>
            </a:r>
          </a:p>
          <a:p>
            <a:pPr marL="0" indent="0" algn="ctr">
              <a:buNone/>
            </a:pPr>
            <a:r>
              <a:rPr lang="fr-FR" sz="2400" dirty="0" smtClean="0">
                <a:solidFill>
                  <a:schemeClr val="accent4">
                    <a:lumMod val="20000"/>
                    <a:lumOff val="80000"/>
                  </a:schemeClr>
                </a:solidFill>
              </a:rPr>
              <a:t>(</a:t>
            </a:r>
            <a:r>
              <a:rPr lang="fr-FR" sz="2400" dirty="0" err="1">
                <a:solidFill>
                  <a:schemeClr val="accent4">
                    <a:lumMod val="20000"/>
                    <a:lumOff val="80000"/>
                  </a:schemeClr>
                </a:solidFill>
              </a:rPr>
              <a:t>Jn</a:t>
            </a:r>
            <a:r>
              <a:rPr lang="fr-FR" sz="2400" dirty="0">
                <a:solidFill>
                  <a:schemeClr val="accent4">
                    <a:lumMod val="20000"/>
                    <a:lumOff val="80000"/>
                  </a:schemeClr>
                </a:solidFill>
              </a:rPr>
              <a:t> 14.26)</a:t>
            </a:r>
            <a:endParaRPr lang="fr-BE" sz="2400" dirty="0">
              <a:solidFill>
                <a:schemeClr val="accent4">
                  <a:lumMod val="20000"/>
                  <a:lumOff val="80000"/>
                </a:schemeClr>
              </a:solidFill>
            </a:endParaRPr>
          </a:p>
        </p:txBody>
      </p:sp>
      <p:pic>
        <p:nvPicPr>
          <p:cNvPr id="2" name="Image 1"/>
          <p:cNvPicPr>
            <a:picLocks noChangeAspect="1"/>
          </p:cNvPicPr>
          <p:nvPr/>
        </p:nvPicPr>
        <p:blipFill>
          <a:blip r:embed="rId2"/>
          <a:stretch>
            <a:fillRect/>
          </a:stretch>
        </p:blipFill>
        <p:spPr>
          <a:xfrm>
            <a:off x="1398768" y="2728989"/>
            <a:ext cx="5916432" cy="3832506"/>
          </a:xfrm>
          <a:prstGeom prst="rect">
            <a:avLst/>
          </a:prstGeom>
        </p:spPr>
      </p:pic>
    </p:spTree>
    <p:extLst>
      <p:ext uri="{BB962C8B-B14F-4D97-AF65-F5344CB8AC3E}">
        <p14:creationId xmlns:p14="http://schemas.microsoft.com/office/powerpoint/2010/main" val="25046054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6410407" y="108968"/>
            <a:ext cx="2479998" cy="1771787"/>
          </a:xfrm>
          <a:prstGeom prst="rect">
            <a:avLst/>
          </a:prstGeom>
        </p:spPr>
      </p:pic>
      <p:sp>
        <p:nvSpPr>
          <p:cNvPr id="3" name="Espace réservé du contenu 2"/>
          <p:cNvSpPr>
            <a:spLocks noGrp="1"/>
          </p:cNvSpPr>
          <p:nvPr>
            <p:ph idx="1"/>
          </p:nvPr>
        </p:nvSpPr>
        <p:spPr>
          <a:xfrm>
            <a:off x="628650" y="748146"/>
            <a:ext cx="7886700" cy="5574290"/>
          </a:xfrm>
        </p:spPr>
        <p:txBody>
          <a:bodyPr>
            <a:normAutofit/>
          </a:bodyPr>
          <a:lstStyle/>
          <a:p>
            <a:pPr marL="0" indent="0">
              <a:buNone/>
            </a:pPr>
            <a:r>
              <a:rPr lang="fr-BE" sz="3600" b="1" u="sng" dirty="0">
                <a:solidFill>
                  <a:srgbClr val="C00000"/>
                </a:solidFill>
              </a:rPr>
              <a:t>Parlons-en</a:t>
            </a:r>
            <a:r>
              <a:rPr lang="fr-BE" sz="3600" dirty="0">
                <a:solidFill>
                  <a:srgbClr val="C00000"/>
                </a:solidFill>
              </a:rPr>
              <a:t> :</a:t>
            </a:r>
          </a:p>
          <a:p>
            <a:pPr marL="0" indent="0">
              <a:buNone/>
            </a:pPr>
            <a:endParaRPr lang="fr-BE" sz="1600" dirty="0" smtClean="0">
              <a:solidFill>
                <a:srgbClr val="C00000"/>
              </a:solidFill>
            </a:endParaRPr>
          </a:p>
          <a:p>
            <a:pPr marL="0" indent="0">
              <a:buNone/>
            </a:pPr>
            <a:r>
              <a:rPr lang="fr-BE" dirty="0" smtClean="0">
                <a:solidFill>
                  <a:srgbClr val="C00000"/>
                </a:solidFill>
              </a:rPr>
              <a:t>► </a:t>
            </a:r>
            <a:r>
              <a:rPr lang="fr-BE" dirty="0">
                <a:solidFill>
                  <a:srgbClr val="C00000"/>
                </a:solidFill>
              </a:rPr>
              <a:t>Nous disposons des évangiles (ce qui n’était pas le cas des disciples de Jésus). Comment la promesse contenue en </a:t>
            </a:r>
            <a:r>
              <a:rPr lang="fr-BE" dirty="0" err="1">
                <a:solidFill>
                  <a:srgbClr val="C00000"/>
                </a:solidFill>
              </a:rPr>
              <a:t>Jn</a:t>
            </a:r>
            <a:r>
              <a:rPr lang="fr-BE" dirty="0">
                <a:solidFill>
                  <a:srgbClr val="C00000"/>
                </a:solidFill>
              </a:rPr>
              <a:t> 14.26 se concrétise-t-elle aujourd’hui ? Est-ce que cela tombe du ciel ou est-ce que cela nous implique ? Que fais-tu pour être enseigné et te souvenir ? En quoi l’église t’aide-t-elle ?</a:t>
            </a:r>
          </a:p>
          <a:p>
            <a:pPr marL="0" indent="0">
              <a:buNone/>
            </a:pPr>
            <a:r>
              <a:rPr lang="fr-BE" dirty="0">
                <a:solidFill>
                  <a:srgbClr val="C00000"/>
                </a:solidFill>
              </a:rPr>
              <a:t>►Se souvenir de tout ce que Jésus a dit : est-ce important, utile pour toi ? Pourquoi (pas) ? Que fais-tu concrètement de l’enseignement de Jésus ? En quoi l’Esprit t’aide-t-il ?</a:t>
            </a:r>
          </a:p>
          <a:p>
            <a:endParaRPr lang="fr-BE" dirty="0"/>
          </a:p>
        </p:txBody>
      </p:sp>
    </p:spTree>
    <p:extLst>
      <p:ext uri="{BB962C8B-B14F-4D97-AF65-F5344CB8AC3E}">
        <p14:creationId xmlns:p14="http://schemas.microsoft.com/office/powerpoint/2010/main" val="3651971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628650" y="592282"/>
            <a:ext cx="7886700" cy="5584681"/>
          </a:xfrm>
          <a:ln>
            <a:solidFill>
              <a:schemeClr val="bg1"/>
            </a:solidFill>
          </a:ln>
        </p:spPr>
        <p:txBody>
          <a:bodyPr>
            <a:normAutofit/>
          </a:bodyPr>
          <a:lstStyle/>
          <a:p>
            <a:r>
              <a:rPr lang="fr-FR" dirty="0">
                <a:solidFill>
                  <a:schemeClr val="bg1"/>
                </a:solidFill>
              </a:rPr>
              <a:t>« Lorsque viendra le Paraclet que je vous enverrai d’auprès du Père, l’Esprit de vérité qui procède du Père, il rendra lui-même </a:t>
            </a:r>
            <a:r>
              <a:rPr lang="fr-FR" b="1" dirty="0">
                <a:solidFill>
                  <a:schemeClr val="bg1"/>
                </a:solidFill>
              </a:rPr>
              <a:t>témoignage</a:t>
            </a:r>
            <a:r>
              <a:rPr lang="fr-FR" dirty="0">
                <a:solidFill>
                  <a:schemeClr val="bg1"/>
                </a:solidFill>
              </a:rPr>
              <a:t> de moi ; et à votre tour, vous me rendrez </a:t>
            </a:r>
            <a:r>
              <a:rPr lang="fr-FR" b="1" dirty="0">
                <a:solidFill>
                  <a:schemeClr val="bg1"/>
                </a:solidFill>
              </a:rPr>
              <a:t>témoignage</a:t>
            </a:r>
            <a:r>
              <a:rPr lang="fr-FR" dirty="0">
                <a:solidFill>
                  <a:schemeClr val="bg1"/>
                </a:solidFill>
              </a:rPr>
              <a:t>, parce que vous êtes avec moi depuis le commencement. » (</a:t>
            </a:r>
            <a:r>
              <a:rPr lang="fr-FR" dirty="0" err="1">
                <a:solidFill>
                  <a:schemeClr val="bg1"/>
                </a:solidFill>
              </a:rPr>
              <a:t>Jn</a:t>
            </a:r>
            <a:r>
              <a:rPr lang="fr-FR" dirty="0">
                <a:solidFill>
                  <a:schemeClr val="bg1"/>
                </a:solidFill>
              </a:rPr>
              <a:t> 15.26-27</a:t>
            </a:r>
            <a:r>
              <a:rPr lang="fr-FR" dirty="0" smtClean="0">
                <a:solidFill>
                  <a:schemeClr val="bg1"/>
                </a:solidFill>
              </a:rPr>
              <a:t>)</a:t>
            </a:r>
          </a:p>
          <a:p>
            <a:pPr marL="0" indent="0">
              <a:buNone/>
            </a:pPr>
            <a:endParaRPr lang="fr-BE" dirty="0">
              <a:solidFill>
                <a:schemeClr val="bg1"/>
              </a:solidFill>
            </a:endParaRPr>
          </a:p>
          <a:p>
            <a:r>
              <a:rPr lang="fr-FR" dirty="0" smtClean="0">
                <a:solidFill>
                  <a:schemeClr val="bg1"/>
                </a:solidFill>
              </a:rPr>
              <a:t>«</a:t>
            </a:r>
            <a:r>
              <a:rPr lang="fr-FR" dirty="0">
                <a:solidFill>
                  <a:schemeClr val="bg1"/>
                </a:solidFill>
              </a:rPr>
              <a:t> Et lui, par sa venue, il </a:t>
            </a:r>
            <a:r>
              <a:rPr lang="fr-FR" b="1" dirty="0">
                <a:solidFill>
                  <a:schemeClr val="bg1"/>
                </a:solidFill>
              </a:rPr>
              <a:t>confondra le monde en matière de péché, de justice et de jugement</a:t>
            </a:r>
            <a:r>
              <a:rPr lang="fr-FR" dirty="0">
                <a:solidFill>
                  <a:schemeClr val="bg1"/>
                </a:solidFill>
              </a:rPr>
              <a:t> ; en matière de péché : ils ne croient pas en moi ; en matière de justice : je vais au Père et vous ne me verrez plus ; en matière de jugement : le prince de ce monde a été jugé. » (</a:t>
            </a:r>
            <a:r>
              <a:rPr lang="fr-FR" dirty="0" err="1">
                <a:solidFill>
                  <a:schemeClr val="bg1"/>
                </a:solidFill>
              </a:rPr>
              <a:t>Jn</a:t>
            </a:r>
            <a:r>
              <a:rPr lang="fr-FR" dirty="0">
                <a:solidFill>
                  <a:schemeClr val="bg1"/>
                </a:solidFill>
              </a:rPr>
              <a:t> 16.8-11)</a:t>
            </a:r>
            <a:endParaRPr lang="fr-BE" dirty="0">
              <a:solidFill>
                <a:schemeClr val="bg1"/>
              </a:solidFill>
            </a:endParaRPr>
          </a:p>
        </p:txBody>
      </p:sp>
    </p:spTree>
    <p:extLst>
      <p:ext uri="{BB962C8B-B14F-4D97-AF65-F5344CB8AC3E}">
        <p14:creationId xmlns:p14="http://schemas.microsoft.com/office/powerpoint/2010/main" val="31612219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5394635" y="0"/>
            <a:ext cx="3749365" cy="1877731"/>
          </a:xfrm>
          <a:prstGeom prst="rect">
            <a:avLst/>
          </a:prstGeom>
        </p:spPr>
      </p:pic>
      <p:sp>
        <p:nvSpPr>
          <p:cNvPr id="3" name="Espace réservé du contenu 2"/>
          <p:cNvSpPr>
            <a:spLocks noGrp="1"/>
          </p:cNvSpPr>
          <p:nvPr>
            <p:ph idx="1"/>
          </p:nvPr>
        </p:nvSpPr>
        <p:spPr>
          <a:xfrm>
            <a:off x="628650" y="893617"/>
            <a:ext cx="7886700" cy="5428818"/>
          </a:xfrm>
        </p:spPr>
        <p:txBody>
          <a:bodyPr>
            <a:normAutofit/>
          </a:bodyPr>
          <a:lstStyle/>
          <a:p>
            <a:pPr marL="0" indent="0">
              <a:buNone/>
            </a:pPr>
            <a:r>
              <a:rPr lang="fr-BE" sz="3600" b="1" u="sng" dirty="0">
                <a:solidFill>
                  <a:srgbClr val="C00000"/>
                </a:solidFill>
              </a:rPr>
              <a:t>Parlons-en</a:t>
            </a:r>
            <a:r>
              <a:rPr lang="fr-BE" sz="3600" dirty="0">
                <a:solidFill>
                  <a:srgbClr val="C00000"/>
                </a:solidFill>
              </a:rPr>
              <a:t> :</a:t>
            </a:r>
          </a:p>
          <a:p>
            <a:pPr marL="0" indent="0">
              <a:buNone/>
            </a:pPr>
            <a:endParaRPr lang="fr-BE" sz="1600" dirty="0" smtClean="0">
              <a:solidFill>
                <a:srgbClr val="C00000"/>
              </a:solidFill>
            </a:endParaRPr>
          </a:p>
          <a:p>
            <a:pPr marL="0" indent="0">
              <a:buNone/>
            </a:pPr>
            <a:r>
              <a:rPr lang="fr-BE" dirty="0" smtClean="0">
                <a:solidFill>
                  <a:srgbClr val="C00000"/>
                </a:solidFill>
              </a:rPr>
              <a:t>► </a:t>
            </a:r>
            <a:r>
              <a:rPr lang="fr-BE" dirty="0">
                <a:solidFill>
                  <a:srgbClr val="C00000"/>
                </a:solidFill>
              </a:rPr>
              <a:t>De quel genre de témoignage as-tu besoin dans ta vie de foi ? Qu’est-ce qui consolide et conforte ta foi ?</a:t>
            </a:r>
          </a:p>
          <a:p>
            <a:pPr marL="0" indent="0">
              <a:buNone/>
            </a:pPr>
            <a:r>
              <a:rPr lang="fr-BE" dirty="0">
                <a:solidFill>
                  <a:srgbClr val="C00000"/>
                </a:solidFill>
              </a:rPr>
              <a:t>► Et toi, de quoi témoignes-tu ? Qu’est-ce qui importe surtout pour toi ? Pourquoi ?</a:t>
            </a:r>
          </a:p>
          <a:p>
            <a:pPr marL="0" indent="0">
              <a:buNone/>
            </a:pPr>
            <a:r>
              <a:rPr lang="fr-BE" dirty="0">
                <a:solidFill>
                  <a:srgbClr val="C00000"/>
                </a:solidFill>
              </a:rPr>
              <a:t>► Quel regard portes-tu sur le monde ? Le vois-tu comme mauvais et hostile ou comme objet de l’amour de Dieu ? Quelle place et quel rôle y tiens-tu ? Quel témoignage y apportes-tu ? Comment être un « témoin fidèle », à la suite de Jésus ?</a:t>
            </a:r>
          </a:p>
          <a:p>
            <a:endParaRPr lang="fr-BE" dirty="0"/>
          </a:p>
        </p:txBody>
      </p:sp>
    </p:spTree>
    <p:extLst>
      <p:ext uri="{BB962C8B-B14F-4D97-AF65-F5344CB8AC3E}">
        <p14:creationId xmlns:p14="http://schemas.microsoft.com/office/powerpoint/2010/main" val="10582378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628650" y="365126"/>
            <a:ext cx="7995804" cy="1585190"/>
          </a:xfrm>
          <a:solidFill>
            <a:schemeClr val="accent6">
              <a:lumMod val="20000"/>
              <a:lumOff val="80000"/>
            </a:schemeClr>
          </a:solidFill>
        </p:spPr>
        <p:txBody>
          <a:bodyPr>
            <a:normAutofit fontScale="90000"/>
          </a:bodyPr>
          <a:lstStyle/>
          <a:p>
            <a:pPr lvl="0" algn="ctr">
              <a:spcBef>
                <a:spcPts val="1000"/>
              </a:spcBef>
            </a:pPr>
            <a:r>
              <a:rPr lang="fr-FR" sz="3100" dirty="0">
                <a:solidFill>
                  <a:schemeClr val="accent6">
                    <a:lumMod val="50000"/>
                  </a:schemeClr>
                </a:solidFill>
                <a:latin typeface="Calibri" panose="020F0502020204030204"/>
                <a:ea typeface="+mn-ea"/>
                <a:cs typeface="+mn-cs"/>
              </a:rPr>
              <a:t>« J’ai encore bien des choses à vous dire mais vous ne pouvez les porter maintenant ; lorsque viendra </a:t>
            </a:r>
            <a:r>
              <a:rPr lang="fr-FR" sz="3100" b="1" u="sng" dirty="0">
                <a:solidFill>
                  <a:schemeClr val="accent6">
                    <a:lumMod val="50000"/>
                  </a:schemeClr>
                </a:solidFill>
                <a:latin typeface="Calibri" panose="020F0502020204030204"/>
                <a:ea typeface="+mn-ea"/>
                <a:cs typeface="+mn-cs"/>
              </a:rPr>
              <a:t>l’Esprit de vérité</a:t>
            </a:r>
            <a:r>
              <a:rPr lang="fr-FR" sz="3100" dirty="0">
                <a:solidFill>
                  <a:schemeClr val="accent6">
                    <a:lumMod val="50000"/>
                  </a:schemeClr>
                </a:solidFill>
                <a:latin typeface="Calibri" panose="020F0502020204030204"/>
                <a:ea typeface="+mn-ea"/>
                <a:cs typeface="+mn-cs"/>
              </a:rPr>
              <a:t>, </a:t>
            </a:r>
            <a:r>
              <a:rPr lang="fr-FR" sz="3100" b="1" dirty="0">
                <a:solidFill>
                  <a:schemeClr val="accent6">
                    <a:lumMod val="50000"/>
                  </a:schemeClr>
                </a:solidFill>
                <a:latin typeface="Calibri" panose="020F0502020204030204"/>
                <a:ea typeface="+mn-ea"/>
                <a:cs typeface="+mn-cs"/>
              </a:rPr>
              <a:t>il vous fera accéder à </a:t>
            </a:r>
            <a:r>
              <a:rPr lang="fr-FR" sz="3100" b="1" u="sng" dirty="0">
                <a:solidFill>
                  <a:schemeClr val="accent6">
                    <a:lumMod val="50000"/>
                  </a:schemeClr>
                </a:solidFill>
                <a:latin typeface="Calibri" panose="020F0502020204030204"/>
                <a:ea typeface="+mn-ea"/>
                <a:cs typeface="+mn-cs"/>
              </a:rPr>
              <a:t>la vérité tout entière</a:t>
            </a:r>
            <a:r>
              <a:rPr lang="fr-FR" sz="3100" dirty="0">
                <a:solidFill>
                  <a:schemeClr val="accent6">
                    <a:lumMod val="50000"/>
                  </a:schemeClr>
                </a:solidFill>
                <a:latin typeface="Calibri" panose="020F0502020204030204"/>
                <a:ea typeface="+mn-ea"/>
                <a:cs typeface="+mn-cs"/>
              </a:rPr>
              <a:t>. » </a:t>
            </a:r>
            <a:r>
              <a:rPr lang="fr-FR" sz="2700" dirty="0">
                <a:solidFill>
                  <a:schemeClr val="accent6">
                    <a:lumMod val="50000"/>
                  </a:schemeClr>
                </a:solidFill>
                <a:latin typeface="Calibri" panose="020F0502020204030204"/>
                <a:ea typeface="+mn-ea"/>
                <a:cs typeface="+mn-cs"/>
              </a:rPr>
              <a:t>(</a:t>
            </a:r>
            <a:r>
              <a:rPr lang="fr-FR" sz="2700" dirty="0" err="1">
                <a:solidFill>
                  <a:schemeClr val="accent6">
                    <a:lumMod val="50000"/>
                  </a:schemeClr>
                </a:solidFill>
                <a:latin typeface="Calibri" panose="020F0502020204030204"/>
                <a:ea typeface="+mn-ea"/>
                <a:cs typeface="+mn-cs"/>
              </a:rPr>
              <a:t>Jn</a:t>
            </a:r>
            <a:r>
              <a:rPr lang="fr-FR" sz="2700" dirty="0">
                <a:solidFill>
                  <a:schemeClr val="accent6">
                    <a:lumMod val="50000"/>
                  </a:schemeClr>
                </a:solidFill>
                <a:latin typeface="Calibri" panose="020F0502020204030204"/>
                <a:ea typeface="+mn-ea"/>
                <a:cs typeface="+mn-cs"/>
              </a:rPr>
              <a:t> 16.13</a:t>
            </a:r>
            <a:r>
              <a:rPr lang="fr-FR" sz="2700" dirty="0" smtClean="0">
                <a:solidFill>
                  <a:schemeClr val="accent6">
                    <a:lumMod val="50000"/>
                  </a:schemeClr>
                </a:solidFill>
                <a:latin typeface="Calibri" panose="020F0502020204030204"/>
                <a:ea typeface="+mn-ea"/>
                <a:cs typeface="+mn-cs"/>
              </a:rPr>
              <a:t>)</a:t>
            </a:r>
            <a:endParaRPr lang="fr-BE" dirty="0">
              <a:solidFill>
                <a:schemeClr val="accent6">
                  <a:lumMod val="50000"/>
                </a:schemeClr>
              </a:solidFill>
            </a:endParaRPr>
          </a:p>
        </p:txBody>
      </p:sp>
      <p:sp>
        <p:nvSpPr>
          <p:cNvPr id="3" name="Espace réservé du contenu 2"/>
          <p:cNvSpPr>
            <a:spLocks noGrp="1"/>
          </p:cNvSpPr>
          <p:nvPr>
            <p:ph idx="1"/>
          </p:nvPr>
        </p:nvSpPr>
        <p:spPr>
          <a:xfrm>
            <a:off x="628650" y="2140527"/>
            <a:ext cx="7995805" cy="4384964"/>
          </a:xfrm>
          <a:ln>
            <a:solidFill>
              <a:schemeClr val="accent6">
                <a:lumMod val="20000"/>
                <a:lumOff val="80000"/>
              </a:schemeClr>
            </a:solidFill>
          </a:ln>
        </p:spPr>
        <p:txBody>
          <a:bodyPr anchor="ctr">
            <a:normAutofit fontScale="92500" lnSpcReduction="20000"/>
          </a:bodyPr>
          <a:lstStyle/>
          <a:p>
            <a:pPr>
              <a:buFont typeface="Wingdings" panose="05000000000000000000" pitchFamily="2" charset="2"/>
              <a:buChar char="Ø"/>
            </a:pPr>
            <a:r>
              <a:rPr lang="fr-FR" dirty="0" smtClean="0">
                <a:solidFill>
                  <a:schemeClr val="accent6">
                    <a:lumMod val="20000"/>
                    <a:lumOff val="80000"/>
                  </a:schemeClr>
                </a:solidFill>
              </a:rPr>
              <a:t>Dans la </a:t>
            </a:r>
            <a:r>
              <a:rPr lang="fr-FR" dirty="0">
                <a:solidFill>
                  <a:schemeClr val="accent6">
                    <a:lumMod val="20000"/>
                    <a:lumOff val="80000"/>
                  </a:schemeClr>
                </a:solidFill>
              </a:rPr>
              <a:t>pensée hébraïque (la pensée de Jésus), la « </a:t>
            </a:r>
            <a:r>
              <a:rPr lang="fr-FR" b="1" dirty="0">
                <a:solidFill>
                  <a:schemeClr val="accent6">
                    <a:lumMod val="20000"/>
                    <a:lumOff val="80000"/>
                  </a:schemeClr>
                </a:solidFill>
              </a:rPr>
              <a:t>vérité</a:t>
            </a:r>
            <a:r>
              <a:rPr lang="fr-FR" dirty="0">
                <a:solidFill>
                  <a:schemeClr val="accent6">
                    <a:lumMod val="20000"/>
                    <a:lumOff val="80000"/>
                  </a:schemeClr>
                </a:solidFill>
              </a:rPr>
              <a:t> » évoque une réalité très </a:t>
            </a:r>
            <a:r>
              <a:rPr lang="fr-FR" dirty="0" smtClean="0">
                <a:solidFill>
                  <a:schemeClr val="accent6">
                    <a:lumMod val="20000"/>
                    <a:lumOff val="80000"/>
                  </a:schemeClr>
                </a:solidFill>
              </a:rPr>
              <a:t>concrète</a:t>
            </a:r>
            <a:r>
              <a:rPr lang="fr-FR" dirty="0">
                <a:solidFill>
                  <a:schemeClr val="accent6">
                    <a:lumMod val="20000"/>
                    <a:lumOff val="80000"/>
                  </a:schemeClr>
                </a:solidFill>
              </a:rPr>
              <a:t> : ce qui est juste, droit, sûr, solide, fiable. L’hébreu </a:t>
            </a:r>
            <a:r>
              <a:rPr lang="fr-FR" i="1" dirty="0">
                <a:solidFill>
                  <a:schemeClr val="accent6">
                    <a:lumMod val="20000"/>
                    <a:lumOff val="80000"/>
                  </a:schemeClr>
                </a:solidFill>
              </a:rPr>
              <a:t>‘Emet</a:t>
            </a:r>
            <a:r>
              <a:rPr lang="fr-FR" dirty="0">
                <a:solidFill>
                  <a:schemeClr val="accent6">
                    <a:lumMod val="20000"/>
                    <a:lumOff val="80000"/>
                  </a:schemeClr>
                </a:solidFill>
              </a:rPr>
              <a:t> (vérité) est lié au verbe </a:t>
            </a:r>
            <a:r>
              <a:rPr lang="fr-FR" i="1" dirty="0">
                <a:solidFill>
                  <a:schemeClr val="accent6">
                    <a:lumMod val="20000"/>
                    <a:lumOff val="80000"/>
                  </a:schemeClr>
                </a:solidFill>
              </a:rPr>
              <a:t>‘aman</a:t>
            </a:r>
            <a:r>
              <a:rPr lang="fr-FR" dirty="0">
                <a:solidFill>
                  <a:schemeClr val="accent6">
                    <a:lumMod val="20000"/>
                    <a:lumOff val="80000"/>
                  </a:schemeClr>
                </a:solidFill>
              </a:rPr>
              <a:t> (supporter, soutenir, établir), au substantif </a:t>
            </a:r>
            <a:r>
              <a:rPr lang="fr-FR" i="1" dirty="0">
                <a:solidFill>
                  <a:schemeClr val="accent6">
                    <a:lumMod val="20000"/>
                    <a:lumOff val="80000"/>
                  </a:schemeClr>
                </a:solidFill>
              </a:rPr>
              <a:t>‘</a:t>
            </a:r>
            <a:r>
              <a:rPr lang="fr-FR" i="1" dirty="0" err="1">
                <a:solidFill>
                  <a:schemeClr val="accent6">
                    <a:lumMod val="20000"/>
                    <a:lumOff val="80000"/>
                  </a:schemeClr>
                </a:solidFill>
              </a:rPr>
              <a:t>emounah</a:t>
            </a:r>
            <a:r>
              <a:rPr lang="fr-FR" dirty="0">
                <a:solidFill>
                  <a:schemeClr val="accent6">
                    <a:lumMod val="20000"/>
                    <a:lumOff val="80000"/>
                  </a:schemeClr>
                </a:solidFill>
              </a:rPr>
              <a:t> (solidité, fidélité) et a donné l’expression « </a:t>
            </a:r>
            <a:r>
              <a:rPr lang="fr-FR" b="1" dirty="0">
                <a:solidFill>
                  <a:schemeClr val="accent6">
                    <a:lumMod val="20000"/>
                    <a:lumOff val="80000"/>
                  </a:schemeClr>
                </a:solidFill>
              </a:rPr>
              <a:t>Amen</a:t>
            </a:r>
            <a:r>
              <a:rPr lang="fr-FR" dirty="0">
                <a:solidFill>
                  <a:schemeClr val="accent6">
                    <a:lumMod val="20000"/>
                    <a:lumOff val="80000"/>
                  </a:schemeClr>
                </a:solidFill>
              </a:rPr>
              <a:t> </a:t>
            </a:r>
            <a:r>
              <a:rPr lang="fr-FR" dirty="0" smtClean="0">
                <a:solidFill>
                  <a:schemeClr val="accent6">
                    <a:lumMod val="20000"/>
                    <a:lumOff val="80000"/>
                  </a:schemeClr>
                </a:solidFill>
              </a:rPr>
              <a:t>».</a:t>
            </a:r>
          </a:p>
          <a:p>
            <a:pPr>
              <a:buFont typeface="Wingdings" panose="05000000000000000000" pitchFamily="2" charset="2"/>
              <a:buChar char="v"/>
            </a:pPr>
            <a:r>
              <a:rPr lang="fr-FR" dirty="0" err="1" smtClean="0">
                <a:solidFill>
                  <a:schemeClr val="accent6">
                    <a:lumMod val="20000"/>
                    <a:lumOff val="80000"/>
                  </a:schemeClr>
                </a:solidFill>
              </a:rPr>
              <a:t>Apoc</a:t>
            </a:r>
            <a:r>
              <a:rPr lang="fr-FR" dirty="0" smtClean="0">
                <a:solidFill>
                  <a:schemeClr val="accent6">
                    <a:lumMod val="20000"/>
                    <a:lumOff val="80000"/>
                  </a:schemeClr>
                </a:solidFill>
              </a:rPr>
              <a:t> 3.14: Jésus </a:t>
            </a:r>
            <a:r>
              <a:rPr lang="fr-FR" dirty="0">
                <a:solidFill>
                  <a:schemeClr val="accent6">
                    <a:lumMod val="20000"/>
                    <a:lumOff val="80000"/>
                  </a:schemeClr>
                </a:solidFill>
              </a:rPr>
              <a:t>est appelé « l’Amen, le témoin fidèle et vrai </a:t>
            </a:r>
            <a:r>
              <a:rPr lang="fr-FR" dirty="0" smtClean="0">
                <a:solidFill>
                  <a:schemeClr val="accent6">
                    <a:lumMod val="20000"/>
                    <a:lumOff val="80000"/>
                  </a:schemeClr>
                </a:solidFill>
              </a:rPr>
              <a:t>»</a:t>
            </a:r>
          </a:p>
          <a:p>
            <a:pPr>
              <a:buFont typeface="Wingdings" panose="05000000000000000000" pitchFamily="2" charset="2"/>
              <a:buChar char="v"/>
            </a:pPr>
            <a:r>
              <a:rPr lang="fr-FR" dirty="0" err="1" smtClean="0">
                <a:solidFill>
                  <a:schemeClr val="accent6">
                    <a:lumMod val="20000"/>
                    <a:lumOff val="80000"/>
                  </a:schemeClr>
                </a:solidFill>
              </a:rPr>
              <a:t>Jn</a:t>
            </a:r>
            <a:r>
              <a:rPr lang="fr-FR" dirty="0" smtClean="0">
                <a:solidFill>
                  <a:schemeClr val="accent6">
                    <a:lumMod val="20000"/>
                    <a:lumOff val="80000"/>
                  </a:schemeClr>
                </a:solidFill>
              </a:rPr>
              <a:t> 14.6: Jésus </a:t>
            </a:r>
            <a:r>
              <a:rPr lang="fr-FR" dirty="0">
                <a:solidFill>
                  <a:schemeClr val="accent6">
                    <a:lumMod val="20000"/>
                    <a:lumOff val="80000"/>
                  </a:schemeClr>
                </a:solidFill>
              </a:rPr>
              <a:t>déclare « Je suis le chemin, la vérité et la vie </a:t>
            </a:r>
            <a:r>
              <a:rPr lang="fr-FR" dirty="0" smtClean="0">
                <a:solidFill>
                  <a:schemeClr val="accent6">
                    <a:lumMod val="20000"/>
                    <a:lumOff val="80000"/>
                  </a:schemeClr>
                </a:solidFill>
              </a:rPr>
              <a:t>». </a:t>
            </a:r>
          </a:p>
          <a:p>
            <a:pPr>
              <a:buFont typeface="Wingdings" panose="05000000000000000000" pitchFamily="2" charset="2"/>
              <a:buChar char="v"/>
            </a:pPr>
            <a:r>
              <a:rPr lang="fr-FR" dirty="0" smtClean="0">
                <a:solidFill>
                  <a:schemeClr val="accent6">
                    <a:lumMod val="20000"/>
                    <a:lumOff val="80000"/>
                  </a:schemeClr>
                </a:solidFill>
              </a:rPr>
              <a:t>Le </a:t>
            </a:r>
            <a:r>
              <a:rPr lang="fr-FR" dirty="0">
                <a:solidFill>
                  <a:schemeClr val="accent6">
                    <a:lumMod val="20000"/>
                    <a:lumOff val="80000"/>
                  </a:schemeClr>
                </a:solidFill>
              </a:rPr>
              <a:t>grec </a:t>
            </a:r>
            <a:r>
              <a:rPr lang="fr-FR" i="1" dirty="0" err="1">
                <a:solidFill>
                  <a:schemeClr val="accent6">
                    <a:lumMod val="20000"/>
                    <a:lumOff val="80000"/>
                  </a:schemeClr>
                </a:solidFill>
              </a:rPr>
              <a:t>alêtheia</a:t>
            </a:r>
            <a:r>
              <a:rPr lang="fr-FR" dirty="0">
                <a:solidFill>
                  <a:schemeClr val="accent6">
                    <a:lumMod val="20000"/>
                    <a:lumOff val="80000"/>
                  </a:schemeClr>
                </a:solidFill>
              </a:rPr>
              <a:t> reprend ce sens hébraïque et aussi un sens plus absolu : ce qui est réel, complet (en opposition à ce qui est faux, incomplet).</a:t>
            </a:r>
            <a:endParaRPr lang="fr-BE" dirty="0">
              <a:solidFill>
                <a:schemeClr val="accent6">
                  <a:lumMod val="20000"/>
                  <a:lumOff val="80000"/>
                </a:schemeClr>
              </a:solidFill>
            </a:endParaRPr>
          </a:p>
        </p:txBody>
      </p:sp>
    </p:spTree>
    <p:extLst>
      <p:ext uri="{BB962C8B-B14F-4D97-AF65-F5344CB8AC3E}">
        <p14:creationId xmlns:p14="http://schemas.microsoft.com/office/powerpoint/2010/main" val="28721827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6151419" y="15718"/>
            <a:ext cx="2805798" cy="1866212"/>
          </a:xfrm>
          <a:prstGeom prst="rect">
            <a:avLst/>
          </a:prstGeom>
        </p:spPr>
      </p:pic>
      <p:sp>
        <p:nvSpPr>
          <p:cNvPr id="3" name="Espace réservé du contenu 2"/>
          <p:cNvSpPr>
            <a:spLocks noGrp="1"/>
          </p:cNvSpPr>
          <p:nvPr>
            <p:ph idx="1"/>
          </p:nvPr>
        </p:nvSpPr>
        <p:spPr>
          <a:xfrm>
            <a:off x="618259" y="893618"/>
            <a:ext cx="7886700" cy="5397645"/>
          </a:xfrm>
        </p:spPr>
        <p:txBody>
          <a:bodyPr/>
          <a:lstStyle/>
          <a:p>
            <a:pPr marL="0" indent="0">
              <a:buNone/>
            </a:pPr>
            <a:r>
              <a:rPr lang="fr-BE" sz="3600" b="1" u="sng" dirty="0">
                <a:solidFill>
                  <a:srgbClr val="C00000"/>
                </a:solidFill>
              </a:rPr>
              <a:t>Parlons-en</a:t>
            </a:r>
            <a:r>
              <a:rPr lang="fr-BE" sz="3600" dirty="0">
                <a:solidFill>
                  <a:srgbClr val="C00000"/>
                </a:solidFill>
              </a:rPr>
              <a:t> :</a:t>
            </a:r>
          </a:p>
          <a:p>
            <a:pPr marL="0" indent="0">
              <a:buNone/>
            </a:pPr>
            <a:endParaRPr lang="fr-BE" sz="1600" dirty="0" smtClean="0">
              <a:solidFill>
                <a:srgbClr val="C00000"/>
              </a:solidFill>
            </a:endParaRPr>
          </a:p>
          <a:p>
            <a:pPr marL="0" indent="0">
              <a:buNone/>
            </a:pPr>
            <a:r>
              <a:rPr lang="fr-BE" dirty="0" smtClean="0">
                <a:solidFill>
                  <a:srgbClr val="C00000"/>
                </a:solidFill>
              </a:rPr>
              <a:t>► </a:t>
            </a:r>
            <a:r>
              <a:rPr lang="fr-BE" dirty="0">
                <a:solidFill>
                  <a:srgbClr val="C00000"/>
                </a:solidFill>
              </a:rPr>
              <a:t>Comment réagis-tu à cette parole de Jésus (</a:t>
            </a:r>
            <a:r>
              <a:rPr lang="fr-BE" dirty="0" err="1">
                <a:solidFill>
                  <a:srgbClr val="C00000"/>
                </a:solidFill>
              </a:rPr>
              <a:t>Jn</a:t>
            </a:r>
            <a:r>
              <a:rPr lang="fr-BE" dirty="0">
                <a:solidFill>
                  <a:srgbClr val="C00000"/>
                </a:solidFill>
              </a:rPr>
              <a:t> 16.13) et par rapport aux commentaires proposés ci-dessus ?</a:t>
            </a:r>
          </a:p>
          <a:p>
            <a:pPr marL="0" indent="0">
              <a:buNone/>
            </a:pPr>
            <a:r>
              <a:rPr lang="fr-BE" dirty="0">
                <a:solidFill>
                  <a:srgbClr val="C00000"/>
                </a:solidFill>
              </a:rPr>
              <a:t>► Jésus n’a jamais dit « j’ai la vérité » mais </a:t>
            </a:r>
            <a:r>
              <a:rPr lang="fr-BE" sz="3200" dirty="0">
                <a:solidFill>
                  <a:srgbClr val="C00000"/>
                </a:solidFill>
                <a:effectLst>
                  <a:outerShdw blurRad="38100" dist="38100" dir="2700000" algn="tl">
                    <a:srgbClr val="000000">
                      <a:alpha val="43137"/>
                    </a:srgbClr>
                  </a:outerShdw>
                </a:effectLst>
              </a:rPr>
              <a:t>« je suis la vérité »</a:t>
            </a:r>
            <a:r>
              <a:rPr lang="fr-BE" dirty="0">
                <a:solidFill>
                  <a:srgbClr val="C00000"/>
                </a:solidFill>
              </a:rPr>
              <a:t> : commente.</a:t>
            </a:r>
          </a:p>
          <a:p>
            <a:pPr marL="0" indent="0">
              <a:buNone/>
            </a:pPr>
            <a:r>
              <a:rPr lang="fr-BE" dirty="0">
                <a:solidFill>
                  <a:srgbClr val="C00000"/>
                </a:solidFill>
              </a:rPr>
              <a:t>► À méditer : </a:t>
            </a:r>
            <a:r>
              <a:rPr lang="fr-BE" sz="3200" i="1" dirty="0">
                <a:solidFill>
                  <a:srgbClr val="C00000"/>
                </a:solidFill>
                <a:effectLst>
                  <a:outerShdw blurRad="38100" dist="38100" dir="2700000" algn="tl">
                    <a:srgbClr val="000000">
                      <a:alpha val="43137"/>
                    </a:srgbClr>
                  </a:outerShdw>
                </a:effectLst>
              </a:rPr>
              <a:t>« L’important ce n’est pas d’avoir la vérité, c’est d’être vrai. » </a:t>
            </a:r>
            <a:r>
              <a:rPr lang="fr-BE" sz="2400" dirty="0">
                <a:solidFill>
                  <a:srgbClr val="C00000"/>
                </a:solidFill>
                <a:effectLst>
                  <a:outerShdw blurRad="38100" dist="38100" dir="2700000" algn="tl">
                    <a:srgbClr val="000000">
                      <a:alpha val="43137"/>
                    </a:srgbClr>
                  </a:outerShdw>
                </a:effectLst>
              </a:rPr>
              <a:t>(J.-Y. </a:t>
            </a:r>
            <a:r>
              <a:rPr lang="fr-BE" sz="2400" dirty="0" err="1">
                <a:solidFill>
                  <a:srgbClr val="C00000"/>
                </a:solidFill>
                <a:effectLst>
                  <a:outerShdw blurRad="38100" dist="38100" dir="2700000" algn="tl">
                    <a:srgbClr val="000000">
                      <a:alpha val="43137"/>
                    </a:srgbClr>
                  </a:outerShdw>
                </a:effectLst>
              </a:rPr>
              <a:t>Leloup</a:t>
            </a:r>
            <a:r>
              <a:rPr lang="fr-BE" sz="2400" dirty="0" smtClean="0">
                <a:solidFill>
                  <a:srgbClr val="C00000"/>
                </a:solidFill>
                <a:effectLst>
                  <a:outerShdw blurRad="38100" dist="38100" dir="2700000" algn="tl">
                    <a:srgbClr val="000000">
                      <a:alpha val="43137"/>
                    </a:srgbClr>
                  </a:outerShdw>
                </a:effectLst>
              </a:rPr>
              <a:t>)</a:t>
            </a:r>
            <a:endParaRPr lang="fr-BE" sz="2400"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64827899"/>
      </p:ext>
    </p:extLst>
  </p:cSld>
  <p:clrMapOvr>
    <a:masterClrMapping/>
  </p:clrMapOvr>
</p:sld>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101</TotalTime>
  <Words>42</Words>
  <Application>Microsoft Macintosh PowerPoint</Application>
  <PresentationFormat>Diavoorstelling (4:3)</PresentationFormat>
  <Paragraphs>42</Paragraphs>
  <Slides>13</Slides>
  <Notes>0</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13</vt:i4>
      </vt:variant>
    </vt:vector>
  </HeadingPairs>
  <TitlesOfParts>
    <vt:vector size="18" baseType="lpstr">
      <vt:lpstr>Arial</vt:lpstr>
      <vt:lpstr>Calibri</vt:lpstr>
      <vt:lpstr>Calibri Light</vt:lpstr>
      <vt:lpstr>Wingdings</vt:lpstr>
      <vt:lpstr>Thème Office</vt:lpstr>
      <vt:lpstr>La tâche du Saint-Esprit</vt:lpstr>
      <vt:lpstr>Le discours d’adieu de Jésus</vt:lpstr>
      <vt:lpstr>PowerPoint-presentatie</vt:lpstr>
      <vt:lpstr>PowerPoint-presentatie</vt:lpstr>
      <vt:lpstr>PowerPoint-presentatie</vt:lpstr>
      <vt:lpstr>Paraclet, du grec paraklêtos, littéralement « appelé auprès de » =&gt; le Paraclet désigne celui qu’on appelle à côté de soi comme aide, secours, soutien, assistant, conseiller, consolateur, réconfort, témoin, défenseur, avocat.</vt:lpstr>
      <vt:lpstr>PowerPoint-presentatie</vt:lpstr>
      <vt:lpstr>PowerPoint-presentatie</vt:lpstr>
      <vt:lpstr>PowerPoint-presentatie</vt:lpstr>
      <vt:lpstr>PowerPoint-presentatie</vt:lpstr>
      <vt:lpstr>PowerPoint-presentatie</vt:lpstr>
      <vt:lpstr>« J’ai encore bien des choses à vous dire mais vous ne pouvez les porter maintenant ; lorsque viendra l’Esprit de vérité, il vous fera accéder à la vérité tout entière. » (Jn 16.13)</vt:lpstr>
      <vt:lpstr>PowerPoint-presentatie</vt:lpstr>
    </vt:vector>
  </TitlesOfParts>
  <LinksUpToDate>false</LinksUpToDate>
  <SharedDoc>false</SharedDoc>
  <HyperlinksChanged>false</HyperlinksChanged>
  <AppVersion>15.0031</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Françoise</dc:creator>
  <cp:lastModifiedBy>Johan Delameillieure</cp:lastModifiedBy>
  <cp:revision>11</cp:revision>
  <dcterms:created xsi:type="dcterms:W3CDTF">2017-03-09T15:49:58Z</dcterms:created>
  <dcterms:modified xsi:type="dcterms:W3CDTF">2017-03-14T18:56:45Z</dcterms:modified>
</cp:coreProperties>
</file>